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488" autoAdjust="0"/>
  </p:normalViewPr>
  <p:slideViewPr>
    <p:cSldViewPr>
      <p:cViewPr varScale="1">
        <p:scale>
          <a:sx n="90" d="100"/>
          <a:sy n="90" d="100"/>
        </p:scale>
        <p:origin x="221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4779C-79A7-49E8-BEAB-D399194BACEE}" type="datetimeFigureOut">
              <a:rPr lang="en-GB" smtClean="0"/>
              <a:t>22/01/2018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Royal Society of Chemistry</a:t>
            </a:r>
            <a:endParaRPr lang="en-GB" dirty="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Royal Society of Chemistry</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baseline="0" dirty="0" smtClean="0"/>
              <a:t>If you are addicted you might: want it more than food and water; take the substance over meeting friends or going to work; take so much that it hurts you physically; spend lots of money on </a:t>
            </a:r>
            <a:r>
              <a:rPr lang="en-GB" baseline="0" dirty="0" smtClean="0"/>
              <a:t>it; have mood changes/get angry/be in pain/shake/get withdrawal symptoms when you haven’t had it for a while</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baseline="0" dirty="0" smtClean="0"/>
              <a:t>(Pupils might not know anything about enzymes and be working only from the text) Basic level- something that breaks down nicotine; mid-level- something that breaks down other substances; high-level- something that increases the rate of a reaction; model answer- a biological catalyst– catalysts increase the rate of a specific reaction by providing an alternative path for the reaction </a:t>
            </a:r>
            <a:r>
              <a:rPr lang="en-GB" baseline="0" smtClean="0"/>
              <a:t>to occur</a:t>
            </a:r>
            <a:endParaRPr lang="en-GB" baseline="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baseline="0" dirty="0" smtClean="0"/>
              <a:t>Safer </a:t>
            </a:r>
            <a:r>
              <a:rPr lang="en-GB" baseline="0" dirty="0" smtClean="0"/>
              <a:t>than testing it on humans because we value human lives more; provide evidence that it works, making it more likely for people to fund your research; rats aren’t that different from humans genetically (both mammals) so it will provide some information; because that is what drug companies expect/want you to do</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baseline="0" dirty="0" smtClean="0"/>
              <a:t>Rats and humans are different, so the information is of limited use; what if it works on rats but not on humans?; what if it works on humans but not on rats?; we shouldn’t test drugs on animals, it’s cruel</a:t>
            </a: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201111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rsc.li/2ETtyV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rsc.li/2ETtyV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331640" y="332656"/>
            <a:ext cx="6552728" cy="461665"/>
          </a:xfrm>
          <a:prstGeom prst="rect">
            <a:avLst/>
          </a:prstGeom>
          <a:noFill/>
        </p:spPr>
        <p:txBody>
          <a:bodyPr wrap="square" rtlCol="0">
            <a:spAutoFit/>
          </a:bodyPr>
          <a:lstStyle/>
          <a:p>
            <a:pPr algn="ctr"/>
            <a:r>
              <a:rPr lang="en-GB" sz="2400" b="1" dirty="0" smtClean="0">
                <a:solidFill>
                  <a:schemeClr val="bg1"/>
                </a:solidFill>
              </a:rPr>
              <a:t>Enzyme could help smokers quit</a:t>
            </a:r>
            <a:endParaRPr lang="en-GB" sz="2400" b="1" dirty="0">
              <a:solidFill>
                <a:schemeClr val="bg1"/>
              </a:solidFill>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9565" t="16388" r="13043" b="21677"/>
          <a:stretch/>
        </p:blipFill>
        <p:spPr>
          <a:xfrm>
            <a:off x="4139952" y="3858725"/>
            <a:ext cx="4392488" cy="2833863"/>
          </a:xfrm>
          <a:prstGeom prst="rect">
            <a:avLst/>
          </a:prstGeom>
        </p:spPr>
      </p:pic>
      <p:sp>
        <p:nvSpPr>
          <p:cNvPr id="4" name="TextBox 3"/>
          <p:cNvSpPr txBox="1"/>
          <p:nvPr/>
        </p:nvSpPr>
        <p:spPr>
          <a:xfrm>
            <a:off x="5652120" y="6381328"/>
            <a:ext cx="3312368" cy="215444"/>
          </a:xfrm>
          <a:prstGeom prst="rect">
            <a:avLst/>
          </a:prstGeom>
          <a:noFill/>
        </p:spPr>
        <p:txBody>
          <a:bodyPr wrap="square" rtlCol="0">
            <a:spAutoFit/>
          </a:bodyPr>
          <a:lstStyle/>
          <a:p>
            <a:r>
              <a:rPr lang="en-GB" sz="800" dirty="0" smtClean="0">
                <a:solidFill>
                  <a:schemeClr val="bg1"/>
                </a:solidFill>
              </a:rPr>
              <a:t>A nicotine molecule © Royal Society of Chemistry</a:t>
            </a:r>
            <a:endParaRPr lang="en-GB" sz="800" dirty="0">
              <a:solidFill>
                <a:schemeClr val="bg1"/>
              </a:solidFill>
            </a:endParaRPr>
          </a:p>
        </p:txBody>
      </p:sp>
      <p:sp>
        <p:nvSpPr>
          <p:cNvPr id="13" name="TextBox 12"/>
          <p:cNvSpPr txBox="1"/>
          <p:nvPr/>
        </p:nvSpPr>
        <p:spPr>
          <a:xfrm>
            <a:off x="293862" y="4194719"/>
            <a:ext cx="5070226" cy="276999"/>
          </a:xfrm>
          <a:prstGeom prst="rect">
            <a:avLst/>
          </a:prstGeom>
          <a:noFill/>
        </p:spPr>
        <p:txBody>
          <a:bodyPr wrap="square" rtlCol="0">
            <a:spAutoFit/>
          </a:bodyPr>
          <a:lstStyle/>
          <a:p>
            <a:r>
              <a:rPr lang="en-GB" sz="1200" i="1" dirty="0" smtClean="0">
                <a:solidFill>
                  <a:schemeClr val="bg1"/>
                </a:solidFill>
              </a:rPr>
              <a:t>Read the full article </a:t>
            </a:r>
            <a:r>
              <a:rPr lang="en-GB" sz="1200" i="1" dirty="0">
                <a:solidFill>
                  <a:schemeClr val="bg1"/>
                </a:solidFill>
              </a:rPr>
              <a:t>at </a:t>
            </a:r>
            <a:r>
              <a:rPr lang="en-GB" sz="1200" i="1" dirty="0" smtClean="0">
                <a:solidFill>
                  <a:schemeClr val="bg1"/>
                </a:solidFill>
                <a:hlinkClick r:id="rId4"/>
              </a:rPr>
              <a:t>rsc.li/2ETtyVg</a:t>
            </a:r>
            <a:r>
              <a:rPr lang="en-GB" sz="1200" i="1" dirty="0" smtClean="0">
                <a:solidFill>
                  <a:schemeClr val="bg1"/>
                </a:solidFill>
              </a:rPr>
              <a:t>, first published 23 January 2018</a:t>
            </a:r>
            <a:endParaRPr lang="en-GB" sz="1200" i="1" dirty="0">
              <a:solidFill>
                <a:schemeClr val="bg1"/>
              </a:solidFill>
            </a:endParaRPr>
          </a:p>
        </p:txBody>
      </p:sp>
      <p:sp>
        <p:nvSpPr>
          <p:cNvPr id="2" name="TextBox 1"/>
          <p:cNvSpPr txBox="1"/>
          <p:nvPr/>
        </p:nvSpPr>
        <p:spPr>
          <a:xfrm>
            <a:off x="293862" y="786360"/>
            <a:ext cx="8454602" cy="3416320"/>
          </a:xfrm>
          <a:prstGeom prst="rect">
            <a:avLst/>
          </a:prstGeom>
          <a:noFill/>
        </p:spPr>
        <p:txBody>
          <a:bodyPr wrap="square" rtlCol="0">
            <a:spAutoFit/>
          </a:bodyPr>
          <a:lstStyle/>
          <a:p>
            <a:r>
              <a:rPr lang="en-GB" dirty="0" smtClean="0">
                <a:solidFill>
                  <a:schemeClr val="bg1"/>
                </a:solidFill>
              </a:rPr>
              <a:t>Nicotine is the addictive substance in cigarettes. It affects smokers’ brains and makes it hard for them to stop smoking.</a:t>
            </a:r>
          </a:p>
          <a:p>
            <a:endParaRPr lang="en-GB" dirty="0">
              <a:solidFill>
                <a:schemeClr val="bg1"/>
              </a:solidFill>
            </a:endParaRPr>
          </a:p>
          <a:p>
            <a:r>
              <a:rPr lang="en-GB" dirty="0" smtClean="0">
                <a:solidFill>
                  <a:schemeClr val="bg1"/>
                </a:solidFill>
              </a:rPr>
              <a:t>Scientists have found a way to break down the nicotine using an enzyme. The enzyme had to be changed </a:t>
            </a:r>
            <a:r>
              <a:rPr lang="en-GB" dirty="0" smtClean="0">
                <a:solidFill>
                  <a:schemeClr val="bg1"/>
                </a:solidFill>
              </a:rPr>
              <a:t>slightly.</a:t>
            </a:r>
            <a:endParaRPr lang="en-GB" dirty="0" smtClean="0">
              <a:solidFill>
                <a:schemeClr val="bg1"/>
              </a:solidFill>
            </a:endParaRPr>
          </a:p>
          <a:p>
            <a:endParaRPr lang="en-GB" dirty="0">
              <a:solidFill>
                <a:schemeClr val="bg1"/>
              </a:solidFill>
            </a:endParaRPr>
          </a:p>
          <a:p>
            <a:r>
              <a:rPr lang="en-GB" dirty="0" smtClean="0">
                <a:solidFill>
                  <a:schemeClr val="bg1"/>
                </a:solidFill>
              </a:rPr>
              <a:t>Scientists have tested the enzyme on rats. Rats are less likely to be addicted to nicotine when they are given the enzyme. </a:t>
            </a:r>
            <a:r>
              <a:rPr lang="en-GB" dirty="0" smtClean="0">
                <a:solidFill>
                  <a:schemeClr val="bg1"/>
                </a:solidFill>
              </a:rPr>
              <a:t>So, if we give the enzyme to people who are trying to stop smoking, it </a:t>
            </a:r>
            <a:r>
              <a:rPr lang="en-GB" dirty="0" smtClean="0">
                <a:solidFill>
                  <a:schemeClr val="bg1"/>
                </a:solidFill>
              </a:rPr>
              <a:t>may help </a:t>
            </a:r>
            <a:r>
              <a:rPr lang="en-GB" dirty="0" smtClean="0">
                <a:solidFill>
                  <a:schemeClr val="bg1"/>
                </a:solidFill>
              </a:rPr>
              <a:t>them as well.</a:t>
            </a:r>
          </a:p>
          <a:p>
            <a:endParaRPr lang="en-GB" dirty="0">
              <a:solidFill>
                <a:schemeClr val="bg1"/>
              </a:solidFill>
            </a:endParaRPr>
          </a:p>
          <a:p>
            <a:r>
              <a:rPr lang="en-GB" dirty="0" smtClean="0">
                <a:solidFill>
                  <a:schemeClr val="bg1"/>
                </a:solidFill>
              </a:rPr>
              <a:t>However, another </a:t>
            </a:r>
            <a:r>
              <a:rPr lang="en-GB" dirty="0" smtClean="0">
                <a:solidFill>
                  <a:schemeClr val="bg1"/>
                </a:solidFill>
              </a:rPr>
              <a:t>scientist is worried </a:t>
            </a:r>
            <a:r>
              <a:rPr lang="en-GB" dirty="0" smtClean="0">
                <a:solidFill>
                  <a:schemeClr val="bg1"/>
                </a:solidFill>
              </a:rPr>
              <a:t>the </a:t>
            </a:r>
            <a:r>
              <a:rPr lang="en-GB" dirty="0" smtClean="0">
                <a:solidFill>
                  <a:schemeClr val="bg1"/>
                </a:solidFill>
              </a:rPr>
              <a:t>enzyme </a:t>
            </a:r>
            <a:r>
              <a:rPr lang="en-GB" dirty="0" smtClean="0">
                <a:solidFill>
                  <a:schemeClr val="bg1"/>
                </a:solidFill>
              </a:rPr>
              <a:t>may </a:t>
            </a:r>
            <a:r>
              <a:rPr lang="en-GB" dirty="0" smtClean="0">
                <a:solidFill>
                  <a:schemeClr val="bg1"/>
                </a:solidFill>
              </a:rPr>
              <a:t>be neutralised by the human body’s immune </a:t>
            </a:r>
            <a:r>
              <a:rPr lang="en-GB" dirty="0" smtClean="0">
                <a:solidFill>
                  <a:schemeClr val="bg1"/>
                </a:solidFill>
              </a:rPr>
              <a:t>system.</a:t>
            </a:r>
            <a:endParaRPr lang="en-GB" dirty="0">
              <a:solidFill>
                <a:schemeClr val="bg1"/>
              </a:solidFill>
            </a:endParaRP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635896" y="4725144"/>
            <a:ext cx="5040560" cy="2585323"/>
          </a:xfrm>
          <a:prstGeom prst="rect">
            <a:avLst/>
          </a:prstGeom>
          <a:noFill/>
        </p:spPr>
        <p:txBody>
          <a:bodyPr wrap="square" rtlCol="0">
            <a:spAutoFit/>
          </a:bodyPr>
          <a:lstStyle/>
          <a:p>
            <a:pPr marL="342900" indent="-342900">
              <a:buAutoNum type="arabicPeriod"/>
            </a:pPr>
            <a:r>
              <a:rPr lang="en-GB" dirty="0" smtClean="0">
                <a:solidFill>
                  <a:schemeClr val="bg1"/>
                </a:solidFill>
              </a:rPr>
              <a:t>Describe what it is like to be addicted to something.</a:t>
            </a:r>
          </a:p>
          <a:p>
            <a:pPr marL="342900" indent="-342900">
              <a:buAutoNum type="arabicPeriod"/>
            </a:pPr>
            <a:r>
              <a:rPr lang="en-GB" dirty="0" smtClean="0">
                <a:solidFill>
                  <a:schemeClr val="bg1"/>
                </a:solidFill>
              </a:rPr>
              <a:t>What </a:t>
            </a:r>
            <a:r>
              <a:rPr lang="en-GB" dirty="0" smtClean="0">
                <a:solidFill>
                  <a:schemeClr val="bg1"/>
                </a:solidFill>
              </a:rPr>
              <a:t>do you think an enzyme is?</a:t>
            </a:r>
          </a:p>
          <a:p>
            <a:pPr marL="342900" indent="-342900">
              <a:buAutoNum type="arabicPeriod"/>
            </a:pPr>
            <a:r>
              <a:rPr lang="en-GB" dirty="0" smtClean="0">
                <a:solidFill>
                  <a:schemeClr val="bg1"/>
                </a:solidFill>
              </a:rPr>
              <a:t>What </a:t>
            </a:r>
            <a:r>
              <a:rPr lang="en-GB" dirty="0" smtClean="0">
                <a:solidFill>
                  <a:schemeClr val="bg1"/>
                </a:solidFill>
              </a:rPr>
              <a:t>are the advantages of testing the enzyme on rats first?</a:t>
            </a:r>
          </a:p>
          <a:p>
            <a:pPr marL="342900" indent="-342900">
              <a:buAutoNum type="arabicPeriod"/>
            </a:pPr>
            <a:r>
              <a:rPr lang="en-GB" dirty="0" smtClean="0">
                <a:solidFill>
                  <a:schemeClr val="bg1"/>
                </a:solidFill>
              </a:rPr>
              <a:t>What are the disadvantages of testing the enzyme on rats first?</a:t>
            </a:r>
          </a:p>
          <a:p>
            <a:pPr marL="342900" indent="-342900">
              <a:buAutoNum type="arabicPeriod"/>
            </a:pPr>
            <a:endParaRPr lang="en-GB" dirty="0" smtClean="0">
              <a:solidFill>
                <a:schemeClr val="bg1"/>
              </a:solidFill>
            </a:endParaRPr>
          </a:p>
          <a:p>
            <a:pPr marL="342900" indent="-342900">
              <a:buAutoNum type="arabicPeriod"/>
            </a:pPr>
            <a:endParaRPr lang="en-GB" dirty="0">
              <a:solidFill>
                <a:schemeClr val="bg1"/>
              </a:solidFill>
            </a:endParaRPr>
          </a:p>
        </p:txBody>
      </p:sp>
      <p:sp>
        <p:nvSpPr>
          <p:cNvPr id="10" name="TextBox 9"/>
          <p:cNvSpPr txBox="1"/>
          <p:nvPr/>
        </p:nvSpPr>
        <p:spPr>
          <a:xfrm>
            <a:off x="312268" y="4450714"/>
            <a:ext cx="4854202" cy="276999"/>
          </a:xfrm>
          <a:prstGeom prst="rect">
            <a:avLst/>
          </a:prstGeom>
          <a:noFill/>
        </p:spPr>
        <p:txBody>
          <a:bodyPr wrap="square" rtlCol="0">
            <a:spAutoFit/>
          </a:bodyPr>
          <a:lstStyle/>
          <a:p>
            <a:r>
              <a:rPr lang="en-GB" sz="1200" i="1" dirty="0" smtClean="0">
                <a:solidFill>
                  <a:schemeClr val="bg1"/>
                </a:solidFill>
              </a:rPr>
              <a:t>Read the full article </a:t>
            </a:r>
            <a:r>
              <a:rPr lang="en-GB" sz="1200" i="1" dirty="0">
                <a:solidFill>
                  <a:schemeClr val="bg1"/>
                </a:solidFill>
              </a:rPr>
              <a:t>at </a:t>
            </a:r>
            <a:r>
              <a:rPr lang="en-GB" sz="1200" i="1" dirty="0" smtClean="0">
                <a:solidFill>
                  <a:schemeClr val="bg1"/>
                </a:solidFill>
                <a:hlinkClick r:id="rId3"/>
              </a:rPr>
              <a:t>rsc.li/2ETtyVg</a:t>
            </a:r>
            <a:r>
              <a:rPr lang="en-GB" sz="1200" i="1" dirty="0" smtClean="0">
                <a:solidFill>
                  <a:schemeClr val="bg1"/>
                </a:solidFill>
              </a:rPr>
              <a:t>, first published 23 January 2018</a:t>
            </a:r>
            <a:endParaRPr lang="en-GB" sz="1200" i="1" dirty="0">
              <a:solidFill>
                <a:schemeClr val="bg1"/>
              </a:solidFill>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23405" t="19270" r="22186" b="23407"/>
          <a:stretch/>
        </p:blipFill>
        <p:spPr>
          <a:xfrm>
            <a:off x="6012160" y="270956"/>
            <a:ext cx="3067315" cy="2268553"/>
          </a:xfrm>
          <a:prstGeom prst="rect">
            <a:avLst/>
          </a:prstGeom>
        </p:spPr>
      </p:pic>
      <p:sp>
        <p:nvSpPr>
          <p:cNvPr id="15" name="TextBox 14"/>
          <p:cNvSpPr txBox="1"/>
          <p:nvPr/>
        </p:nvSpPr>
        <p:spPr>
          <a:xfrm>
            <a:off x="6739723" y="2324065"/>
            <a:ext cx="3312368" cy="215444"/>
          </a:xfrm>
          <a:prstGeom prst="rect">
            <a:avLst/>
          </a:prstGeom>
          <a:noFill/>
        </p:spPr>
        <p:txBody>
          <a:bodyPr wrap="square" rtlCol="0">
            <a:spAutoFit/>
          </a:bodyPr>
          <a:lstStyle/>
          <a:p>
            <a:r>
              <a:rPr lang="en-GB" sz="800" dirty="0" smtClean="0">
                <a:solidFill>
                  <a:schemeClr val="bg1"/>
                </a:solidFill>
              </a:rPr>
              <a:t>A nicotine molecule © Royal Society of Chemistry</a:t>
            </a:r>
            <a:endParaRPr lang="en-GB" sz="800" dirty="0">
              <a:solidFill>
                <a:schemeClr val="bg1"/>
              </a:solidFill>
            </a:endParaRPr>
          </a:p>
        </p:txBody>
      </p:sp>
      <p:sp>
        <p:nvSpPr>
          <p:cNvPr id="2" name="Rectangle 1"/>
          <p:cNvSpPr/>
          <p:nvPr/>
        </p:nvSpPr>
        <p:spPr>
          <a:xfrm>
            <a:off x="312268" y="862405"/>
            <a:ext cx="6059932" cy="1754326"/>
          </a:xfrm>
          <a:prstGeom prst="rect">
            <a:avLst/>
          </a:prstGeom>
        </p:spPr>
        <p:txBody>
          <a:bodyPr wrap="square">
            <a:spAutoFit/>
          </a:bodyPr>
          <a:lstStyle/>
          <a:p>
            <a:r>
              <a:rPr lang="en-GB" dirty="0">
                <a:solidFill>
                  <a:schemeClr val="bg1"/>
                </a:solidFill>
              </a:rPr>
              <a:t>Nicotine is the addictive substance in cigarettes. It affects smokers’ brains and makes it hard for them to stop smoking.</a:t>
            </a:r>
          </a:p>
          <a:p>
            <a:endParaRPr lang="en-GB" dirty="0">
              <a:solidFill>
                <a:schemeClr val="bg1"/>
              </a:solidFill>
            </a:endParaRPr>
          </a:p>
          <a:p>
            <a:r>
              <a:rPr lang="en-GB" dirty="0">
                <a:solidFill>
                  <a:schemeClr val="bg1"/>
                </a:solidFill>
              </a:rPr>
              <a:t>Scientists have found a way to break down the nicotine using an enzyme. The enzyme had to be changed slightly</a:t>
            </a:r>
            <a:r>
              <a:rPr lang="en-GB" dirty="0" smtClean="0">
                <a:solidFill>
                  <a:schemeClr val="bg1"/>
                </a:solidFill>
              </a:rPr>
              <a:t>.</a:t>
            </a:r>
            <a:endParaRPr lang="en-GB" dirty="0">
              <a:solidFill>
                <a:schemeClr val="bg1"/>
              </a:solidFill>
            </a:endParaRPr>
          </a:p>
        </p:txBody>
      </p:sp>
      <p:sp>
        <p:nvSpPr>
          <p:cNvPr id="3" name="Rectangle 2"/>
          <p:cNvSpPr/>
          <p:nvPr/>
        </p:nvSpPr>
        <p:spPr>
          <a:xfrm>
            <a:off x="312268" y="2756448"/>
            <a:ext cx="8364188" cy="1754326"/>
          </a:xfrm>
          <a:prstGeom prst="rect">
            <a:avLst/>
          </a:prstGeom>
        </p:spPr>
        <p:txBody>
          <a:bodyPr wrap="square">
            <a:spAutoFit/>
          </a:bodyPr>
          <a:lstStyle/>
          <a:p>
            <a:r>
              <a:rPr lang="en-GB" dirty="0">
                <a:solidFill>
                  <a:schemeClr val="bg1"/>
                </a:solidFill>
              </a:rPr>
              <a:t>Scientists have tested the enzyme on rats. Rats are less likely to be addicted to nicotine when they are given the enzyme. So, if we give the enzyme to people who are trying to stop smoking, it may help them as well.</a:t>
            </a:r>
          </a:p>
          <a:p>
            <a:endParaRPr lang="en-GB" dirty="0">
              <a:solidFill>
                <a:schemeClr val="bg1"/>
              </a:solidFill>
            </a:endParaRPr>
          </a:p>
          <a:p>
            <a:r>
              <a:rPr lang="en-GB" dirty="0">
                <a:solidFill>
                  <a:schemeClr val="bg1"/>
                </a:solidFill>
              </a:rPr>
              <a:t>However, another scientist is worried the enzyme may be neutralised by the human body’s immune system</a:t>
            </a:r>
            <a:endParaRPr lang="en-GB" dirty="0"/>
          </a:p>
        </p:txBody>
      </p:sp>
      <p:sp>
        <p:nvSpPr>
          <p:cNvPr id="8" name="TextBox 7"/>
          <p:cNvSpPr txBox="1"/>
          <p:nvPr/>
        </p:nvSpPr>
        <p:spPr>
          <a:xfrm>
            <a:off x="1331640" y="332656"/>
            <a:ext cx="6552728" cy="461665"/>
          </a:xfrm>
          <a:prstGeom prst="rect">
            <a:avLst/>
          </a:prstGeom>
          <a:noFill/>
        </p:spPr>
        <p:txBody>
          <a:bodyPr wrap="square" rtlCol="0">
            <a:spAutoFit/>
          </a:bodyPr>
          <a:lstStyle/>
          <a:p>
            <a:pPr algn="ctr"/>
            <a:r>
              <a:rPr lang="en-GB" sz="2400" b="1" dirty="0" smtClean="0">
                <a:solidFill>
                  <a:schemeClr val="bg1"/>
                </a:solidFill>
              </a:rPr>
              <a:t>Enzyme could help smokers quit</a:t>
            </a:r>
            <a:endParaRPr lang="en-GB" sz="2400" b="1" dirty="0">
              <a:solidFill>
                <a:schemeClr val="bg1"/>
              </a:solidFill>
            </a:endParaRPr>
          </a:p>
        </p:txBody>
      </p:sp>
    </p:spTree>
    <p:extLst>
      <p:ext uri="{BB962C8B-B14F-4D97-AF65-F5344CB8AC3E}">
        <p14:creationId xmlns:p14="http://schemas.microsoft.com/office/powerpoint/2010/main" val="4242540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1084</TotalTime>
  <Words>605</Words>
  <Application>Microsoft Office PowerPoint</Application>
  <PresentationFormat>On-screen Show (4:3)</PresentationFormat>
  <Paragraphs>33</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Enzyme could help smokers quit</dc:title>
  <dc:creator>Matt Baldwin</dc:creator>
  <cp:lastModifiedBy>Luke Blackburn</cp:lastModifiedBy>
  <cp:revision>112</cp:revision>
  <dcterms:created xsi:type="dcterms:W3CDTF">2013-06-04T12:27:23Z</dcterms:created>
  <dcterms:modified xsi:type="dcterms:W3CDTF">2018-01-22T16:30:30Z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