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7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738" r:id="rId2"/>
    <p:sldMasterId id="2147483723" r:id="rId3"/>
    <p:sldMasterId id="2147483687" r:id="rId4"/>
    <p:sldMasterId id="2147483711" r:id="rId5"/>
    <p:sldMasterId id="2147483701" r:id="rId6"/>
    <p:sldMasterId id="2147483706" r:id="rId7"/>
    <p:sldMasterId id="2147483694" r:id="rId8"/>
  </p:sldMasterIdLst>
  <p:notesMasterIdLst>
    <p:notesMasterId r:id="rId17"/>
  </p:notesMasterIdLst>
  <p:sldIdLst>
    <p:sldId id="256" r:id="rId9"/>
    <p:sldId id="263" r:id="rId10"/>
    <p:sldId id="265" r:id="rId11"/>
    <p:sldId id="264" r:id="rId12"/>
    <p:sldId id="269" r:id="rId13"/>
    <p:sldId id="267" r:id="rId14"/>
    <p:sldId id="268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004976"/>
    <a:srgbClr val="DA1883"/>
    <a:srgbClr val="FF9E1B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5E4B2D-0D30-461B-9AB5-5A427CA90B3F}" v="123" dt="2021-01-27T10:44:53.9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2051" autoAdjust="0"/>
  </p:normalViewPr>
  <p:slideViewPr>
    <p:cSldViewPr snapToGrid="0" snapToObjects="1">
      <p:cViewPr varScale="1">
        <p:scale>
          <a:sx n="79" d="100"/>
          <a:sy n="79" d="100"/>
        </p:scale>
        <p:origin x="46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rsty Patterson" userId="S::pattersonk@rsc.org::06c453ef-d90e-4cbc-ba6b-1bf363c3e0a9" providerId="AD" clId="Web-{525E4B2D-0D30-461B-9AB5-5A427CA90B3F}"/>
    <pc:docChg chg="modSld">
      <pc:chgData name="Kirsty Patterson" userId="S::pattersonk@rsc.org::06c453ef-d90e-4cbc-ba6b-1bf363c3e0a9" providerId="AD" clId="Web-{525E4B2D-0D30-461B-9AB5-5A427CA90B3F}" dt="2021-01-27T10:44:51.606" v="108" actId="20577"/>
      <pc:docMkLst>
        <pc:docMk/>
      </pc:docMkLst>
      <pc:sldChg chg="modSp">
        <pc:chgData name="Kirsty Patterson" userId="S::pattersonk@rsc.org::06c453ef-d90e-4cbc-ba6b-1bf363c3e0a9" providerId="AD" clId="Web-{525E4B2D-0D30-461B-9AB5-5A427CA90B3F}" dt="2021-01-27T10:44:51.606" v="108" actId="20577"/>
        <pc:sldMkLst>
          <pc:docMk/>
          <pc:sldMk cId="2892644108" sldId="264"/>
        </pc:sldMkLst>
        <pc:spChg chg="mod">
          <ac:chgData name="Kirsty Patterson" userId="S::pattersonk@rsc.org::06c453ef-d90e-4cbc-ba6b-1bf363c3e0a9" providerId="AD" clId="Web-{525E4B2D-0D30-461B-9AB5-5A427CA90B3F}" dt="2021-01-27T10:44:51.606" v="108" actId="20577"/>
          <ac:spMkLst>
            <pc:docMk/>
            <pc:sldMk cId="2892644108" sldId="264"/>
            <ac:spMk id="7" creationId="{7DAE0345-ECB3-47D3-9519-93F866C81BF2}"/>
          </ac:spMkLst>
        </pc:spChg>
      </pc:sldChg>
      <pc:sldChg chg="modSp">
        <pc:chgData name="Kirsty Patterson" userId="S::pattersonk@rsc.org::06c453ef-d90e-4cbc-ba6b-1bf363c3e0a9" providerId="AD" clId="Web-{525E4B2D-0D30-461B-9AB5-5A427CA90B3F}" dt="2021-01-27T10:43:41.776" v="96" actId="20577"/>
        <pc:sldMkLst>
          <pc:docMk/>
          <pc:sldMk cId="3820306288" sldId="266"/>
        </pc:sldMkLst>
        <pc:spChg chg="mod">
          <ac:chgData name="Kirsty Patterson" userId="S::pattersonk@rsc.org::06c453ef-d90e-4cbc-ba6b-1bf363c3e0a9" providerId="AD" clId="Web-{525E4B2D-0D30-461B-9AB5-5A427CA90B3F}" dt="2021-01-27T10:43:41.776" v="96" actId="20577"/>
          <ac:spMkLst>
            <pc:docMk/>
            <pc:sldMk cId="3820306288" sldId="266"/>
            <ac:spMk id="4" creationId="{00000000-0000-0000-0000-000000000000}"/>
          </ac:spMkLst>
        </pc:spChg>
        <pc:picChg chg="mod">
          <ac:chgData name="Kirsty Patterson" userId="S::pattersonk@rsc.org::06c453ef-d90e-4cbc-ba6b-1bf363c3e0a9" providerId="AD" clId="Web-{525E4B2D-0D30-461B-9AB5-5A427CA90B3F}" dt="2021-01-27T10:43:39.589" v="95" actId="1076"/>
          <ac:picMkLst>
            <pc:docMk/>
            <pc:sldMk cId="3820306288" sldId="266"/>
            <ac:picMk id="6" creationId="{00000000-0000-0000-0000-000000000000}"/>
          </ac:picMkLst>
        </pc:picChg>
      </pc:sldChg>
      <pc:sldChg chg="modSp">
        <pc:chgData name="Kirsty Patterson" userId="S::pattersonk@rsc.org::06c453ef-d90e-4cbc-ba6b-1bf363c3e0a9" providerId="AD" clId="Web-{525E4B2D-0D30-461B-9AB5-5A427CA90B3F}" dt="2021-01-27T10:43:14.230" v="92" actId="20577"/>
        <pc:sldMkLst>
          <pc:docMk/>
          <pc:sldMk cId="2339546440" sldId="268"/>
        </pc:sldMkLst>
        <pc:spChg chg="mod">
          <ac:chgData name="Kirsty Patterson" userId="S::pattersonk@rsc.org::06c453ef-d90e-4cbc-ba6b-1bf363c3e0a9" providerId="AD" clId="Web-{525E4B2D-0D30-461B-9AB5-5A427CA90B3F}" dt="2021-01-27T10:39:54.584" v="25" actId="20577"/>
          <ac:spMkLst>
            <pc:docMk/>
            <pc:sldMk cId="2339546440" sldId="268"/>
            <ac:spMk id="8" creationId="{00000000-0000-0000-0000-000000000000}"/>
          </ac:spMkLst>
        </pc:spChg>
        <pc:spChg chg="mod">
          <ac:chgData name="Kirsty Patterson" userId="S::pattersonk@rsc.org::06c453ef-d90e-4cbc-ba6b-1bf363c3e0a9" providerId="AD" clId="Web-{525E4B2D-0D30-461B-9AB5-5A427CA90B3F}" dt="2021-01-27T10:43:14.230" v="92" actId="20577"/>
          <ac:spMkLst>
            <pc:docMk/>
            <pc:sldMk cId="2339546440" sldId="268"/>
            <ac:spMk id="11" creationId="{9C21C9A2-8052-4212-A7ED-DEC3570FB005}"/>
          </ac:spMkLst>
        </pc:spChg>
      </pc:sldChg>
      <pc:sldChg chg="modSp">
        <pc:chgData name="Kirsty Patterson" userId="S::pattersonk@rsc.org::06c453ef-d90e-4cbc-ba6b-1bf363c3e0a9" providerId="AD" clId="Web-{525E4B2D-0D30-461B-9AB5-5A427CA90B3F}" dt="2021-01-27T10:44:00.089" v="100" actId="20577"/>
        <pc:sldMkLst>
          <pc:docMk/>
          <pc:sldMk cId="1043363322" sldId="269"/>
        </pc:sldMkLst>
        <pc:spChg chg="mod">
          <ac:chgData name="Kirsty Patterson" userId="S::pattersonk@rsc.org::06c453ef-d90e-4cbc-ba6b-1bf363c3e0a9" providerId="AD" clId="Web-{525E4B2D-0D30-461B-9AB5-5A427CA90B3F}" dt="2021-01-27T10:44:00.089" v="100" actId="20577"/>
          <ac:spMkLst>
            <pc:docMk/>
            <pc:sldMk cId="1043363322" sldId="269"/>
            <ac:spMk id="4" creationId="{00000000-0000-0000-0000-000000000000}"/>
          </ac:spMkLst>
        </pc:spChg>
        <pc:picChg chg="mod">
          <ac:chgData name="Kirsty Patterson" userId="S::pattersonk@rsc.org::06c453ef-d90e-4cbc-ba6b-1bf363c3e0a9" providerId="AD" clId="Web-{525E4B2D-0D30-461B-9AB5-5A427CA90B3F}" dt="2021-01-27T10:43:57.714" v="99" actId="14100"/>
          <ac:picMkLst>
            <pc:docMk/>
            <pc:sldMk cId="1043363322" sldId="269"/>
            <ac:picMk id="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Title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836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Students often need reminding to ‘read the question’ and could use the ‘detect, recall, solve’ technique for this: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 highlight the command words and information in the question.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Recall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facts linked to the topic.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Solve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by responding to the commands in the questions.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Students need to check they have responded to each part of the question, tick them off, and check spellings of keywords. You can also integrate structure strips here to help.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Exam paper material © AQA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</a:t>
            </a:r>
            <a:r>
              <a:rPr lang="en-GB" baseline="0" dirty="0"/>
              <a:t> question comes from the Higher Paper 2 (2018)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4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Exam paper material © AQA</a:t>
            </a:r>
          </a:p>
          <a:p>
            <a:endParaRPr lang="en-GB" dirty="0"/>
          </a:p>
          <a:p>
            <a:r>
              <a:rPr lang="en-GB" dirty="0"/>
              <a:t>With integrated structure strips to help students answer the question using detect,</a:t>
            </a:r>
            <a:r>
              <a:rPr lang="en-GB" baseline="0" dirty="0"/>
              <a:t> recall, solve.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306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Exam paper material © AQA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992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Exam paper material © AQA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404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Exam paper material © AQA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467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544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86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00632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C97EB563-D72E-9B49-B46E-C2720AC10E3A}"/>
              </a:ext>
            </a:extLst>
          </p:cNvPr>
          <p:cNvGrpSpPr/>
          <p:nvPr userDrawn="1"/>
        </p:nvGrpSpPr>
        <p:grpSpPr>
          <a:xfrm>
            <a:off x="2102907" y="548861"/>
            <a:ext cx="5508984" cy="5409948"/>
            <a:chOff x="3633819" y="471742"/>
            <a:chExt cx="5508984" cy="540994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1F69B65-C6EC-E542-BC1C-28D1270EAD40}"/>
                </a:ext>
              </a:extLst>
            </p:cNvPr>
            <p:cNvSpPr/>
            <p:nvPr userDrawn="1"/>
          </p:nvSpPr>
          <p:spPr>
            <a:xfrm rot="16200000">
              <a:off x="3633820" y="862397"/>
              <a:ext cx="5019292" cy="501929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5A60DDB-5FCB-3F45-85A6-C08CF2083448}"/>
                </a:ext>
              </a:extLst>
            </p:cNvPr>
            <p:cNvGrpSpPr/>
            <p:nvPr userDrawn="1"/>
          </p:nvGrpSpPr>
          <p:grpSpPr>
            <a:xfrm>
              <a:off x="6105633" y="471742"/>
              <a:ext cx="3037170" cy="4862080"/>
              <a:chOff x="6235307" y="547942"/>
              <a:chExt cx="3037170" cy="4862080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4130FA62-77D8-264D-B781-918D89B3A6A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6235307" y="547942"/>
                <a:ext cx="2893785" cy="289378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chemeClr val="accent2">
                  <a:alpha val="7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Freeform 39">
                <a:extLst>
                  <a:ext uri="{FF2B5EF4-FFF2-40B4-BE49-F238E27FC236}">
                    <a16:creationId xmlns:a16="http://schemas.microsoft.com/office/drawing/2014/main" id="{9FA35996-EF0A-2145-92C7-0B7C10E43F34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834276" y="1486467"/>
                <a:ext cx="1438201" cy="3923555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35926" y="2569507"/>
            <a:ext cx="5500644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6385636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4598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3760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4979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9485" y="6300000"/>
            <a:ext cx="98385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4242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15943" y="6300000"/>
            <a:ext cx="102739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53610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94170" y="6300000"/>
            <a:ext cx="10492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94166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120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450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6506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952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97D700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97D70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591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97D700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97D70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4798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3028" y="6300000"/>
            <a:ext cx="940371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0709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0235" y="6300000"/>
            <a:ext cx="95310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60173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43051F2-7BF4-5044-BF5C-EA2076E7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0036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865725B-634E-2C45-A134-DBC321A87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9564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0B9BE26-3356-1E4E-9199-BCC45CCF2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05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FF9E1B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FF9E1B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0CAA8DA-0C3B-4844-95CF-4133A7CBA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5899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FF9E1B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FF9E1B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1CFE940-E43A-B24D-9713-3D4FE0800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73312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53156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0740DF1-32C4-6C41-9D6C-BD9B821391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36B0375E-837F-3246-AB45-D70B3C3D803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501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1882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6D2F9E9-1358-D947-8B4D-6D3485810C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83160CC-27CA-2742-ACBC-0AE8C3FE96A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356637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DA188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7065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6C889C4-E490-4D44-8F60-BD9158E16B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C34E336-6ED6-AE4D-AA65-BC2F265918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52637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64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1602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1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10664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98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563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0A59A-0229-B543-911D-3D0CE9020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B408F8-9631-1541-AD35-B900E96DCB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CBF73-4BB6-A643-81EF-46DE3F835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0D47-16F1-7A46-A413-7ABFB10048C1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9C888-F427-DE4D-944B-5EDCF534A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6ED55-13CC-AD41-849D-5241CD71A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E8DDC-44CA-0E42-AF7D-7EA7D3E74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56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Table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6000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544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96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3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  <p:sldLayoutId id="2147483728" r:id="rId5"/>
    <p:sldLayoutId id="2147483684" r:id="rId6"/>
    <p:sldLayoutId id="214748368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4A6350-C016-DC43-9AD0-1BA4F7F7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7B8A5-8B6F-8A42-AF63-F8EF70664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12668-9F08-9841-A924-A9E6DEB0CE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40D47-16F1-7A46-A413-7ABFB10048C1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0B25E-CD4E-6645-83DC-56890C788E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4D95F-2007-A34F-AB71-336B98AA8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E8DDC-44CA-0E42-AF7D-7EA7D3E74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1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81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4285" y="6300000"/>
            <a:ext cx="679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14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17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33" r:id="rId2"/>
    <p:sldLayoutId id="2147483734" r:id="rId3"/>
    <p:sldLayoutId id="2147483735" r:id="rId4"/>
    <p:sldLayoutId id="2147483736" r:id="rId5"/>
    <p:sldLayoutId id="2147483737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00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2078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33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695" r:id="rId2"/>
    <p:sldLayoutId id="2147483719" r:id="rId3"/>
    <p:sldLayoutId id="2147483720" r:id="rId4"/>
    <p:sldLayoutId id="2147483721" r:id="rId5"/>
    <p:sldLayoutId id="2147483722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XKwB1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C05187-AAC1-EB42-B801-1B67B4874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4800" y="1985256"/>
            <a:ext cx="3833263" cy="2387600"/>
          </a:xfrm>
        </p:spPr>
        <p:txBody>
          <a:bodyPr/>
          <a:lstStyle/>
          <a:p>
            <a:r>
              <a:rPr lang="en-GB" dirty="0"/>
              <a:t>Answering exam questions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A4A9B91-69F6-D74C-BEFE-A57F98DB78A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24800" y="4219575"/>
            <a:ext cx="3833263" cy="197458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400" dirty="0"/>
              <a:t>Detect, recall, solve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692CC-F9DB-064A-B741-6ECADEA3A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19100" y="352652"/>
            <a:ext cx="14573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4976"/>
                </a:solidFill>
              </a:rPr>
              <a:t>From </a:t>
            </a:r>
            <a:r>
              <a:rPr lang="en-GB" sz="1400" i="1" dirty="0">
                <a:solidFill>
                  <a:srgbClr val="004976"/>
                </a:solidFill>
              </a:rPr>
              <a:t>Education in Chemistry</a:t>
            </a:r>
          </a:p>
          <a:p>
            <a:r>
              <a:rPr lang="en-GB" sz="1400" dirty="0">
                <a:solidFill>
                  <a:srgbClr val="004976"/>
                </a:solidFill>
                <a:hlinkClick r:id="rId3"/>
              </a:rPr>
              <a:t>rsc.li/2XKwB1g</a:t>
            </a:r>
            <a:r>
              <a:rPr lang="en-GB" sz="1400" dirty="0">
                <a:solidFill>
                  <a:srgbClr val="004976"/>
                </a:solidFill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59" y="5112455"/>
            <a:ext cx="1561723" cy="156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783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Detect, recall, solve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955311" y="1825625"/>
            <a:ext cx="4888029" cy="3408363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Detect</a:t>
            </a:r>
            <a:r>
              <a:rPr lang="en-GB" dirty="0"/>
              <a:t> the </a:t>
            </a:r>
            <a:r>
              <a:rPr lang="en-GB" b="1" dirty="0"/>
              <a:t>command words </a:t>
            </a:r>
            <a:r>
              <a:rPr lang="en-GB" dirty="0"/>
              <a:t>and </a:t>
            </a:r>
            <a:r>
              <a:rPr lang="en-GB" b="1" dirty="0"/>
              <a:t>information</a:t>
            </a:r>
            <a:r>
              <a:rPr lang="en-GB" dirty="0"/>
              <a:t> in the question (highlight them)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Recall</a:t>
            </a:r>
            <a:r>
              <a:rPr lang="en-GB" dirty="0"/>
              <a:t> the </a:t>
            </a:r>
            <a:r>
              <a:rPr lang="en-GB" b="1" dirty="0"/>
              <a:t>relevant information </a:t>
            </a:r>
            <a:r>
              <a:rPr lang="en-GB" dirty="0"/>
              <a:t>you know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Solve</a:t>
            </a:r>
            <a:r>
              <a:rPr lang="en-GB" dirty="0"/>
              <a:t> by linking the </a:t>
            </a:r>
            <a:r>
              <a:rPr lang="en-GB" b="1" dirty="0"/>
              <a:t>information in the question </a:t>
            </a:r>
            <a:r>
              <a:rPr lang="en-GB" dirty="0"/>
              <a:t>with</a:t>
            </a:r>
            <a:r>
              <a:rPr lang="en-GB" b="1" dirty="0"/>
              <a:t> your knowledge </a:t>
            </a:r>
            <a:r>
              <a:rPr lang="en-GB" dirty="0"/>
              <a:t>(use logical bullet points)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hought Bubble: Cloud 8">
            <a:extLst>
              <a:ext uri="{FF2B5EF4-FFF2-40B4-BE49-F238E27FC236}">
                <a16:creationId xmlns:a16="http://schemas.microsoft.com/office/drawing/2014/main" id="{D6BBA08B-4575-49AF-AE56-D0D03DCE0BE9}"/>
              </a:ext>
            </a:extLst>
          </p:cNvPr>
          <p:cNvSpPr/>
          <p:nvPr/>
        </p:nvSpPr>
        <p:spPr>
          <a:xfrm>
            <a:off x="621457" y="1907413"/>
            <a:ext cx="3206264" cy="2526364"/>
          </a:xfrm>
          <a:prstGeom prst="cloudCallout">
            <a:avLst>
              <a:gd name="adj1" fmla="val 47957"/>
              <a:gd name="adj2" fmla="val 49722"/>
            </a:avLst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1.Detect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Recall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 Solve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Q1 Try it yourself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51921"/>
          <a:stretch/>
        </p:blipFill>
        <p:spPr>
          <a:xfrm>
            <a:off x="2793870" y="1815548"/>
            <a:ext cx="6049471" cy="377070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3" name="Thought Bubble: Cloud 8">
            <a:extLst>
              <a:ext uri="{FF2B5EF4-FFF2-40B4-BE49-F238E27FC236}">
                <a16:creationId xmlns:a16="http://schemas.microsoft.com/office/drawing/2014/main" id="{D6BBA08B-4575-49AF-AE56-D0D03DCE0BE9}"/>
              </a:ext>
            </a:extLst>
          </p:cNvPr>
          <p:cNvSpPr/>
          <p:nvPr/>
        </p:nvSpPr>
        <p:spPr>
          <a:xfrm>
            <a:off x="306457" y="1859139"/>
            <a:ext cx="3206264" cy="2526364"/>
          </a:xfrm>
          <a:prstGeom prst="cloudCallout">
            <a:avLst>
              <a:gd name="adj1" fmla="val 51273"/>
              <a:gd name="adj2" fmla="val 57298"/>
            </a:avLst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1.Detect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Recall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 Solve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9272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4</a:t>
            </a:fld>
            <a:endParaRPr lang="en-GB"/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7DAE0345-ECB3-47D3-9519-93F866C81BF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1712" y="1130710"/>
            <a:ext cx="3409607" cy="105629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ts val="800"/>
              </a:spcAft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highlight>
                  <a:srgbClr val="00FF00"/>
                </a:highlight>
                <a:uLnTx/>
                <a:uFillTx/>
                <a:latin typeface="Calibri"/>
                <a:cs typeface="Calibri"/>
              </a:rPr>
              <a:t>Detect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/>
                <a:cs typeface="Calibri"/>
              </a:rPr>
              <a:t> the </a:t>
            </a: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/>
                <a:cs typeface="Calibri"/>
              </a:rPr>
              <a:t>command words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/>
                <a:cs typeface="Calibri"/>
              </a:rPr>
              <a:t>, and </a:t>
            </a: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/>
                <a:cs typeface="Calibri"/>
              </a:rPr>
              <a:t>information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/>
                <a:cs typeface="Calibri"/>
              </a:rPr>
              <a:t> in </a:t>
            </a:r>
            <a:r>
              <a:rPr lang="en-GB" altLang="en-US" sz="2000" dirty="0">
                <a:solidFill>
                  <a:srgbClr val="54585A"/>
                </a:solidFill>
                <a:latin typeface="Calibri"/>
                <a:cs typeface="Calibri"/>
              </a:rPr>
              <a:t>the question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/>
                <a:cs typeface="Calibri"/>
              </a:rPr>
              <a:t> (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cs typeface="Calibri"/>
              </a:rPr>
              <a:t>highlight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/>
                <a:cs typeface="Calibri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D354D7DD-65EC-433B-ABCE-0651F9FC7A56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18487" y="2306025"/>
            <a:ext cx="3409606" cy="11975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highlight>
                  <a:srgbClr val="00FF00"/>
                </a:highlight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Recall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The carbon</a:t>
            </a:r>
            <a:r>
              <a:rPr kumimoji="0" lang="en-GB" altLang="en-US" sz="2000" b="0" i="0" u="none" strike="noStrike" kern="1200" cap="none" spc="0" normalizeH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cycle. What processes change the amount of CO</a:t>
            </a:r>
            <a:r>
              <a:rPr kumimoji="0" lang="en-GB" alt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en-GB" altLang="en-US" sz="2000" b="0" i="0" u="none" strike="noStrike" kern="1200" cap="none" spc="0" normalizeH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in the atmosphere?</a:t>
            </a:r>
            <a:endParaRPr kumimoji="0" lang="en-GB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54585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9C21C9A2-8052-4212-A7ED-DEC3570FB00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18487" y="3622566"/>
            <a:ext cx="3409606" cy="206585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highlight>
                  <a:srgbClr val="00FF00"/>
                </a:highlight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Solve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Link the information and your knowledge.</a:t>
            </a:r>
            <a:r>
              <a:rPr kumimoji="0" lang="en-GB" altLang="en-US" sz="2000" b="0" i="0" u="none" strike="noStrike" kern="1200" cap="none" spc="0" normalizeH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Use ‘because’ to link cause and effect.</a:t>
            </a:r>
            <a:br>
              <a:rPr kumimoji="0" lang="en-GB" altLang="en-US" sz="2000" b="0" i="0" u="none" strike="noStrike" kern="1200" cap="none" spc="0" normalizeH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r>
              <a:rPr kumimoji="0" lang="en-GB" altLang="en-US" sz="2000" b="0" i="0" u="none" strike="noStrike" kern="1200" cap="none" spc="0" normalizeH="0" noProof="0" dirty="0" err="1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Eg</a:t>
            </a:r>
            <a:r>
              <a:rPr kumimoji="0" lang="en-GB" altLang="en-US" sz="2000" b="0" i="0" u="none" strike="noStrike" kern="1200" cap="none" spc="0" normalizeH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This difference exists </a:t>
            </a:r>
            <a:r>
              <a:rPr kumimoji="0" lang="en-GB" altLang="en-US" sz="2000" b="0" i="1" u="none" strike="noStrike" kern="1200" cap="none" spc="0" normalizeH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because</a:t>
            </a:r>
            <a:r>
              <a:rPr kumimoji="0" lang="en-GB" altLang="en-US" sz="2000" b="0" i="0" u="none" strike="noStrike" kern="1200" cap="none" spc="0" normalizeH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this process occurred.</a:t>
            </a:r>
            <a:endParaRPr kumimoji="0" lang="en-GB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54585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logical, bullet points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54585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13853" y="49588"/>
            <a:ext cx="5174357" cy="6854748"/>
            <a:chOff x="6861697" y="23027"/>
            <a:chExt cx="5174357" cy="685474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61697" y="23027"/>
              <a:ext cx="5174357" cy="6708153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6861698" y="2738180"/>
              <a:ext cx="921336" cy="413959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900" b="1" dirty="0"/>
                <a:t>Detect</a:t>
              </a:r>
              <a:r>
                <a:rPr lang="en-GB" sz="900" dirty="0"/>
                <a:t> and highlight the command words.</a:t>
              </a:r>
              <a:br>
                <a:rPr lang="en-GB" sz="900" dirty="0"/>
              </a:br>
              <a:r>
                <a:rPr lang="en-GB" sz="900" dirty="0"/>
                <a:t/>
              </a:r>
              <a:br>
                <a:rPr lang="en-GB" sz="900" dirty="0"/>
              </a:br>
              <a:r>
                <a:rPr lang="en-GB" sz="900" b="1" dirty="0"/>
                <a:t>Detect </a:t>
              </a:r>
              <a:r>
                <a:rPr lang="en-GB" sz="900" dirty="0"/>
                <a:t>the differences between Venus’ and Earth’s atmosphere.</a:t>
              </a:r>
            </a:p>
            <a:p>
              <a:r>
                <a:rPr lang="en-GB" sz="900" dirty="0"/>
                <a:t/>
              </a:r>
              <a:br>
                <a:rPr lang="en-GB" sz="900" dirty="0"/>
              </a:br>
              <a:endParaRPr lang="en-GB" sz="900" dirty="0"/>
            </a:p>
            <a:p>
              <a:r>
                <a:rPr lang="en-GB" sz="900" b="1" dirty="0"/>
                <a:t/>
              </a:r>
              <a:br>
                <a:rPr lang="en-GB" sz="900" b="1" dirty="0"/>
              </a:br>
              <a:r>
                <a:rPr lang="en-GB" sz="900" b="1" dirty="0"/>
                <a:t>Recall</a:t>
              </a:r>
              <a:r>
                <a:rPr lang="en-GB" sz="900" dirty="0"/>
                <a:t> the processes in the carbon cycle</a:t>
              </a:r>
              <a:br>
                <a:rPr lang="en-GB" sz="900" dirty="0"/>
              </a:br>
              <a:r>
                <a:rPr lang="en-GB" sz="900" dirty="0"/>
                <a:t/>
              </a:r>
              <a:br>
                <a:rPr lang="en-GB" sz="900" dirty="0"/>
              </a:br>
              <a:r>
                <a:rPr lang="en-GB" sz="900" dirty="0"/>
                <a:t/>
              </a:r>
              <a:br>
                <a:rPr lang="en-GB" sz="900" dirty="0"/>
              </a:br>
              <a:r>
                <a:rPr lang="en-GB" sz="900" dirty="0"/>
                <a:t/>
              </a:r>
              <a:br>
                <a:rPr lang="en-GB" sz="900" dirty="0"/>
              </a:br>
              <a:r>
                <a:rPr lang="en-GB" sz="900" b="1" dirty="0"/>
                <a:t>Solve</a:t>
              </a:r>
              <a:r>
                <a:rPr lang="en-GB" sz="900" dirty="0"/>
                <a:t>: Link the changes in the amount of CO</a:t>
              </a:r>
              <a:r>
                <a:rPr lang="en-GB" sz="900" baseline="-25000" dirty="0"/>
                <a:t>2</a:t>
              </a:r>
              <a:r>
                <a:rPr lang="en-GB" sz="900" dirty="0"/>
                <a:t> and O</a:t>
              </a:r>
              <a:r>
                <a:rPr lang="en-GB" sz="900" baseline="-25000" dirty="0"/>
                <a:t>2</a:t>
              </a:r>
              <a:r>
                <a:rPr lang="en-GB" sz="900" dirty="0"/>
                <a:t> to the processes in the carbon cycle.</a:t>
              </a:r>
              <a:endParaRPr lang="en-GB" dirty="0"/>
            </a:p>
            <a:p>
              <a:endParaRPr lang="en-GB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9264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Mark </a:t>
            </a:r>
            <a:br>
              <a:rPr lang="en-GB" dirty="0"/>
            </a:br>
            <a:r>
              <a:rPr lang="en-GB" dirty="0"/>
              <a:t>scheme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8702" y="361778"/>
            <a:ext cx="5485481" cy="52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363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Q2 Try it yourself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" r="1460"/>
          <a:stretch/>
        </p:blipFill>
        <p:spPr>
          <a:xfrm>
            <a:off x="2973419" y="1583789"/>
            <a:ext cx="5869922" cy="3796383"/>
          </a:xfrm>
          <a:prstGeom prst="rect">
            <a:avLst/>
          </a:prstGeom>
          <a:ln w="28575">
            <a:noFill/>
          </a:ln>
        </p:spPr>
      </p:pic>
      <p:sp>
        <p:nvSpPr>
          <p:cNvPr id="12" name="Thought Bubble: Cloud 8">
            <a:extLst>
              <a:ext uri="{FF2B5EF4-FFF2-40B4-BE49-F238E27FC236}">
                <a16:creationId xmlns:a16="http://schemas.microsoft.com/office/drawing/2014/main" id="{D6BBA08B-4575-49AF-AE56-D0D03DCE0BE9}"/>
              </a:ext>
            </a:extLst>
          </p:cNvPr>
          <p:cNvSpPr/>
          <p:nvPr/>
        </p:nvSpPr>
        <p:spPr>
          <a:xfrm>
            <a:off x="197903" y="2225749"/>
            <a:ext cx="3206264" cy="2526364"/>
          </a:xfrm>
          <a:prstGeom prst="cloudCallout">
            <a:avLst>
              <a:gd name="adj1" fmla="val 66196"/>
              <a:gd name="adj2" fmla="val -52969"/>
            </a:avLst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1.Detect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Recall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 Solve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2725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7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2963152" y="478465"/>
            <a:ext cx="6804849" cy="5180986"/>
            <a:chOff x="5198166" y="1610709"/>
            <a:chExt cx="7543800" cy="503699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6" r="1460"/>
            <a:stretch/>
          </p:blipFill>
          <p:spPr>
            <a:xfrm>
              <a:off x="5198166" y="1610709"/>
              <a:ext cx="7543800" cy="5036996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5317434" y="2316163"/>
              <a:ext cx="1272904" cy="429384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GB" sz="900" b="1" dirty="0"/>
                <a:t>Detect</a:t>
              </a:r>
              <a:r>
                <a:rPr lang="en-GB" sz="900" dirty="0"/>
                <a:t> and highlight the command words.</a:t>
              </a:r>
              <a:br>
                <a:rPr lang="en-GB" sz="900" dirty="0"/>
              </a:br>
              <a:r>
                <a:rPr lang="en-GB" sz="900" dirty="0"/>
                <a:t/>
              </a:r>
              <a:br>
                <a:rPr lang="en-GB" sz="900" dirty="0"/>
              </a:br>
              <a:r>
                <a:rPr lang="en-GB" sz="900" dirty="0"/>
                <a:t>Which metal oxide and dilute acid will you need to use?</a:t>
              </a:r>
            </a:p>
            <a:p>
              <a:r>
                <a:rPr lang="en-GB" sz="900" dirty="0"/>
                <a:t/>
              </a:r>
              <a:br>
                <a:rPr lang="en-GB" sz="900" dirty="0"/>
              </a:br>
              <a:r>
                <a:rPr lang="en-GB" sz="900" b="1" dirty="0"/>
                <a:t/>
              </a:r>
              <a:br>
                <a:rPr lang="en-GB" sz="900" b="1" dirty="0"/>
              </a:br>
              <a:r>
                <a:rPr lang="en-GB" sz="900" b="1" dirty="0"/>
                <a:t>List </a:t>
              </a:r>
              <a:r>
                <a:rPr lang="en-GB" sz="900" dirty="0"/>
                <a:t>the equipment you will need.</a:t>
              </a:r>
              <a:br>
                <a:rPr lang="en-GB" sz="900" dirty="0"/>
              </a:br>
              <a:endParaRPr lang="en-GB" sz="900" dirty="0"/>
            </a:p>
            <a:p>
              <a:endParaRPr lang="en-GB" sz="900" dirty="0"/>
            </a:p>
            <a:p>
              <a:endParaRPr lang="en-GB" sz="900" dirty="0"/>
            </a:p>
            <a:p>
              <a:r>
                <a:rPr lang="en-GB" sz="900" dirty="0"/>
                <a:t/>
              </a:r>
              <a:br>
                <a:rPr lang="en-GB" sz="900" dirty="0"/>
              </a:br>
              <a:r>
                <a:rPr lang="en-GB" sz="900" dirty="0"/>
                <a:t>What processes need to happen to form dry salt crystals?</a:t>
              </a:r>
            </a:p>
            <a:p>
              <a:endParaRPr lang="en-GB" sz="900" b="1" dirty="0"/>
            </a:p>
            <a:p>
              <a:endParaRPr lang="en-GB" sz="900" b="1" dirty="0"/>
            </a:p>
            <a:p>
              <a:r>
                <a:rPr lang="en-GB" sz="900" dirty="0"/>
                <a:t>Give instructions in a logical order,  you may use bullet points</a:t>
              </a:r>
              <a:br>
                <a:rPr lang="en-GB" sz="900" dirty="0"/>
              </a:br>
              <a:r>
                <a:rPr lang="en-GB" sz="900" dirty="0"/>
                <a:t/>
              </a:r>
              <a:br>
                <a:rPr lang="en-GB" sz="900" dirty="0"/>
              </a:br>
              <a:r>
                <a:rPr lang="en-GB" sz="900" dirty="0"/>
                <a:t/>
              </a:r>
              <a:br>
                <a:rPr lang="en-GB" sz="900" dirty="0"/>
              </a:br>
              <a:r>
                <a:rPr lang="en-GB" sz="900" dirty="0"/>
                <a:t/>
              </a:r>
              <a:br>
                <a:rPr lang="en-GB" sz="900" dirty="0"/>
              </a:br>
              <a:endParaRPr lang="en-GB" sz="900">
                <a:cs typeface="Arial"/>
              </a:endParaRPr>
            </a:p>
            <a:p>
              <a:endParaRPr lang="en-GB" sz="900" dirty="0"/>
            </a:p>
            <a:p>
              <a:endParaRPr lang="en-GB" sz="1100" dirty="0">
                <a:cs typeface="Arial" panose="020B0604020202020204"/>
              </a:endParaRPr>
            </a:p>
          </p:txBody>
        </p:sp>
      </p:grpSp>
      <p:sp>
        <p:nvSpPr>
          <p:cNvPr id="9" name="Text Box 2">
            <a:extLst>
              <a:ext uri="{FF2B5EF4-FFF2-40B4-BE49-F238E27FC236}">
                <a16:creationId xmlns:a16="http://schemas.microsoft.com/office/drawing/2014/main" id="{7DAE0345-ECB3-47D3-9519-93F866C81BF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61431" y="178514"/>
            <a:ext cx="2801719" cy="12955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highlight>
                  <a:srgbClr val="00FF00"/>
                </a:highlight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Detect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the </a:t>
            </a: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command words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and </a:t>
            </a: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information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in the question (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highlight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54585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D354D7DD-65EC-433B-ABCE-0651F9FC7A56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3037" y="1653205"/>
            <a:ext cx="2810113" cy="100493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highlight>
                  <a:srgbClr val="00FF00"/>
                </a:highlight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Recall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The equipment needed, the processes and the safety required.</a:t>
            </a: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9C21C9A2-8052-4212-A7ED-DEC3570FB00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3037" y="2782781"/>
            <a:ext cx="2801719" cy="284397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ts val="800"/>
              </a:spcAft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highlight>
                  <a:srgbClr val="00FF00"/>
                </a:highlight>
                <a:uLnTx/>
                <a:uFillTx/>
                <a:latin typeface="Calibri"/>
                <a:cs typeface="Calibri"/>
              </a:rPr>
              <a:t>Solve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/>
                <a:cs typeface="Calibri"/>
              </a:rPr>
              <a:t>: </a:t>
            </a:r>
            <a:r>
              <a:rPr lang="en-GB" altLang="en-US" sz="2000" dirty="0">
                <a:solidFill>
                  <a:srgbClr val="54585A"/>
                </a:solidFill>
                <a:latin typeface="Calibri"/>
                <a:cs typeface="Calibri"/>
              </a:rPr>
              <a:t>Write the steps in a logical sequence. You may use bullet points or a numbered list.</a:t>
            </a:r>
            <a:br>
              <a:rPr lang="en-GB" altLang="en-US" sz="2000" dirty="0">
                <a:solidFill>
                  <a:srgbClr val="54585A"/>
                </a:solidFill>
                <a:latin typeface="Calibri"/>
                <a:cs typeface="Calibri"/>
              </a:rPr>
            </a:br>
            <a:r>
              <a:rPr lang="en-GB" altLang="en-US" sz="2000" dirty="0">
                <a:solidFill>
                  <a:srgbClr val="54585A"/>
                </a:solidFill>
                <a:latin typeface="Calibri"/>
                <a:cs typeface="Calibri"/>
              </a:rPr>
              <a:t/>
            </a:r>
            <a:br>
              <a:rPr lang="en-GB" altLang="en-US" sz="2000" dirty="0">
                <a:solidFill>
                  <a:srgbClr val="54585A"/>
                </a:solidFill>
                <a:latin typeface="Calibri"/>
                <a:cs typeface="Calibri"/>
              </a:rPr>
            </a:br>
            <a:r>
              <a:rPr lang="en-GB" altLang="en-US" sz="2000" dirty="0">
                <a:solidFill>
                  <a:srgbClr val="54585A"/>
                </a:solidFill>
                <a:latin typeface="Calibri"/>
                <a:cs typeface="Calibri"/>
              </a:rPr>
              <a:t>You may use diagrams if you wish.</a:t>
            </a:r>
            <a:endParaRPr lang="en-GB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54585A"/>
              </a:solidFill>
              <a:effectLst/>
              <a:uLnTx/>
              <a:uFillTx/>
              <a:latin typeface="Calibri" panose="020F0502020204030204" pitchFamily="34" charset="0"/>
              <a:cs typeface="Calibri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highlight>
                  <a:srgbClr val="00FFFF"/>
                </a:highlight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logical, bullet points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54585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546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Mark </a:t>
            </a:r>
            <a:br>
              <a:rPr lang="en-GB" dirty="0"/>
            </a:br>
            <a:r>
              <a:rPr lang="en-GB" dirty="0"/>
              <a:t>scheme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452" y="255895"/>
            <a:ext cx="5797777" cy="534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306288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155F70C1-B673-44C5-866D-58A5F67A6732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4ABE18D0-3872-4301-93C4-69E152A96F1D}"/>
    </a:ext>
  </a:extLst>
</a:theme>
</file>

<file path=ppt/theme/theme3.xml><?xml version="1.0" encoding="utf-8"?>
<a:theme xmlns:a="http://schemas.openxmlformats.org/drawingml/2006/main" name="2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41A262D9-FF9A-401A-9FFD-A64C820F6FDD}"/>
    </a:ext>
  </a:extLst>
</a:theme>
</file>

<file path=ppt/theme/theme4.xml><?xml version="1.0" encoding="utf-8"?>
<a:theme xmlns:a="http://schemas.openxmlformats.org/drawingml/2006/main" name="RSC_Dividers with background_RH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30A97393-1244-4D4A-AFAB-BB0864244D13}"/>
    </a:ext>
  </a:extLst>
</a:theme>
</file>

<file path=ppt/theme/theme5.xml><?xml version="1.0" encoding="utf-8"?>
<a:theme xmlns:a="http://schemas.openxmlformats.org/drawingml/2006/main" name="1_RSC_Dividers with background_RH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6D0B8FF5-F2DC-40F3-80A0-FF4B4B6C7EFC}"/>
    </a:ext>
  </a:extLst>
</a:theme>
</file>

<file path=ppt/theme/theme6.xml><?xml version="1.0" encoding="utf-8"?>
<a:theme xmlns:a="http://schemas.openxmlformats.org/drawingml/2006/main" name="1_RSC_Dividers with dark background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F7428B35-4740-488E-ACFA-5A2B510060BE}"/>
    </a:ext>
  </a:extLst>
</a:theme>
</file>

<file path=ppt/theme/theme7.xml><?xml version="1.0" encoding="utf-8"?>
<a:theme xmlns:a="http://schemas.openxmlformats.org/drawingml/2006/main" name="2_RSC_Dividers with dark background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58B1771F-DAE7-4176-B837-BBF55B54AE49}"/>
    </a:ext>
  </a:extLst>
</a:theme>
</file>

<file path=ppt/theme/theme8.xml><?xml version="1.0" encoding="utf-8"?>
<a:theme xmlns:a="http://schemas.openxmlformats.org/drawingml/2006/main" name="RSC Title slides with image suggestion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9A782A33-977C-46B2-9FE9-1667B19474D6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EiC download powerpoint template 4_3</Template>
  <TotalTime>32</TotalTime>
  <Words>495</Words>
  <Application>Microsoft Office PowerPoint</Application>
  <PresentationFormat>On-screen Show (4:3)</PresentationFormat>
  <Paragraphs>70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Arial</vt:lpstr>
      <vt:lpstr>Calibri</vt:lpstr>
      <vt:lpstr>Calibri Light</vt:lpstr>
      <vt:lpstr>1_RSC_Plain_no footer</vt:lpstr>
      <vt:lpstr>Custom Design</vt:lpstr>
      <vt:lpstr>2_RSC_Plain_no footer</vt:lpstr>
      <vt:lpstr>RSC_Dividers with background_RHS</vt:lpstr>
      <vt:lpstr>1_RSC_Dividers with background_RHS</vt:lpstr>
      <vt:lpstr>1_RSC_Dividers with dark backgrounds</vt:lpstr>
      <vt:lpstr>2_RSC_Dividers with dark backgrounds</vt:lpstr>
      <vt:lpstr>RSC Title slides with image suggestions</vt:lpstr>
      <vt:lpstr>Answering exam questions</vt:lpstr>
      <vt:lpstr>Detect, recall, solve</vt:lpstr>
      <vt:lpstr>Q1 Try it yourself</vt:lpstr>
      <vt:lpstr>PowerPoint Presentation</vt:lpstr>
      <vt:lpstr>Mark  scheme</vt:lpstr>
      <vt:lpstr>Q2 Try it yourself</vt:lpstr>
      <vt:lpstr>PowerPoint Presentation</vt:lpstr>
      <vt:lpstr>Mark  scheme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Answering exam questions with Detect, recall, solve</dc:title>
  <dc:creator>UserExperience@rsc.org</dc:creator>
  <dc:description>From Developing key chemistry skills remotely, Education in Chemistry, rsc.li/2XKwB1g</dc:description>
  <cp:lastModifiedBy>Emma Molloy</cp:lastModifiedBy>
  <cp:revision>32</cp:revision>
  <dcterms:created xsi:type="dcterms:W3CDTF">2021-01-27T10:02:00Z</dcterms:created>
  <dcterms:modified xsi:type="dcterms:W3CDTF">2021-01-27T11:03:39Z</dcterms:modified>
</cp:coreProperties>
</file>