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18"/>
  </p:notesMasterIdLst>
  <p:sldIdLst>
    <p:sldId id="256" r:id="rId9"/>
    <p:sldId id="263" r:id="rId10"/>
    <p:sldId id="265" r:id="rId11"/>
    <p:sldId id="266" r:id="rId12"/>
    <p:sldId id="267" r:id="rId13"/>
    <p:sldId id="268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004976"/>
    <a:srgbClr val="DA1883"/>
    <a:srgbClr val="FF9E1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051" autoAdjust="0"/>
  </p:normalViewPr>
  <p:slideViewPr>
    <p:cSldViewPr snapToGrid="0" snapToObjects="1">
      <p:cViewPr varScale="1">
        <p:scale>
          <a:sx n="79" d="100"/>
          <a:sy n="79" d="100"/>
        </p:scale>
        <p:origin x="4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 </a:t>
            </a:r>
            <a:r>
              <a:rPr lang="en-GB" sz="1200" dirty="0" smtClean="0"/>
              <a:t>© AQA Education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60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806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27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555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897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122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Shutterstock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8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1.jpg"/><Relationship Id="rId4" Type="http://schemas.openxmlformats.org/officeDocument/2006/relationships/hyperlink" Target="https://rsc.li/2XKwB1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14" y="2358213"/>
            <a:ext cx="1640486" cy="201781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dirty="0" smtClean="0"/>
              <a:t>CIDER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Writing a method for </a:t>
            </a:r>
            <a:r>
              <a:rPr lang="en-GB" sz="2400" dirty="0" err="1"/>
              <a:t>practicals</a:t>
            </a: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>
                <a:solidFill>
                  <a:srgbClr val="004976"/>
                </a:solidFill>
                <a:hlinkClick r:id="rId4"/>
              </a:rPr>
              <a:t>rsc.li/2XKwB1g</a:t>
            </a:r>
            <a:r>
              <a:rPr lang="en-GB" sz="1400" dirty="0">
                <a:solidFill>
                  <a:srgbClr val="004976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CIDER to write a method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58747" y="2115817"/>
            <a:ext cx="5101590" cy="282797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ontrol variables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ndependent variable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</a:t>
            </a:r>
            <a:r>
              <a:rPr lang="en-GB" dirty="0" smtClean="0"/>
              <a:t>ependent variable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quipment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/>
              <a:t>isk assessment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927870"/>
            <a:ext cx="2604747" cy="320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Adding Mg to </a:t>
            </a:r>
            <a:r>
              <a:rPr lang="en-GB" dirty="0" err="1"/>
              <a:t>HCl</a:t>
            </a:r>
            <a:r>
              <a:rPr lang="en-GB" dirty="0"/>
              <a:t> to test rate of reaction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 smtClean="0"/>
              <a:t>1. Measure </a:t>
            </a:r>
            <a:r>
              <a:rPr lang="en-GB" sz="1200" dirty="0"/>
              <a:t>50 cm</a:t>
            </a:r>
            <a:r>
              <a:rPr lang="en-GB" sz="1200" baseline="30000" dirty="0"/>
              <a:t>3</a:t>
            </a:r>
            <a:r>
              <a:rPr lang="en-GB" sz="1200" dirty="0"/>
              <a:t> 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 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  <a:endParaRPr lang="en-GB" sz="1200" dirty="0" smtClean="0"/>
          </a:p>
          <a:p>
            <a:r>
              <a:rPr lang="en-GB" sz="1200" dirty="0" smtClean="0"/>
              <a:t>2. Fit </a:t>
            </a:r>
            <a:r>
              <a:rPr lang="en-GB" sz="1200" dirty="0"/>
              <a:t>the bung and delivery tube to the top of the flask. </a:t>
            </a:r>
            <a:endParaRPr lang="en-GB" sz="1200" dirty="0" smtClean="0"/>
          </a:p>
          <a:p>
            <a:r>
              <a:rPr lang="en-GB" sz="1200" dirty="0" smtClean="0"/>
              <a:t>3. Half </a:t>
            </a:r>
            <a:r>
              <a:rPr lang="en-GB" sz="1200" dirty="0"/>
              <a:t>fill the trough or bowl with water. </a:t>
            </a:r>
            <a:endParaRPr lang="en-GB" sz="1200" dirty="0" smtClean="0"/>
          </a:p>
          <a:p>
            <a:r>
              <a:rPr lang="en-GB" sz="1200" dirty="0" smtClean="0"/>
              <a:t>4. Fill </a:t>
            </a:r>
            <a:r>
              <a:rPr lang="en-GB" sz="1200" dirty="0"/>
              <a:t>the other measuring cylinder with water. Make sure it stays filled with water when you invert it into the water trough and that the delivery tube is positioned correctly. </a:t>
            </a:r>
            <a:endParaRPr lang="en-GB" sz="1200" dirty="0" smtClean="0"/>
          </a:p>
          <a:p>
            <a:r>
              <a:rPr lang="en-GB" sz="1200" dirty="0" smtClean="0"/>
              <a:t>5. Add </a:t>
            </a:r>
            <a:r>
              <a:rPr lang="en-GB" sz="1200" dirty="0"/>
              <a:t>a single 3 cm strip of magnesium ribbon 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  <a:endParaRPr lang="en-GB" sz="1200" dirty="0" smtClean="0"/>
          </a:p>
          <a:p>
            <a:r>
              <a:rPr lang="en-GB" sz="1200" dirty="0" smtClean="0"/>
              <a:t>6. Record </a:t>
            </a:r>
            <a:r>
              <a:rPr lang="en-GB" sz="1200" dirty="0"/>
              <a:t>the volume of hydrogen gas given off at suitable intervals (</a:t>
            </a:r>
            <a:r>
              <a:rPr lang="en-GB" sz="1200" dirty="0" err="1" smtClean="0"/>
              <a:t>eg</a:t>
            </a:r>
            <a:r>
              <a:rPr lang="en-GB" sz="1200" dirty="0" smtClean="0"/>
              <a:t>, </a:t>
            </a:r>
            <a:r>
              <a:rPr lang="en-GB" sz="1200" dirty="0"/>
              <a:t>10 seconds) in a </a:t>
            </a:r>
            <a:r>
              <a:rPr lang="en-GB" sz="1200" dirty="0" smtClean="0"/>
              <a:t>table. </a:t>
            </a:r>
            <a:r>
              <a:rPr lang="en-GB" sz="1200" dirty="0"/>
              <a:t>Continue timing until the volume of gas does not change. </a:t>
            </a:r>
            <a:endParaRPr lang="en-GB" sz="1200" dirty="0" smtClean="0"/>
          </a:p>
          <a:p>
            <a:r>
              <a:rPr lang="en-GB" sz="1200" dirty="0" smtClean="0"/>
              <a:t>7. Repeat </a:t>
            </a:r>
            <a:r>
              <a:rPr lang="en-GB" sz="1200" dirty="0"/>
              <a:t>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776580" y="2585113"/>
            <a:ext cx="4743450" cy="1518089"/>
            <a:chOff x="4776580" y="2585113"/>
            <a:chExt cx="4743450" cy="151808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6580" y="2585113"/>
              <a:ext cx="3816744" cy="141023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510669" y="3887758"/>
              <a:ext cx="20093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© AQA Education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730042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Adding Mg to </a:t>
            </a:r>
            <a:r>
              <a:rPr lang="en-GB" dirty="0" err="1"/>
              <a:t>HCl</a:t>
            </a:r>
            <a:r>
              <a:rPr lang="en-GB" dirty="0"/>
              <a:t> to test rate of reaction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 smtClean="0"/>
              <a:t>1. Measure </a:t>
            </a:r>
            <a:r>
              <a:rPr lang="en-GB" sz="1200" dirty="0"/>
              <a:t>50 cm</a:t>
            </a:r>
            <a:r>
              <a:rPr lang="en-GB" sz="1200" baseline="30000" dirty="0"/>
              <a:t>3</a:t>
            </a:r>
            <a:r>
              <a:rPr lang="en-GB" sz="1200" dirty="0"/>
              <a:t> 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 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  <a:endParaRPr lang="en-GB" sz="1200" dirty="0" smtClean="0"/>
          </a:p>
          <a:p>
            <a:r>
              <a:rPr lang="en-GB" sz="1200" dirty="0" smtClean="0"/>
              <a:t>2. Fit </a:t>
            </a:r>
            <a:r>
              <a:rPr lang="en-GB" sz="1200" dirty="0"/>
              <a:t>the bung and delivery tube to the top of the flask. </a:t>
            </a:r>
            <a:endParaRPr lang="en-GB" sz="1200" dirty="0" smtClean="0"/>
          </a:p>
          <a:p>
            <a:r>
              <a:rPr lang="en-GB" sz="1200" dirty="0" smtClean="0"/>
              <a:t>3. Half </a:t>
            </a:r>
            <a:r>
              <a:rPr lang="en-GB" sz="1200" dirty="0"/>
              <a:t>fill the trough or bowl with water. </a:t>
            </a:r>
            <a:endParaRPr lang="en-GB" sz="1200" dirty="0" smtClean="0"/>
          </a:p>
          <a:p>
            <a:r>
              <a:rPr lang="en-GB" sz="1200" dirty="0" smtClean="0"/>
              <a:t>4. Fill </a:t>
            </a:r>
            <a:r>
              <a:rPr lang="en-GB" sz="1200" dirty="0"/>
              <a:t>the other measuring cylinder with water. Make sure it stays filled with water when you invert it into the water trough and that the delivery tube is positioned correctly. </a:t>
            </a:r>
            <a:endParaRPr lang="en-GB" sz="1200" dirty="0" smtClean="0"/>
          </a:p>
          <a:p>
            <a:r>
              <a:rPr lang="en-GB" sz="1200" dirty="0" smtClean="0"/>
              <a:t>5. Add </a:t>
            </a:r>
            <a:r>
              <a:rPr lang="en-GB" sz="1200" dirty="0"/>
              <a:t>a single 3 cm strip of magnesium ribbon 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  <a:endParaRPr lang="en-GB" sz="1200" dirty="0" smtClean="0"/>
          </a:p>
          <a:p>
            <a:r>
              <a:rPr lang="en-GB" sz="1200" dirty="0" smtClean="0"/>
              <a:t>6. Record </a:t>
            </a:r>
            <a:r>
              <a:rPr lang="en-GB" sz="1200" dirty="0"/>
              <a:t>the volume of hydrogen gas given off at suitable intervals (</a:t>
            </a:r>
            <a:r>
              <a:rPr lang="en-GB" sz="1200" dirty="0" err="1" smtClean="0"/>
              <a:t>eg</a:t>
            </a:r>
            <a:r>
              <a:rPr lang="en-GB" sz="1200" dirty="0" smtClean="0"/>
              <a:t>, </a:t>
            </a:r>
            <a:r>
              <a:rPr lang="en-GB" sz="1200" dirty="0"/>
              <a:t>10 seconds) in a </a:t>
            </a:r>
            <a:r>
              <a:rPr lang="en-GB" sz="1200" dirty="0" smtClean="0"/>
              <a:t>table. </a:t>
            </a:r>
            <a:r>
              <a:rPr lang="en-GB" sz="1200" dirty="0"/>
              <a:t>Continue timing until the volume of gas does not change. </a:t>
            </a:r>
            <a:endParaRPr lang="en-GB" sz="1200" dirty="0" smtClean="0"/>
          </a:p>
          <a:p>
            <a:r>
              <a:rPr lang="en-GB" sz="1200" dirty="0" smtClean="0"/>
              <a:t>7. Repeat </a:t>
            </a:r>
            <a:r>
              <a:rPr lang="en-GB" sz="1200" dirty="0"/>
              <a:t>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Find CIDER in this </a:t>
            </a:r>
            <a:r>
              <a:rPr lang="en-GB" b="1" dirty="0" smtClean="0"/>
              <a:t>method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ontrol </a:t>
            </a:r>
            <a:r>
              <a:rPr lang="en-GB" dirty="0"/>
              <a:t>variables</a:t>
            </a:r>
          </a:p>
          <a:p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/>
              <a:t>ndependent variable</a:t>
            </a:r>
          </a:p>
          <a:p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/>
              <a:t>ependent variable</a:t>
            </a:r>
          </a:p>
          <a:p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quipment</a:t>
            </a:r>
          </a:p>
          <a:p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/>
              <a:t>isk assessment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20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 smtClean="0"/>
              <a:t>1. Measure </a:t>
            </a:r>
            <a:r>
              <a:rPr lang="en-GB" sz="1200" b="1" dirty="0">
                <a:solidFill>
                  <a:srgbClr val="FF9E1B"/>
                </a:solidFill>
              </a:rPr>
              <a:t>50 cm</a:t>
            </a:r>
            <a:r>
              <a:rPr lang="en-GB" sz="1200" b="1" baseline="30000" dirty="0">
                <a:solidFill>
                  <a:srgbClr val="FF9E1B"/>
                </a:solidFill>
              </a:rPr>
              <a:t>3</a:t>
            </a:r>
            <a:r>
              <a:rPr lang="en-GB" sz="1200" b="1" dirty="0">
                <a:solidFill>
                  <a:srgbClr val="FF9E1B"/>
                </a:solidFill>
              </a:rPr>
              <a:t> </a:t>
            </a:r>
            <a:r>
              <a:rPr lang="en-GB" sz="1200" dirty="0"/>
              <a:t>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 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  <a:endParaRPr lang="en-GB" sz="1200" dirty="0" smtClean="0"/>
          </a:p>
          <a:p>
            <a:r>
              <a:rPr lang="en-GB" sz="1200" dirty="0" smtClean="0"/>
              <a:t>2. Fit </a:t>
            </a:r>
            <a:r>
              <a:rPr lang="en-GB" sz="1200" dirty="0"/>
              <a:t>the bung and delivery tube to the top of the flask. </a:t>
            </a:r>
            <a:endParaRPr lang="en-GB" sz="1200" dirty="0" smtClean="0"/>
          </a:p>
          <a:p>
            <a:r>
              <a:rPr lang="en-GB" sz="1200" dirty="0" smtClean="0"/>
              <a:t>3. Half </a:t>
            </a:r>
            <a:r>
              <a:rPr lang="en-GB" sz="1200" dirty="0"/>
              <a:t>fill the trough or bowl with water. </a:t>
            </a:r>
            <a:endParaRPr lang="en-GB" sz="1200" dirty="0" smtClean="0"/>
          </a:p>
          <a:p>
            <a:r>
              <a:rPr lang="en-GB" sz="1200" dirty="0" smtClean="0"/>
              <a:t>4. Fill </a:t>
            </a:r>
            <a:r>
              <a:rPr lang="en-GB" sz="1200" dirty="0"/>
              <a:t>the other measuring cylinder with water. Make sure it stays filled with water when you invert it into the water trough and that the delivery tube is positioned correctly. </a:t>
            </a:r>
            <a:endParaRPr lang="en-GB" sz="1200" dirty="0" smtClean="0"/>
          </a:p>
          <a:p>
            <a:r>
              <a:rPr lang="en-GB" sz="1200" dirty="0" smtClean="0"/>
              <a:t>5. Add </a:t>
            </a:r>
            <a:r>
              <a:rPr lang="en-GB" sz="1200" dirty="0"/>
              <a:t>a </a:t>
            </a:r>
            <a:r>
              <a:rPr lang="en-GB" sz="1200" b="1" dirty="0">
                <a:solidFill>
                  <a:srgbClr val="FF9E1B"/>
                </a:solidFill>
              </a:rPr>
              <a:t>single 3 cm strip of magnesium ribbon </a:t>
            </a:r>
            <a:r>
              <a:rPr lang="en-GB" sz="1200" dirty="0"/>
              <a:t>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  <a:endParaRPr lang="en-GB" sz="1200" dirty="0" smtClean="0"/>
          </a:p>
          <a:p>
            <a:r>
              <a:rPr lang="en-GB" sz="1200" dirty="0" smtClean="0"/>
              <a:t>6. Record </a:t>
            </a:r>
            <a:r>
              <a:rPr lang="en-GB" sz="1200" dirty="0"/>
              <a:t>the volume of hydrogen gas given off at suitable intervals (</a:t>
            </a:r>
            <a:r>
              <a:rPr lang="en-GB" sz="1200" dirty="0" err="1" smtClean="0"/>
              <a:t>eg</a:t>
            </a:r>
            <a:r>
              <a:rPr lang="en-GB" sz="1200" dirty="0" smtClean="0"/>
              <a:t>, </a:t>
            </a:r>
            <a:r>
              <a:rPr lang="en-GB" sz="1200" dirty="0"/>
              <a:t>10 seconds) in a </a:t>
            </a:r>
            <a:r>
              <a:rPr lang="en-GB" sz="1200" dirty="0" smtClean="0"/>
              <a:t>table. </a:t>
            </a:r>
            <a:r>
              <a:rPr lang="en-GB" sz="1200" dirty="0"/>
              <a:t>Continue timing until the volume of gas does not change. </a:t>
            </a:r>
            <a:endParaRPr lang="en-GB" sz="1200" dirty="0" smtClean="0"/>
          </a:p>
          <a:p>
            <a:r>
              <a:rPr lang="en-GB" sz="1200" dirty="0" smtClean="0"/>
              <a:t>7. Repeat </a:t>
            </a:r>
            <a:r>
              <a:rPr lang="en-GB" sz="1200" dirty="0"/>
              <a:t>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Find CIDER: Answers</a:t>
            </a:r>
            <a:endParaRPr lang="en-GB" dirty="0"/>
          </a:p>
        </p:txBody>
      </p:sp>
      <p:sp>
        <p:nvSpPr>
          <p:cNvPr id="12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/>
          <a:p>
            <a:r>
              <a:rPr lang="en-GB" dirty="0">
                <a:solidFill>
                  <a:srgbClr val="FF9E1B"/>
                </a:solidFill>
              </a:rPr>
              <a:t>Control variables</a:t>
            </a:r>
          </a:p>
          <a:p>
            <a:r>
              <a:rPr lang="en-GB" dirty="0" smtClean="0"/>
              <a:t>Independent </a:t>
            </a:r>
            <a:r>
              <a:rPr lang="en-GB" dirty="0"/>
              <a:t>variable</a:t>
            </a:r>
          </a:p>
          <a:p>
            <a:r>
              <a:rPr lang="en-GB" dirty="0" smtClean="0"/>
              <a:t>Dependent </a:t>
            </a:r>
            <a:r>
              <a:rPr lang="en-GB" dirty="0"/>
              <a:t>variable</a:t>
            </a:r>
          </a:p>
          <a:p>
            <a:r>
              <a:rPr lang="en-GB" dirty="0" smtClean="0"/>
              <a:t>Equipment</a:t>
            </a:r>
            <a:endParaRPr lang="en-GB" dirty="0"/>
          </a:p>
          <a:p>
            <a:r>
              <a:rPr lang="en-GB" dirty="0" smtClean="0"/>
              <a:t>Risk </a:t>
            </a:r>
            <a:r>
              <a:rPr lang="en-GB" dirty="0"/>
              <a:t>assessment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63600" y="1458719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9E1B"/>
                </a:solidFill>
              </a:rPr>
              <a:t>Volume of </a:t>
            </a:r>
            <a:r>
              <a:rPr lang="en-GB" b="1" dirty="0" err="1" smtClean="0">
                <a:solidFill>
                  <a:srgbClr val="FF9E1B"/>
                </a:solidFill>
              </a:rPr>
              <a:t>HCl</a:t>
            </a:r>
            <a:endParaRPr lang="en-GB" b="1" dirty="0">
              <a:solidFill>
                <a:srgbClr val="FF9E1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3560" y="4137957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9E1B"/>
                </a:solidFill>
              </a:rPr>
              <a:t>Length </a:t>
            </a:r>
            <a:r>
              <a:rPr lang="en-GB" b="1" dirty="0" smtClean="0">
                <a:solidFill>
                  <a:srgbClr val="FF9E1B"/>
                </a:solidFill>
              </a:rPr>
              <a:t>of Mg</a:t>
            </a:r>
            <a:endParaRPr lang="en-GB" b="1" dirty="0">
              <a:solidFill>
                <a:srgbClr val="FF9E1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76580" y="4755929"/>
            <a:ext cx="2971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9E1B"/>
                </a:solidFill>
              </a:rPr>
              <a:t>What is staying the same?</a:t>
            </a:r>
            <a:endParaRPr lang="en-GB" sz="2800" dirty="0">
              <a:solidFill>
                <a:srgbClr val="FF9E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353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/>
              <a:t>1. Measure 50 cm</a:t>
            </a:r>
            <a:r>
              <a:rPr lang="en-GB" sz="1200" baseline="30000" dirty="0"/>
              <a:t>3</a:t>
            </a:r>
            <a:r>
              <a:rPr lang="en-GB" sz="1200" dirty="0"/>
              <a:t> of </a:t>
            </a:r>
            <a:r>
              <a:rPr lang="en-GB" sz="1200" b="1" dirty="0">
                <a:solidFill>
                  <a:srgbClr val="DA1883"/>
                </a:solidFill>
              </a:rPr>
              <a:t>1.0 </a:t>
            </a:r>
            <a:r>
              <a:rPr lang="en-GB" sz="1200" b="1" dirty="0" err="1">
                <a:solidFill>
                  <a:srgbClr val="DA1883"/>
                </a:solidFill>
              </a:rPr>
              <a:t>mol</a:t>
            </a:r>
            <a:r>
              <a:rPr lang="en-GB" sz="1200" b="1" dirty="0">
                <a:solidFill>
                  <a:srgbClr val="DA1883"/>
                </a:solidFill>
              </a:rPr>
              <a:t>/dm</a:t>
            </a:r>
            <a:r>
              <a:rPr lang="en-GB" sz="1200" b="1" baseline="30000" dirty="0">
                <a:solidFill>
                  <a:srgbClr val="DA1883"/>
                </a:solidFill>
              </a:rPr>
              <a:t>3</a:t>
            </a:r>
            <a:r>
              <a:rPr lang="en-GB" sz="1200" b="1" dirty="0">
                <a:solidFill>
                  <a:srgbClr val="DA1883"/>
                </a:solidFill>
              </a:rPr>
              <a:t> hydrochloric acid </a:t>
            </a:r>
            <a:r>
              <a:rPr lang="en-GB" sz="1200" dirty="0"/>
              <a:t>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</a:p>
          <a:p>
            <a:r>
              <a:rPr lang="en-GB" sz="1200" dirty="0"/>
              <a:t>2. Fit the bung and delivery tube to the top of the flask. </a:t>
            </a:r>
          </a:p>
          <a:p>
            <a:r>
              <a:rPr lang="en-GB" sz="1200" dirty="0"/>
              <a:t>3. Half fill the trough or bowl with water. </a:t>
            </a:r>
          </a:p>
          <a:p>
            <a:r>
              <a:rPr lang="en-GB" sz="1200" dirty="0"/>
              <a:t>4. Fill the other measuring cylinder with water. Make sure it stays filled with water when you invert it into the water trough and that the delivery tube is positioned correctly. </a:t>
            </a:r>
          </a:p>
          <a:p>
            <a:r>
              <a:rPr lang="en-GB" sz="1200" dirty="0"/>
              <a:t>5. Add a single 3 cm strip of magnesium ribbon 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</a:p>
          <a:p>
            <a:r>
              <a:rPr lang="en-GB" sz="1200" dirty="0"/>
              <a:t>6. Record the volume of hydrogen gas given off at suitable intervals (</a:t>
            </a:r>
            <a:r>
              <a:rPr lang="en-GB" sz="1200" dirty="0" err="1"/>
              <a:t>eg</a:t>
            </a:r>
            <a:r>
              <a:rPr lang="en-GB" sz="1200" dirty="0"/>
              <a:t>, 10 seconds) in a table. Continue timing until the volume of gas does not change. </a:t>
            </a:r>
          </a:p>
          <a:p>
            <a:r>
              <a:rPr lang="en-GB" sz="1200" dirty="0"/>
              <a:t>7. Repeat steps 1–6 using </a:t>
            </a:r>
            <a:r>
              <a:rPr lang="en-GB" sz="1200" dirty="0">
                <a:solidFill>
                  <a:srgbClr val="DA1883"/>
                </a:solidFill>
              </a:rPr>
              <a:t>1.5 </a:t>
            </a:r>
            <a:r>
              <a:rPr lang="en-GB" sz="1200" dirty="0" err="1">
                <a:solidFill>
                  <a:srgbClr val="DA1883"/>
                </a:solidFill>
              </a:rPr>
              <a:t>mol</a:t>
            </a:r>
            <a:r>
              <a:rPr lang="en-GB" sz="1200" dirty="0">
                <a:solidFill>
                  <a:srgbClr val="DA1883"/>
                </a:solidFill>
              </a:rPr>
              <a:t>/dm</a:t>
            </a:r>
            <a:r>
              <a:rPr lang="en-GB" sz="1200" baseline="30000" dirty="0">
                <a:solidFill>
                  <a:srgbClr val="DA1883"/>
                </a:solidFill>
              </a:rPr>
              <a:t>3</a:t>
            </a:r>
            <a:r>
              <a:rPr lang="en-GB" sz="1200" dirty="0">
                <a:solidFill>
                  <a:srgbClr val="DA1883"/>
                </a:solidFill>
              </a:rPr>
              <a:t> hydrochloric acid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Find CIDER: Answers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/>
          <a:p>
            <a:r>
              <a:rPr lang="en-GB" dirty="0" smtClean="0"/>
              <a:t>Control </a:t>
            </a:r>
            <a:r>
              <a:rPr lang="en-GB" dirty="0"/>
              <a:t>variables</a:t>
            </a:r>
          </a:p>
          <a:p>
            <a:r>
              <a:rPr lang="en-GB" dirty="0" smtClean="0">
                <a:solidFill>
                  <a:srgbClr val="DA1883"/>
                </a:solidFill>
              </a:rPr>
              <a:t>Independent </a:t>
            </a:r>
            <a:r>
              <a:rPr lang="en-GB" dirty="0">
                <a:solidFill>
                  <a:srgbClr val="DA1883"/>
                </a:solidFill>
              </a:rPr>
              <a:t>variable</a:t>
            </a:r>
          </a:p>
          <a:p>
            <a:r>
              <a:rPr lang="en-GB" dirty="0" smtClean="0"/>
              <a:t>Dependent </a:t>
            </a:r>
            <a:r>
              <a:rPr lang="en-GB" dirty="0"/>
              <a:t>variable</a:t>
            </a:r>
          </a:p>
          <a:p>
            <a:r>
              <a:rPr lang="en-GB" dirty="0" smtClean="0"/>
              <a:t>Equipment</a:t>
            </a:r>
            <a:endParaRPr lang="en-GB" dirty="0"/>
          </a:p>
          <a:p>
            <a:r>
              <a:rPr lang="en-GB" dirty="0" smtClean="0"/>
              <a:t>Risk </a:t>
            </a:r>
            <a:r>
              <a:rPr lang="en-GB" dirty="0"/>
              <a:t>assessment</a:t>
            </a:r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32000" y="1506023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DA1883"/>
                </a:solidFill>
              </a:rPr>
              <a:t>Concentration of </a:t>
            </a:r>
            <a:r>
              <a:rPr lang="en-GB" b="1" dirty="0" err="1" smtClean="0">
                <a:solidFill>
                  <a:srgbClr val="DA1883"/>
                </a:solidFill>
              </a:rPr>
              <a:t>HCl</a:t>
            </a:r>
            <a:endParaRPr lang="en-GB" b="1" dirty="0">
              <a:solidFill>
                <a:srgbClr val="DA188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76580" y="4755929"/>
            <a:ext cx="2971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DA1883"/>
                </a:solidFill>
              </a:rPr>
              <a:t>What are you changing?</a:t>
            </a:r>
            <a:endParaRPr lang="en-GB" sz="2800" dirty="0">
              <a:solidFill>
                <a:srgbClr val="DA18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67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7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 smtClean="0"/>
              <a:t>1. Measure </a:t>
            </a:r>
            <a:r>
              <a:rPr lang="en-GB" sz="1200" dirty="0"/>
              <a:t>50 cm</a:t>
            </a:r>
            <a:r>
              <a:rPr lang="en-GB" sz="1200" baseline="30000" dirty="0"/>
              <a:t>3</a:t>
            </a:r>
            <a:r>
              <a:rPr lang="en-GB" sz="1200" dirty="0"/>
              <a:t> 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 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  <a:endParaRPr lang="en-GB" sz="1200" dirty="0" smtClean="0"/>
          </a:p>
          <a:p>
            <a:r>
              <a:rPr lang="en-GB" sz="1200" dirty="0" smtClean="0"/>
              <a:t>2. Fit </a:t>
            </a:r>
            <a:r>
              <a:rPr lang="en-GB" sz="1200" dirty="0"/>
              <a:t>the bung and delivery tube to the top of the flask. </a:t>
            </a:r>
            <a:endParaRPr lang="en-GB" sz="1200" dirty="0" smtClean="0"/>
          </a:p>
          <a:p>
            <a:r>
              <a:rPr lang="en-GB" sz="1200" dirty="0" smtClean="0"/>
              <a:t>3. Half </a:t>
            </a:r>
            <a:r>
              <a:rPr lang="en-GB" sz="1200" dirty="0"/>
              <a:t>fill the trough or bowl with water. </a:t>
            </a:r>
            <a:endParaRPr lang="en-GB" sz="1200" dirty="0" smtClean="0"/>
          </a:p>
          <a:p>
            <a:r>
              <a:rPr lang="en-GB" sz="1200" dirty="0" smtClean="0"/>
              <a:t>4. Fill </a:t>
            </a:r>
            <a:r>
              <a:rPr lang="en-GB" sz="1200" dirty="0"/>
              <a:t>the other measuring cylinder with water. Make sure it stays filled with water when you invert it into the water trough and that the delivery tube is positioned correctly. </a:t>
            </a:r>
            <a:endParaRPr lang="en-GB" sz="1200" dirty="0" smtClean="0"/>
          </a:p>
          <a:p>
            <a:r>
              <a:rPr lang="en-GB" sz="1200" dirty="0" smtClean="0"/>
              <a:t>5. Add </a:t>
            </a:r>
            <a:r>
              <a:rPr lang="en-GB" sz="1200" dirty="0"/>
              <a:t>a single 3 cm strip of magnesium ribbon 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  <a:endParaRPr lang="en-GB" sz="1200" dirty="0" smtClean="0"/>
          </a:p>
          <a:p>
            <a:r>
              <a:rPr lang="en-GB" sz="1200" dirty="0" smtClean="0"/>
              <a:t>6. Record </a:t>
            </a:r>
            <a:r>
              <a:rPr lang="en-GB" sz="1200" dirty="0"/>
              <a:t>the </a:t>
            </a:r>
            <a:r>
              <a:rPr lang="en-GB" sz="1200" b="1" dirty="0">
                <a:solidFill>
                  <a:srgbClr val="92D050"/>
                </a:solidFill>
              </a:rPr>
              <a:t>volume of hydrogen gas </a:t>
            </a:r>
            <a:r>
              <a:rPr lang="en-GB" sz="1200" dirty="0"/>
              <a:t>given off at suitable intervals (</a:t>
            </a:r>
            <a:r>
              <a:rPr lang="en-GB" sz="1200" dirty="0" err="1" smtClean="0"/>
              <a:t>eg</a:t>
            </a:r>
            <a:r>
              <a:rPr lang="en-GB" sz="1200" dirty="0" smtClean="0"/>
              <a:t>, </a:t>
            </a:r>
            <a:r>
              <a:rPr lang="en-GB" sz="1200" dirty="0"/>
              <a:t>10 seconds) in a </a:t>
            </a:r>
            <a:r>
              <a:rPr lang="en-GB" sz="1200" dirty="0" smtClean="0"/>
              <a:t>table. </a:t>
            </a:r>
            <a:r>
              <a:rPr lang="en-GB" sz="1200" dirty="0"/>
              <a:t>Continue timing until the volume of gas does not change. </a:t>
            </a:r>
            <a:endParaRPr lang="en-GB" sz="1200" dirty="0" smtClean="0"/>
          </a:p>
          <a:p>
            <a:r>
              <a:rPr lang="en-GB" sz="1200" dirty="0" smtClean="0"/>
              <a:t>7. Repeat </a:t>
            </a:r>
            <a:r>
              <a:rPr lang="en-GB" sz="1200" dirty="0"/>
              <a:t>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Find CIDER: Answers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/>
          <a:p>
            <a:r>
              <a:rPr lang="en-GB" dirty="0" smtClean="0"/>
              <a:t>Control </a:t>
            </a:r>
            <a:r>
              <a:rPr lang="en-GB" dirty="0"/>
              <a:t>variables</a:t>
            </a:r>
          </a:p>
          <a:p>
            <a:r>
              <a:rPr lang="en-GB" dirty="0" smtClean="0"/>
              <a:t>Independent </a:t>
            </a:r>
            <a:r>
              <a:rPr lang="en-GB" dirty="0"/>
              <a:t>variable</a:t>
            </a:r>
          </a:p>
          <a:p>
            <a:r>
              <a:rPr lang="en-GB" dirty="0">
                <a:solidFill>
                  <a:srgbClr val="92D050"/>
                </a:solidFill>
              </a:rPr>
              <a:t>Dependent variable</a:t>
            </a:r>
          </a:p>
          <a:p>
            <a:r>
              <a:rPr lang="en-GB" dirty="0"/>
              <a:t>Equipment</a:t>
            </a:r>
          </a:p>
          <a:p>
            <a:r>
              <a:rPr lang="en-GB" dirty="0"/>
              <a:t>Risk assessment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6580" y="4755929"/>
            <a:ext cx="2971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92D050"/>
                </a:solidFill>
              </a:rPr>
              <a:t>What are you measuring?</a:t>
            </a:r>
            <a:endParaRPr lang="en-GB" sz="2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90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8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/>
              <a:t>1. Measure 50 cm</a:t>
            </a:r>
            <a:r>
              <a:rPr lang="en-GB" sz="1200" baseline="30000" dirty="0"/>
              <a:t>3</a:t>
            </a:r>
            <a:r>
              <a:rPr lang="en-GB" sz="1200" dirty="0"/>
              <a:t> 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</a:t>
            </a:r>
            <a:r>
              <a:rPr lang="en-GB" sz="1200" b="1" dirty="0">
                <a:solidFill>
                  <a:srgbClr val="00B0F0"/>
                </a:solidFill>
              </a:rPr>
              <a:t>hydrochloric acid </a:t>
            </a:r>
            <a:r>
              <a:rPr lang="en-GB" sz="1200" dirty="0"/>
              <a:t>using one of the </a:t>
            </a:r>
            <a:r>
              <a:rPr lang="en-GB" sz="1200" b="1" dirty="0">
                <a:solidFill>
                  <a:srgbClr val="00B0F0"/>
                </a:solidFill>
              </a:rPr>
              <a:t>measuring cylinders</a:t>
            </a:r>
            <a:r>
              <a:rPr lang="en-GB" sz="1200" dirty="0"/>
              <a:t>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</a:t>
            </a:r>
            <a:r>
              <a:rPr lang="en-GB" sz="1200" b="1" dirty="0">
                <a:solidFill>
                  <a:srgbClr val="00B0F0"/>
                </a:solidFill>
              </a:rPr>
              <a:t>conical flask</a:t>
            </a:r>
            <a:r>
              <a:rPr lang="en-GB" sz="1200" dirty="0"/>
              <a:t>. </a:t>
            </a:r>
          </a:p>
          <a:p>
            <a:r>
              <a:rPr lang="en-GB" sz="1200" dirty="0"/>
              <a:t>2. Fit the </a:t>
            </a:r>
            <a:r>
              <a:rPr lang="en-GB" sz="1200" b="1" dirty="0">
                <a:solidFill>
                  <a:srgbClr val="00B0F0"/>
                </a:solidFill>
              </a:rPr>
              <a:t>bung</a:t>
            </a:r>
            <a:r>
              <a:rPr lang="en-GB" sz="1200" dirty="0"/>
              <a:t> and </a:t>
            </a:r>
            <a:r>
              <a:rPr lang="en-GB" sz="1200" b="1" dirty="0">
                <a:solidFill>
                  <a:srgbClr val="00B0F0"/>
                </a:solidFill>
              </a:rPr>
              <a:t>delivery tube </a:t>
            </a:r>
            <a:r>
              <a:rPr lang="en-GB" sz="1200" dirty="0"/>
              <a:t>to the top of the </a:t>
            </a:r>
            <a:r>
              <a:rPr lang="en-GB" sz="1200" b="1" dirty="0">
                <a:solidFill>
                  <a:srgbClr val="00B0F0"/>
                </a:solidFill>
              </a:rPr>
              <a:t>flask</a:t>
            </a:r>
            <a:r>
              <a:rPr lang="en-GB" sz="1200" dirty="0"/>
              <a:t>. </a:t>
            </a:r>
          </a:p>
          <a:p>
            <a:r>
              <a:rPr lang="en-GB" sz="1200" dirty="0" smtClean="0"/>
              <a:t>3. Half fill the </a:t>
            </a:r>
            <a:r>
              <a:rPr lang="en-GB" sz="1200" b="1" dirty="0" smtClean="0">
                <a:solidFill>
                  <a:srgbClr val="00B0F0"/>
                </a:solidFill>
              </a:rPr>
              <a:t>trough or bowl </a:t>
            </a:r>
            <a:r>
              <a:rPr lang="en-GB" sz="1200" dirty="0" smtClean="0"/>
              <a:t>with water. </a:t>
            </a:r>
          </a:p>
          <a:p>
            <a:r>
              <a:rPr lang="en-GB" sz="1200" dirty="0" smtClean="0"/>
              <a:t>4</a:t>
            </a:r>
            <a:r>
              <a:rPr lang="en-GB" sz="1200" dirty="0"/>
              <a:t>. Fill the other </a:t>
            </a:r>
            <a:r>
              <a:rPr lang="en-GB" sz="1200" b="1" dirty="0">
                <a:solidFill>
                  <a:srgbClr val="00B0F0"/>
                </a:solidFill>
              </a:rPr>
              <a:t>measuring cylinder </a:t>
            </a:r>
            <a:r>
              <a:rPr lang="en-GB" sz="1200" dirty="0"/>
              <a:t>with water. Make sure it stays filled with water when you invert it into the </a:t>
            </a:r>
            <a:r>
              <a:rPr lang="en-GB" sz="1200" b="1" dirty="0">
                <a:solidFill>
                  <a:srgbClr val="00B0F0"/>
                </a:solidFill>
              </a:rPr>
              <a:t>water</a:t>
            </a:r>
            <a:r>
              <a:rPr lang="en-GB" sz="1200" dirty="0"/>
              <a:t> </a:t>
            </a:r>
            <a:r>
              <a:rPr lang="en-GB" sz="1200" b="1" dirty="0">
                <a:solidFill>
                  <a:srgbClr val="00B0F0"/>
                </a:solidFill>
              </a:rPr>
              <a:t>trough</a:t>
            </a:r>
            <a:r>
              <a:rPr lang="en-GB" sz="1200" dirty="0"/>
              <a:t> and that the </a:t>
            </a:r>
            <a:r>
              <a:rPr lang="en-GB" sz="1200" b="1" dirty="0">
                <a:solidFill>
                  <a:srgbClr val="00B0F0"/>
                </a:solidFill>
              </a:rPr>
              <a:t>delivery tube </a:t>
            </a:r>
            <a:r>
              <a:rPr lang="en-GB" sz="1200" dirty="0"/>
              <a:t>is positioned correctly. </a:t>
            </a:r>
          </a:p>
          <a:p>
            <a:r>
              <a:rPr lang="en-GB" sz="1200" dirty="0"/>
              <a:t>5. Add a single 3 cm strip of </a:t>
            </a:r>
            <a:r>
              <a:rPr lang="en-GB" sz="1200" b="1" dirty="0">
                <a:solidFill>
                  <a:srgbClr val="00B0F0"/>
                </a:solidFill>
              </a:rPr>
              <a:t>magnesium ribbon </a:t>
            </a:r>
            <a:r>
              <a:rPr lang="en-GB" sz="1200" dirty="0"/>
              <a:t>to the </a:t>
            </a:r>
            <a:r>
              <a:rPr lang="en-GB" sz="1200" b="1" dirty="0">
                <a:solidFill>
                  <a:srgbClr val="00B0F0"/>
                </a:solidFill>
              </a:rPr>
              <a:t>flask</a:t>
            </a:r>
            <a:r>
              <a:rPr lang="en-GB" sz="1200" dirty="0"/>
              <a:t>, put the </a:t>
            </a:r>
            <a:r>
              <a:rPr lang="en-GB" sz="1200" b="1" dirty="0">
                <a:solidFill>
                  <a:srgbClr val="00B0F0"/>
                </a:solidFill>
              </a:rPr>
              <a:t>bung</a:t>
            </a:r>
            <a:r>
              <a:rPr lang="en-GB" sz="1200" dirty="0"/>
              <a:t> back into the </a:t>
            </a:r>
            <a:r>
              <a:rPr lang="en-GB" sz="1200" b="1" dirty="0">
                <a:solidFill>
                  <a:srgbClr val="00B0F0"/>
                </a:solidFill>
              </a:rPr>
              <a:t>flask</a:t>
            </a:r>
            <a:r>
              <a:rPr lang="en-GB" sz="1200" dirty="0"/>
              <a:t> as quickly as you can, and start the </a:t>
            </a:r>
            <a:r>
              <a:rPr lang="en-GB" sz="1200" b="1" dirty="0" err="1">
                <a:solidFill>
                  <a:srgbClr val="00B0F0"/>
                </a:solidFill>
              </a:rPr>
              <a:t>stopclock</a:t>
            </a:r>
            <a:r>
              <a:rPr lang="en-GB" sz="1200" dirty="0"/>
              <a:t>. </a:t>
            </a:r>
          </a:p>
          <a:p>
            <a:r>
              <a:rPr lang="en-GB" sz="1200" dirty="0"/>
              <a:t>6. Record the volume of hydrogen gas given off at suitable intervals (</a:t>
            </a:r>
            <a:r>
              <a:rPr lang="en-GB" sz="1200" dirty="0" err="1"/>
              <a:t>eg</a:t>
            </a:r>
            <a:r>
              <a:rPr lang="en-GB" sz="1200" dirty="0"/>
              <a:t>, 10 seconds) in a table. Continue timing until the volume of gas does not change. </a:t>
            </a:r>
          </a:p>
          <a:p>
            <a:r>
              <a:rPr lang="en-GB" sz="1200" dirty="0"/>
              <a:t>7. Repeat 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</a:t>
            </a:r>
            <a:r>
              <a:rPr lang="en-GB" sz="1200" dirty="0" smtClean="0"/>
              <a:t>acid.</a:t>
            </a:r>
            <a:endParaRPr lang="en-GB" sz="1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Find CIDER: Answers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/>
          <a:p>
            <a:r>
              <a:rPr lang="en-GB" dirty="0" smtClean="0"/>
              <a:t>Control </a:t>
            </a:r>
            <a:r>
              <a:rPr lang="en-GB" dirty="0"/>
              <a:t>variables</a:t>
            </a:r>
          </a:p>
          <a:p>
            <a:r>
              <a:rPr lang="en-GB" dirty="0" smtClean="0"/>
              <a:t>Independent </a:t>
            </a:r>
            <a:r>
              <a:rPr lang="en-GB" dirty="0"/>
              <a:t>variable</a:t>
            </a:r>
          </a:p>
          <a:p>
            <a:r>
              <a:rPr lang="en-GB" dirty="0"/>
              <a:t>Dependent variable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Equipment</a:t>
            </a:r>
            <a:endParaRPr lang="en-GB" dirty="0">
              <a:solidFill>
                <a:srgbClr val="00B0F0"/>
              </a:solidFill>
            </a:endParaRPr>
          </a:p>
          <a:p>
            <a:r>
              <a:rPr lang="en-GB" dirty="0"/>
              <a:t>Risk assessment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6580" y="4755929"/>
            <a:ext cx="2971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B0F0"/>
                </a:solidFill>
              </a:rPr>
              <a:t>What are you using?</a:t>
            </a:r>
            <a:endParaRPr lang="en-GB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71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444" y="2773680"/>
            <a:ext cx="2353407" cy="2894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4147930" cy="3645848"/>
          </a:xfrm>
        </p:spPr>
        <p:txBody>
          <a:bodyPr>
            <a:noAutofit/>
          </a:bodyPr>
          <a:lstStyle/>
          <a:p>
            <a:r>
              <a:rPr lang="en-GB" sz="1200" dirty="0"/>
              <a:t>1. Measure 50 cm</a:t>
            </a:r>
            <a:r>
              <a:rPr lang="en-GB" sz="1200" baseline="30000" dirty="0"/>
              <a:t>3</a:t>
            </a:r>
            <a:r>
              <a:rPr lang="en-GB" sz="1200" dirty="0"/>
              <a:t> of 1.0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 using one of the measuring cylinders. Pour the acid into the 100 cm</a:t>
            </a:r>
            <a:r>
              <a:rPr lang="en-GB" sz="1200" baseline="30000" dirty="0"/>
              <a:t>3</a:t>
            </a:r>
            <a:r>
              <a:rPr lang="en-GB" sz="1200" dirty="0"/>
              <a:t> conical flask. </a:t>
            </a:r>
          </a:p>
          <a:p>
            <a:r>
              <a:rPr lang="en-GB" sz="1200" dirty="0"/>
              <a:t>2. Fit the bung and delivery tube to the top of the flask. </a:t>
            </a:r>
          </a:p>
          <a:p>
            <a:r>
              <a:rPr lang="en-GB" sz="1200" dirty="0"/>
              <a:t>3. Half fill the trough or bowl with water. </a:t>
            </a:r>
          </a:p>
          <a:p>
            <a:r>
              <a:rPr lang="en-GB" sz="1200" dirty="0"/>
              <a:t>4. Fill the other measuring cylinder with water. Make sure it stays filled with water when you invert it into the water trough and that the delivery tube is positioned correctly. </a:t>
            </a:r>
          </a:p>
          <a:p>
            <a:r>
              <a:rPr lang="en-GB" sz="1200" dirty="0"/>
              <a:t>5. Add a single 3 cm strip of magnesium ribbon to the flask, put the bung back into the flask as quickly as you can, and start the </a:t>
            </a:r>
            <a:r>
              <a:rPr lang="en-GB" sz="1200" dirty="0" err="1"/>
              <a:t>stopclock</a:t>
            </a:r>
            <a:r>
              <a:rPr lang="en-GB" sz="1200" dirty="0"/>
              <a:t>. </a:t>
            </a:r>
          </a:p>
          <a:p>
            <a:r>
              <a:rPr lang="en-GB" sz="1200" dirty="0"/>
              <a:t>6. Record the volume of hydrogen gas given off at suitable intervals (</a:t>
            </a:r>
            <a:r>
              <a:rPr lang="en-GB" sz="1200" dirty="0" err="1"/>
              <a:t>eg</a:t>
            </a:r>
            <a:r>
              <a:rPr lang="en-GB" sz="1200" dirty="0"/>
              <a:t>, 10 seconds) in a table. Continue timing until the volume of gas does not change. </a:t>
            </a:r>
          </a:p>
          <a:p>
            <a:r>
              <a:rPr lang="en-GB" sz="1200" dirty="0"/>
              <a:t>7. Repeat steps 1–6 using 1.5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hydrochloric acid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Find CIDER: Answers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/>
          <a:p>
            <a:r>
              <a:rPr lang="en-GB" dirty="0" smtClean="0"/>
              <a:t>Control </a:t>
            </a:r>
            <a:r>
              <a:rPr lang="en-GB" dirty="0"/>
              <a:t>variables</a:t>
            </a:r>
          </a:p>
          <a:p>
            <a:r>
              <a:rPr lang="en-GB" dirty="0" smtClean="0"/>
              <a:t>Independent </a:t>
            </a:r>
            <a:r>
              <a:rPr lang="en-GB" dirty="0"/>
              <a:t>variable</a:t>
            </a:r>
          </a:p>
          <a:p>
            <a:r>
              <a:rPr lang="en-GB" dirty="0"/>
              <a:t>Dependent variable</a:t>
            </a:r>
          </a:p>
          <a:p>
            <a:r>
              <a:rPr lang="en-GB" dirty="0"/>
              <a:t>Equipment</a:t>
            </a:r>
            <a:endParaRPr lang="en-GB" dirty="0">
              <a:solidFill>
                <a:srgbClr val="00B0F0"/>
              </a:solidFill>
            </a:endParaRPr>
          </a:p>
          <a:p>
            <a:r>
              <a:rPr lang="en-GB" dirty="0">
                <a:solidFill>
                  <a:srgbClr val="7030A0"/>
                </a:solidFill>
              </a:rPr>
              <a:t>Risk assessment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6580" y="4755929"/>
            <a:ext cx="2971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What will keep you safe?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0" y="1446216"/>
            <a:ext cx="302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Put on goggles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6896" y="1549718"/>
            <a:ext cx="302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Handle acid carefully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3957" y="2226374"/>
            <a:ext cx="302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Handle glassware carefully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02841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78</TotalTime>
  <Words>1366</Words>
  <Application>Microsoft Office PowerPoint</Application>
  <PresentationFormat>On-screen Show (4:3)</PresentationFormat>
  <Paragraphs>136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CIDER</vt:lpstr>
      <vt:lpstr>Use CIDER to write a method</vt:lpstr>
      <vt:lpstr>Adding Mg to HCl to test rate of reaction</vt:lpstr>
      <vt:lpstr>Adding Mg to HCl to test rate of reaction</vt:lpstr>
      <vt:lpstr>Find CIDER: Answers</vt:lpstr>
      <vt:lpstr>Find CIDER: Answers</vt:lpstr>
      <vt:lpstr>Find CIDER: Answers</vt:lpstr>
      <vt:lpstr>Find CIDER: Answers</vt:lpstr>
      <vt:lpstr>Find CIDER: Answers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practical methods with CIDER - presentation</dc:title>
  <dc:creator>UserExperience@rsc.org</dc:creator>
  <dc:description>From Developing key chemistry skills remotely, Education in Chemistry, rsc.li/2XKwB1g</dc:description>
  <cp:lastModifiedBy>Emma Molloy</cp:lastModifiedBy>
  <cp:revision>11</cp:revision>
  <dcterms:created xsi:type="dcterms:W3CDTF">2021-01-27T10:02:00Z</dcterms:created>
  <dcterms:modified xsi:type="dcterms:W3CDTF">2021-01-27T11:35:01Z</dcterms:modified>
</cp:coreProperties>
</file>