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73" r:id="rId1"/>
  </p:sldMasterIdLst>
  <p:notesMasterIdLst>
    <p:notesMasterId r:id="rId15"/>
  </p:notesMasterIdLst>
  <p:handoutMasterIdLst>
    <p:handoutMasterId r:id="rId16"/>
  </p:handoutMasterIdLst>
  <p:sldIdLst>
    <p:sldId id="615" r:id="rId2"/>
    <p:sldId id="560" r:id="rId3"/>
    <p:sldId id="561" r:id="rId4"/>
    <p:sldId id="610" r:id="rId5"/>
    <p:sldId id="563" r:id="rId6"/>
    <p:sldId id="600" r:id="rId7"/>
    <p:sldId id="601" r:id="rId8"/>
    <p:sldId id="602" r:id="rId9"/>
    <p:sldId id="604" r:id="rId10"/>
    <p:sldId id="605" r:id="rId11"/>
    <p:sldId id="578" r:id="rId12"/>
    <p:sldId id="599" r:id="rId13"/>
    <p:sldId id="569" r:id="rId14"/>
  </p:sldIdLst>
  <p:sldSz cx="9144000" cy="6858000" type="screen4x3"/>
  <p:notesSz cx="7010400" cy="9296400"/>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26F"/>
    <a:srgbClr val="003F7B"/>
    <a:srgbClr val="CCE8F6"/>
    <a:srgbClr val="99CD00"/>
    <a:srgbClr val="A9B600"/>
    <a:srgbClr val="E17000"/>
    <a:srgbClr val="013E67"/>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68" autoAdjust="0"/>
    <p:restoredTop sz="86897" autoAdjust="0"/>
  </p:normalViewPr>
  <p:slideViewPr>
    <p:cSldViewPr>
      <p:cViewPr varScale="1">
        <p:scale>
          <a:sx n="116" d="100"/>
          <a:sy n="116" d="100"/>
        </p:scale>
        <p:origin x="-1626" y="-114"/>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46075" y="231775"/>
            <a:ext cx="3036888"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dirty="0"/>
          </a:p>
        </p:txBody>
      </p:sp>
      <p:sp>
        <p:nvSpPr>
          <p:cNvPr id="16387" name="Rectangle 3"/>
          <p:cNvSpPr>
            <a:spLocks noGrp="1" noChangeArrowheads="1"/>
          </p:cNvSpPr>
          <p:nvPr>
            <p:ph type="dt" sz="quarter" idx="1"/>
          </p:nvPr>
        </p:nvSpPr>
        <p:spPr bwMode="auto">
          <a:xfrm>
            <a:off x="2960688" y="8521700"/>
            <a:ext cx="3036887"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dirty="0"/>
          </a:p>
        </p:txBody>
      </p:sp>
      <p:sp>
        <p:nvSpPr>
          <p:cNvPr id="16389" name="Rectangle 5"/>
          <p:cNvSpPr>
            <a:spLocks noGrp="1" noChangeArrowheads="1"/>
          </p:cNvSpPr>
          <p:nvPr>
            <p:ph type="sldNum" sz="quarter" idx="3"/>
          </p:nvPr>
        </p:nvSpPr>
        <p:spPr bwMode="auto">
          <a:xfrm>
            <a:off x="5997575" y="8521700"/>
            <a:ext cx="623888"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dirty="0"/>
          </a:p>
        </p:txBody>
      </p:sp>
      <p:pic>
        <p:nvPicPr>
          <p:cNvPr id="84997" name="Picture 6" descr="RSC_logo"/>
          <p:cNvPicPr>
            <a:picLocks noChangeAspect="1" noChangeArrowheads="1"/>
          </p:cNvPicPr>
          <p:nvPr/>
        </p:nvPicPr>
        <p:blipFill>
          <a:blip r:embed="rId2" cstate="print"/>
          <a:srcRect/>
          <a:stretch>
            <a:fillRect/>
          </a:stretch>
        </p:blipFill>
        <p:spPr bwMode="auto">
          <a:xfrm>
            <a:off x="342900" y="8753475"/>
            <a:ext cx="1649413"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dirty="0"/>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dirty="0"/>
          </a:p>
        </p:txBody>
      </p:sp>
      <p:sp>
        <p:nvSpPr>
          <p:cNvPr id="563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dirty="0"/>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news.nationalgeographic.com/news/2009/08/090820-plastic-decomposes-oceans-sea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news.nationalgeographic.com/news/2009/08/090820-plastic-decomposes-oceans-seas.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7772400" cy="2403698"/>
          </a:xfrm>
        </p:spPr>
        <p:txBody>
          <a:bodyPr/>
          <a:lstStyle/>
          <a:p>
            <a:pPr algn="ctr"/>
            <a:r>
              <a:rPr lang="en-GB" dirty="0"/>
              <a:t>Geochemical Time </a:t>
            </a:r>
            <a:r>
              <a:rPr lang="en-GB" dirty="0" smtClean="0"/>
              <a:t>Travel</a:t>
            </a:r>
            <a:br>
              <a:rPr lang="en-GB" dirty="0" smtClean="0"/>
            </a:br>
            <a:r>
              <a:rPr lang="en-GB" dirty="0" smtClean="0"/>
              <a:t>Session 3</a:t>
            </a:r>
            <a:r>
              <a:rPr lang="en-GB" dirty="0"/>
              <a:t/>
            </a:r>
            <a:br>
              <a:rPr lang="en-GB" dirty="0"/>
            </a:br>
            <a:endParaRPr lang="en-GB" dirty="0"/>
          </a:p>
        </p:txBody>
      </p:sp>
      <p:sp>
        <p:nvSpPr>
          <p:cNvPr id="3" name="Subtitle 2"/>
          <p:cNvSpPr>
            <a:spLocks noGrp="1"/>
          </p:cNvSpPr>
          <p:nvPr>
            <p:ph type="subTitle" idx="1"/>
          </p:nvPr>
        </p:nvSpPr>
        <p:spPr/>
        <p:txBody>
          <a:bodyPr/>
          <a:lstStyle/>
          <a:p>
            <a:r>
              <a:rPr lang="en-GB" dirty="0" smtClean="0"/>
              <a:t>Chemistry’s Frontiers</a:t>
            </a:r>
          </a:p>
          <a:p>
            <a:r>
              <a:rPr lang="en-GB" dirty="0" smtClean="0"/>
              <a:t>Developed by Dr Carys Bennett (University of Leicester)</a:t>
            </a:r>
            <a:endParaRPr lang="en-GB"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95536" y="980728"/>
            <a:ext cx="8102600" cy="48736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b="1" dirty="0">
                <a:solidFill>
                  <a:srgbClr val="003F7B"/>
                </a:solidFill>
                <a:ea typeface="Microsoft YaHei" charset="0"/>
                <a:cs typeface="Microsoft YaHei" charset="0"/>
              </a:rPr>
              <a:t>WILL POLYMERS LAST FOR EVER?</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b="1"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dirty="0" smtClean="0">
                <a:solidFill>
                  <a:srgbClr val="01426F"/>
                </a:solidFill>
                <a:ea typeface="Microsoft YaHei" charset="0"/>
                <a:cs typeface="Microsoft YaHei" charset="0"/>
              </a:rPr>
              <a:t>Which polymers are most resistant to natural degradation by bacteria?</a:t>
            </a:r>
            <a:endParaRPr lang="en-GB" sz="2200" b="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b="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dirty="0" smtClean="0">
                <a:solidFill>
                  <a:srgbClr val="01426F"/>
                </a:solidFill>
              </a:rPr>
              <a:t>How deep would polymers need to be buried by sediment for them to degrade naturally i.e. break-down due to heat in the rocks at depth?</a:t>
            </a:r>
            <a:r>
              <a:rPr lang="en-GB" sz="2200" i="1" dirty="0" smtClean="0">
                <a:solidFill>
                  <a:srgbClr val="01426F"/>
                </a:solidFill>
              </a:rPr>
              <a:t> </a:t>
            </a:r>
            <a:r>
              <a:rPr lang="en-GB" sz="2200" dirty="0" smtClean="0">
                <a:solidFill>
                  <a:srgbClr val="01426F"/>
                </a:solidFill>
              </a:rPr>
              <a:t>Assume that most plastics will have melted by a temperature of 200</a:t>
            </a:r>
            <a:r>
              <a:rPr lang="en-GB" sz="2200" baseline="30000" dirty="0" smtClean="0">
                <a:solidFill>
                  <a:srgbClr val="01426F"/>
                </a:solidFill>
              </a:rPr>
              <a:t>o</a:t>
            </a:r>
            <a:r>
              <a:rPr lang="en-GB" sz="2200" dirty="0" smtClean="0">
                <a:solidFill>
                  <a:srgbClr val="01426F"/>
                </a:solidFill>
              </a:rPr>
              <a:t>C.</a:t>
            </a:r>
            <a:r>
              <a:rPr lang="en-GB" sz="2200" i="1" dirty="0" smtClean="0">
                <a:solidFill>
                  <a:srgbClr val="01426F"/>
                </a:solidFill>
              </a:rPr>
              <a:t>  </a:t>
            </a:r>
            <a:r>
              <a:rPr lang="en-GB" sz="2200" b="1" dirty="0" smtClean="0">
                <a:solidFill>
                  <a:srgbClr val="00B050"/>
                </a:solidFill>
              </a:rPr>
              <a:t>Hint: what is the geothermal gradient?</a:t>
            </a: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dirty="0" smtClean="0">
              <a:solidFill>
                <a:srgbClr val="01426F"/>
              </a:solidFill>
            </a:endParaRP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dirty="0" smtClean="0">
                <a:solidFill>
                  <a:srgbClr val="01426F"/>
                </a:solidFill>
              </a:rPr>
              <a:t>Given an average sedimentation rate of 1mm/year on the deep ocean floor, how long would it take for polymers to be buried to the required depth for thermal degradation?</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b="0" dirty="0">
              <a:solidFill>
                <a:srgbClr val="01426F"/>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3 (D): DATA - Polymers</a:t>
            </a:r>
            <a:endParaRPr lang="en-GB" sz="2800" dirty="0">
              <a:solidFill>
                <a:srgbClr val="000000"/>
              </a:solidFill>
              <a:ea typeface="Microsoft YaHei" charset="0"/>
              <a:cs typeface="Microsoft YaHei"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521" y="836712"/>
            <a:ext cx="8640960" cy="5224876"/>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b="1" dirty="0" smtClean="0">
                <a:solidFill>
                  <a:srgbClr val="00B050"/>
                </a:solidFill>
              </a:rPr>
              <a:t>Imagine that humans went extinct in 2100. If we travelled forward in time, there would be a substantial rock layer or ‘Human Strata’ of our cities and civilisation.</a:t>
            </a: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1426F"/>
                </a:solidFill>
              </a:rPr>
              <a:t>Discuss what would the rocks of the ‘Human Strata’ will be made of in 1 thousand years and 1 million years time. </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1426F"/>
              </a:solidFill>
              <a:ea typeface="Microsoft YaHei" charset="0"/>
              <a:cs typeface="Microsoft YaHei" charset="0"/>
            </a:endParaRPr>
          </a:p>
          <a:p>
            <a:pPr lvl="0"/>
            <a:r>
              <a:rPr lang="en-GB" sz="2000" dirty="0" smtClean="0">
                <a:solidFill>
                  <a:srgbClr val="01426F"/>
                </a:solidFill>
              </a:rPr>
              <a:t>The IPCC estimates that by 2100, global warming could be as much as 3.5</a:t>
            </a:r>
            <a:r>
              <a:rPr lang="en-GB" sz="2000" baseline="30000" dirty="0" smtClean="0">
                <a:solidFill>
                  <a:srgbClr val="01426F"/>
                </a:solidFill>
              </a:rPr>
              <a:t>o</a:t>
            </a:r>
            <a:r>
              <a:rPr lang="en-GB" sz="2000" dirty="0" smtClean="0">
                <a:solidFill>
                  <a:srgbClr val="01426F"/>
                </a:solidFill>
              </a:rPr>
              <a:t>C. How would this warmer climate affect the environment, and be recorded in the ‘Human Strata’? </a:t>
            </a:r>
          </a:p>
          <a:p>
            <a:pPr>
              <a:spcBef>
                <a:spcPts val="400"/>
              </a:spcBef>
              <a:buFontTx/>
              <a:buChar char="-"/>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1426F"/>
              </a:solidFill>
              <a:ea typeface="Microsoft YaHei" charset="0"/>
              <a:cs typeface="Microsoft YaHei" charset="0"/>
            </a:endParaRP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1426F"/>
                </a:solidFill>
              </a:rPr>
              <a:t>The ratio of </a:t>
            </a:r>
            <a:r>
              <a:rPr lang="en-GB" sz="2000" baseline="30000" dirty="0" smtClean="0">
                <a:solidFill>
                  <a:srgbClr val="01426F"/>
                </a:solidFill>
              </a:rPr>
              <a:t>13</a:t>
            </a:r>
            <a:r>
              <a:rPr lang="en-GB" sz="2000" dirty="0" smtClean="0">
                <a:solidFill>
                  <a:srgbClr val="01426F"/>
                </a:solidFill>
              </a:rPr>
              <a:t>C:</a:t>
            </a:r>
            <a:r>
              <a:rPr lang="en-GB" sz="2000" baseline="30000" dirty="0" smtClean="0">
                <a:solidFill>
                  <a:srgbClr val="01426F"/>
                </a:solidFill>
              </a:rPr>
              <a:t>12</a:t>
            </a:r>
            <a:r>
              <a:rPr lang="en-GB" sz="2000" dirty="0" smtClean="0">
                <a:solidFill>
                  <a:srgbClr val="01426F"/>
                </a:solidFill>
              </a:rPr>
              <a:t>C is reported as </a:t>
            </a:r>
            <a:r>
              <a:rPr lang="en-GB" sz="2000" dirty="0" smtClean="0">
                <a:solidFill>
                  <a:srgbClr val="01426F"/>
                </a:solidFill>
                <a:latin typeface="Symbol" pitchFamily="18" charset="2"/>
              </a:rPr>
              <a:t>d</a:t>
            </a:r>
            <a:r>
              <a:rPr lang="en-GB" sz="2000" baseline="30000" dirty="0" smtClean="0">
                <a:solidFill>
                  <a:srgbClr val="01426F"/>
                </a:solidFill>
              </a:rPr>
              <a:t>13</a:t>
            </a:r>
            <a:r>
              <a:rPr lang="en-GB" sz="2000" dirty="0" smtClean="0">
                <a:solidFill>
                  <a:srgbClr val="01426F"/>
                </a:solidFill>
              </a:rPr>
              <a:t>C. Would the </a:t>
            </a:r>
            <a:r>
              <a:rPr lang="en-GB" sz="2000" dirty="0" smtClean="0">
                <a:solidFill>
                  <a:srgbClr val="01426F"/>
                </a:solidFill>
                <a:latin typeface="Symbol" pitchFamily="18" charset="2"/>
              </a:rPr>
              <a:t>d</a:t>
            </a:r>
            <a:r>
              <a:rPr lang="en-GB" sz="2000" baseline="30000" dirty="0" smtClean="0">
                <a:solidFill>
                  <a:srgbClr val="01426F"/>
                </a:solidFill>
              </a:rPr>
              <a:t>13</a:t>
            </a:r>
            <a:r>
              <a:rPr lang="en-GB" sz="2000" dirty="0" smtClean="0">
                <a:solidFill>
                  <a:srgbClr val="01426F"/>
                </a:solidFill>
              </a:rPr>
              <a:t>C ratio preserved in rocks and ice cores become more positive or negative if carbon dioxide levels in the atmosphere continue to rise?</a:t>
            </a:r>
            <a:endParaRPr lang="en-GB" sz="2000" dirty="0" smtClean="0">
              <a:solidFill>
                <a:srgbClr val="01426F"/>
              </a:solidFill>
              <a:ea typeface="Microsoft YaHei" charset="0"/>
              <a:cs typeface="Microsoft YaHei" charset="0"/>
            </a:endParaRPr>
          </a:p>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kern="0" dirty="0" smtClean="0">
              <a:solidFill>
                <a:srgbClr val="01426F"/>
              </a:solidFill>
              <a:ea typeface="Microsoft YaHei" charset="0"/>
              <a:cs typeface="Microsoft YaHei" charset="0"/>
            </a:endParaRPr>
          </a:p>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kern="0" dirty="0" smtClean="0">
                <a:solidFill>
                  <a:srgbClr val="01426F"/>
                </a:solidFill>
                <a:ea typeface="Microsoft YaHei" charset="0"/>
                <a:cs typeface="Microsoft YaHei" charset="0"/>
              </a:rPr>
              <a:t>What geochemical signatures would be present in the ‘Human Strata’ from anthropogenic chemicals?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200" b="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THE FUTURE: The ‘Human Strata’</a:t>
            </a:r>
            <a:endParaRPr lang="en-GB" sz="2800" b="1" dirty="0">
              <a:solidFill>
                <a:srgbClr val="000000"/>
              </a:solidFill>
              <a:ea typeface="Microsoft YaHei" charset="0"/>
              <a:cs typeface="Microsoft YaHei"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39213" y="1260476"/>
            <a:ext cx="8303137" cy="4801112"/>
          </a:xfrm>
          <a:prstGeom prst="rect">
            <a:avLst/>
          </a:prstGeom>
          <a:noFill/>
          <a:ln w="9525">
            <a:noFill/>
            <a:miter lim="800000"/>
            <a:headEnd/>
            <a:tailEnd/>
          </a:ln>
          <a:effectLst/>
        </p:spPr>
        <p:txBody>
          <a:bodyPr lIns="90000" tIns="45000" rIns="90000" bIns="45000"/>
          <a:lstStyle/>
          <a:p>
            <a:pPr marL="457200" indent="-457200">
              <a:lnSpc>
                <a:spcPct val="100000"/>
              </a:lnSpc>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1" dirty="0" smtClean="0">
                <a:solidFill>
                  <a:srgbClr val="003F7B"/>
                </a:solidFill>
                <a:ea typeface="Microsoft YaHei" charset="0"/>
                <a:cs typeface="Microsoft YaHei" charset="0"/>
              </a:rPr>
              <a:t>Present your poster </a:t>
            </a:r>
            <a:r>
              <a:rPr lang="en-GB" sz="2000" b="0" dirty="0" smtClean="0">
                <a:solidFill>
                  <a:srgbClr val="003F7B"/>
                </a:solidFill>
                <a:ea typeface="Microsoft YaHei" charset="0"/>
                <a:cs typeface="Microsoft YaHei" charset="0"/>
              </a:rPr>
              <a:t>from Part b or c to the rest of the class. </a:t>
            </a:r>
            <a:r>
              <a:rPr lang="en-GB" sz="2000" dirty="0" smtClean="0">
                <a:solidFill>
                  <a:srgbClr val="003F7B"/>
                </a:solidFill>
              </a:rPr>
              <a:t>Each group should spend 5-10 minutes talking through their poster and then at least 5 minutes answering questions from the rest of the group.</a:t>
            </a:r>
          </a:p>
          <a:p>
            <a:pPr marL="457200" indent="-457200">
              <a:lnSpc>
                <a:spcPct val="100000"/>
              </a:lnSpc>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1" dirty="0" smtClean="0">
              <a:solidFill>
                <a:srgbClr val="003F7B"/>
              </a:solidFill>
            </a:endParaRPr>
          </a:p>
          <a:p>
            <a:pPr marL="457200" indent="-457200">
              <a:lnSpc>
                <a:spcPct val="100000"/>
              </a:lnSpc>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kern="0" dirty="0" smtClean="0">
                <a:solidFill>
                  <a:srgbClr val="003F7B"/>
                </a:solidFill>
              </a:rPr>
              <a:t>Produce an </a:t>
            </a:r>
            <a:r>
              <a:rPr lang="en-GB" sz="2000" b="1" kern="0" dirty="0" smtClean="0">
                <a:solidFill>
                  <a:srgbClr val="003F7B"/>
                </a:solidFill>
              </a:rPr>
              <a:t>accompanying resource </a:t>
            </a:r>
            <a:r>
              <a:rPr lang="en-GB" sz="2000" kern="0" dirty="0" smtClean="0">
                <a:solidFill>
                  <a:srgbClr val="003F7B"/>
                </a:solidFill>
              </a:rPr>
              <a:t>that will be used by the Open University in their teaching and that links to the exhibit. This will take the form of a 2-3 page guide and should include scientific references, key images and graphs that explain the geochemistry of The Early </a:t>
            </a:r>
            <a:r>
              <a:rPr lang="en-GB" sz="2000" kern="0" dirty="0" err="1" smtClean="0">
                <a:solidFill>
                  <a:srgbClr val="003F7B"/>
                </a:solidFill>
              </a:rPr>
              <a:t>Anthropocene</a:t>
            </a:r>
            <a:r>
              <a:rPr lang="en-GB" sz="2000" kern="0" dirty="0" smtClean="0">
                <a:solidFill>
                  <a:srgbClr val="003F7B"/>
                </a:solidFill>
              </a:rPr>
              <a:t> (Part b) or The Great Acceleration (Part c). This should be suitable for students studying year one degree level chemistry. In the Open University Guide you need to address </a:t>
            </a:r>
            <a:r>
              <a:rPr lang="en-GB" sz="2000" b="1" kern="0" dirty="0" smtClean="0">
                <a:solidFill>
                  <a:srgbClr val="003F7B"/>
                </a:solidFill>
              </a:rPr>
              <a:t>ALL</a:t>
            </a:r>
            <a:r>
              <a:rPr lang="en-GB" sz="2000" kern="0" dirty="0" smtClean="0">
                <a:solidFill>
                  <a:srgbClr val="003F7B"/>
                </a:solidFill>
              </a:rPr>
              <a:t> of the </a:t>
            </a:r>
            <a:r>
              <a:rPr lang="en-GB" sz="2000" b="1" kern="0" dirty="0" smtClean="0">
                <a:solidFill>
                  <a:srgbClr val="003F7B"/>
                </a:solidFill>
              </a:rPr>
              <a:t>research questions</a:t>
            </a:r>
            <a:r>
              <a:rPr lang="en-GB" sz="2000" kern="0" dirty="0" smtClean="0">
                <a:solidFill>
                  <a:srgbClr val="003F7B"/>
                </a:solidFill>
              </a:rPr>
              <a:t> for the relevant section. Work in groups of 2 or 3 to produce the guide.</a:t>
            </a:r>
            <a:endParaRPr lang="en-GB" sz="2000" b="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EXTENSION ASSESSMENT TASKS</a:t>
            </a:r>
            <a:endParaRPr lang="en-GB" sz="2800" b="1" dirty="0">
              <a:solidFill>
                <a:srgbClr val="000000"/>
              </a:solidFill>
              <a:ea typeface="Microsoft YaHei" charset="0"/>
              <a:cs typeface="Microsoft YaHei"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GLOSSARY OF GEOLOGICAL TERMS</a:t>
            </a:r>
            <a:endParaRPr lang="en-GB"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3" name="TextBox 2"/>
          <p:cNvSpPr txBox="1"/>
          <p:nvPr/>
        </p:nvSpPr>
        <p:spPr>
          <a:xfrm>
            <a:off x="338665" y="908720"/>
            <a:ext cx="8471506" cy="5632311"/>
          </a:xfrm>
          <a:prstGeom prst="rect">
            <a:avLst/>
          </a:prstGeom>
          <a:noFill/>
        </p:spPr>
        <p:txBody>
          <a:bodyPr wrap="square" rtlCol="0">
            <a:spAutoFit/>
          </a:bodyPr>
          <a:lstStyle/>
          <a:p>
            <a:r>
              <a:rPr lang="en-GB" sz="1800" b="1" dirty="0" smtClean="0">
                <a:solidFill>
                  <a:srgbClr val="01426F"/>
                </a:solidFill>
              </a:rPr>
              <a:t>Benthic</a:t>
            </a:r>
            <a:r>
              <a:rPr lang="en-GB" sz="1800" dirty="0" smtClean="0">
                <a:solidFill>
                  <a:srgbClr val="01426F"/>
                </a:solidFill>
              </a:rPr>
              <a:t> – Refers to the mode of life of animals or fossils that lived on the sea floor, as opposed to those that swam at the sea surface (</a:t>
            </a:r>
            <a:r>
              <a:rPr lang="en-GB" sz="1800" dirty="0" err="1" smtClean="0">
                <a:solidFill>
                  <a:srgbClr val="01426F"/>
                </a:solidFill>
              </a:rPr>
              <a:t>planktonic</a:t>
            </a:r>
            <a:r>
              <a:rPr lang="en-GB" sz="1800" dirty="0" smtClean="0">
                <a:solidFill>
                  <a:srgbClr val="01426F"/>
                </a:solidFill>
              </a:rPr>
              <a:t>).</a:t>
            </a:r>
          </a:p>
          <a:p>
            <a:r>
              <a:rPr lang="en-GB" sz="1800" b="1" dirty="0" err="1" smtClean="0">
                <a:solidFill>
                  <a:srgbClr val="01426F"/>
                </a:solidFill>
              </a:rPr>
              <a:t>Bioturbation</a:t>
            </a:r>
            <a:r>
              <a:rPr lang="en-GB" sz="1800" dirty="0" smtClean="0">
                <a:solidFill>
                  <a:srgbClr val="01426F"/>
                </a:solidFill>
              </a:rPr>
              <a:t> – The burrowing of sediment by animals such as worms and snails. In the </a:t>
            </a:r>
            <a:r>
              <a:rPr lang="en-GB" sz="1800" dirty="0" err="1" smtClean="0">
                <a:solidFill>
                  <a:srgbClr val="01426F"/>
                </a:solidFill>
              </a:rPr>
              <a:t>Anthropocene</a:t>
            </a:r>
            <a:r>
              <a:rPr lang="en-GB" sz="1800" dirty="0" smtClean="0">
                <a:solidFill>
                  <a:srgbClr val="01426F"/>
                </a:solidFill>
              </a:rPr>
              <a:t> some human buildings and tunnels are similar in structure to fossil burrows.</a:t>
            </a:r>
          </a:p>
          <a:p>
            <a:r>
              <a:rPr lang="en-GB" sz="1800" b="1" dirty="0" smtClean="0">
                <a:solidFill>
                  <a:srgbClr val="01426F"/>
                </a:solidFill>
              </a:rPr>
              <a:t>Geothermal gradient</a:t>
            </a:r>
            <a:r>
              <a:rPr lang="en-GB" sz="1800" dirty="0" smtClean="0">
                <a:solidFill>
                  <a:srgbClr val="01426F"/>
                </a:solidFill>
              </a:rPr>
              <a:t> – The temperature increase in degrees centigrade per kilometre depth downwards into the Earth’s crust, the average is 22</a:t>
            </a:r>
            <a:r>
              <a:rPr lang="en-GB" sz="1800" baseline="30000" dirty="0" smtClean="0">
                <a:solidFill>
                  <a:srgbClr val="01426F"/>
                </a:solidFill>
              </a:rPr>
              <a:t>o</a:t>
            </a:r>
            <a:r>
              <a:rPr lang="en-GB" sz="1800" dirty="0" smtClean="0">
                <a:solidFill>
                  <a:srgbClr val="01426F"/>
                </a:solidFill>
              </a:rPr>
              <a:t>C/km (in non-plate boundary or volcanically active regions).</a:t>
            </a:r>
          </a:p>
          <a:p>
            <a:r>
              <a:rPr lang="en-GB" sz="1800" b="1" dirty="0" smtClean="0">
                <a:solidFill>
                  <a:srgbClr val="01426F"/>
                </a:solidFill>
              </a:rPr>
              <a:t>Ice Age</a:t>
            </a:r>
            <a:r>
              <a:rPr lang="en-GB" sz="1800" dirty="0" smtClean="0">
                <a:solidFill>
                  <a:srgbClr val="01426F"/>
                </a:solidFill>
              </a:rPr>
              <a:t> – The North Pole has been glaciated since 2.5 million years ago, causing the most recent Ice Age. Since this time there have been periodic intervals of </a:t>
            </a:r>
            <a:r>
              <a:rPr lang="en-GB" sz="1800" dirty="0" err="1" smtClean="0">
                <a:solidFill>
                  <a:srgbClr val="01426F"/>
                </a:solidFill>
              </a:rPr>
              <a:t>glacials</a:t>
            </a:r>
            <a:r>
              <a:rPr lang="en-GB" sz="1800" dirty="0" smtClean="0">
                <a:solidFill>
                  <a:srgbClr val="01426F"/>
                </a:solidFill>
              </a:rPr>
              <a:t> and </a:t>
            </a:r>
            <a:r>
              <a:rPr lang="en-GB" sz="1800" dirty="0" err="1" smtClean="0">
                <a:solidFill>
                  <a:srgbClr val="01426F"/>
                </a:solidFill>
              </a:rPr>
              <a:t>interglacials</a:t>
            </a:r>
            <a:r>
              <a:rPr lang="en-GB" sz="1800" dirty="0" smtClean="0">
                <a:solidFill>
                  <a:srgbClr val="01426F"/>
                </a:solidFill>
              </a:rPr>
              <a:t>, where the extent of the ice sheets has waxed and waned.</a:t>
            </a:r>
          </a:p>
          <a:p>
            <a:r>
              <a:rPr lang="en-GB" sz="1800" b="1" dirty="0" err="1" smtClean="0">
                <a:solidFill>
                  <a:srgbClr val="01426F"/>
                </a:solidFill>
              </a:rPr>
              <a:t>Palaeoclimate</a:t>
            </a:r>
            <a:r>
              <a:rPr lang="en-GB" sz="1800" dirty="0" smtClean="0">
                <a:solidFill>
                  <a:srgbClr val="01426F"/>
                </a:solidFill>
              </a:rPr>
              <a:t> – The ancient climate that existed thousands or millions of years ago</a:t>
            </a:r>
          </a:p>
          <a:p>
            <a:r>
              <a:rPr lang="en-GB" sz="1800" b="1" dirty="0" smtClean="0">
                <a:solidFill>
                  <a:srgbClr val="01426F"/>
                </a:solidFill>
              </a:rPr>
              <a:t>Pliocene</a:t>
            </a:r>
            <a:r>
              <a:rPr lang="en-GB" sz="1800" dirty="0" smtClean="0">
                <a:solidFill>
                  <a:srgbClr val="01426F"/>
                </a:solidFill>
              </a:rPr>
              <a:t> – The geological Epoch before the Pleistocene, ranging from 5.33 to 2.59 million years ago.</a:t>
            </a:r>
          </a:p>
          <a:p>
            <a:r>
              <a:rPr lang="en-GB" sz="1800" b="1" dirty="0" smtClean="0">
                <a:solidFill>
                  <a:srgbClr val="01426F"/>
                </a:solidFill>
              </a:rPr>
              <a:t>Strata</a:t>
            </a:r>
            <a:r>
              <a:rPr lang="en-GB" sz="1800" dirty="0" smtClean="0">
                <a:solidFill>
                  <a:srgbClr val="01426F"/>
                </a:solidFill>
              </a:rPr>
              <a:t> – Layers of rock that are approximately the same age and consist of the same type of material e.g. the ‘Human Strata’ being made up of building materials, concrete, plastics etc.</a:t>
            </a:r>
          </a:p>
          <a:p>
            <a:pPr marL="0" lvl="2"/>
            <a:endParaRPr lang="en-US" sz="1800" b="0" dirty="0" smtClean="0">
              <a:solidFill>
                <a:srgbClr val="01426F"/>
              </a:solidFill>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1052736"/>
            <a:ext cx="8377098" cy="53312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BACKGROUND</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The future of the global environment</a:t>
            </a:r>
            <a:r>
              <a:rPr kumimoji="0" lang="en-GB" sz="2400" b="0" i="0" u="none" strike="noStrike" kern="0" cap="none" spc="0" normalizeH="0" noProof="0" dirty="0" smtClean="0">
                <a:ln>
                  <a:noFill/>
                </a:ln>
                <a:solidFill>
                  <a:srgbClr val="01426F"/>
                </a:solidFill>
                <a:effectLst/>
                <a:uLnTx/>
                <a:uFillTx/>
                <a:latin typeface="Arial" charset="0"/>
                <a:ea typeface="+mn-ea"/>
                <a:cs typeface="+mn-cs"/>
              </a:rPr>
              <a:t> is uncertain, with m</a:t>
            </a: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ost climate scientists predicting that global warming will continue. The population has now reached 7 billion and continues to rise, with extreme population and climate changes likely</a:t>
            </a:r>
            <a:r>
              <a:rPr kumimoji="0" lang="en-GB" sz="2400" b="0" i="0" u="none" strike="noStrike" kern="0" cap="none" spc="0" normalizeH="0" noProof="0" dirty="0" smtClean="0">
                <a:ln>
                  <a:noFill/>
                </a:ln>
                <a:solidFill>
                  <a:srgbClr val="01426F"/>
                </a:solidFill>
                <a:effectLst/>
                <a:uLnTx/>
                <a:uFillTx/>
                <a:latin typeface="Arial" charset="0"/>
                <a:ea typeface="+mn-ea"/>
                <a:cs typeface="+mn-cs"/>
              </a:rPr>
              <a:t> to occur by 2100</a:t>
            </a: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 </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n-ea"/>
              <a:cs typeface="+mn-cs"/>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Even if humans went extinct in the near future, we would still leave a geological record. In </a:t>
            </a:r>
            <a:r>
              <a:rPr kumimoji="0" lang="en-GB" sz="2400" b="0" i="0" u="none" strike="noStrike" kern="0" cap="none" spc="0" normalizeH="0" baseline="0" noProof="0" dirty="0" err="1" smtClean="0">
                <a:ln>
                  <a:noFill/>
                </a:ln>
                <a:solidFill>
                  <a:srgbClr val="01426F"/>
                </a:solidFill>
                <a:effectLst/>
                <a:uLnTx/>
                <a:uFillTx/>
                <a:latin typeface="Arial" charset="0"/>
                <a:ea typeface="+mn-ea"/>
                <a:cs typeface="+mn-cs"/>
              </a:rPr>
              <a:t>thi</a:t>
            </a:r>
            <a:r>
              <a:rPr lang="en-GB" kern="0" dirty="0" smtClean="0">
                <a:solidFill>
                  <a:srgbClr val="01426F"/>
                </a:solidFill>
                <a:ea typeface="+mn-ea"/>
              </a:rPr>
              <a:t>s part you will examine w</a:t>
            </a:r>
            <a:r>
              <a:rPr kumimoji="0" lang="en-GB" sz="2400" b="0" i="0" u="none" strike="noStrike" kern="0" cap="none" spc="0" normalizeH="0" baseline="0" noProof="0" dirty="0" err="1" smtClean="0">
                <a:ln>
                  <a:noFill/>
                </a:ln>
                <a:solidFill>
                  <a:srgbClr val="01426F"/>
                </a:solidFill>
                <a:effectLst/>
                <a:uLnTx/>
                <a:uFillTx/>
                <a:latin typeface="Arial" charset="0"/>
                <a:ea typeface="+mn-ea"/>
                <a:cs typeface="+mn-cs"/>
              </a:rPr>
              <a:t>hich</a:t>
            </a: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 man-made</a:t>
            </a:r>
            <a:r>
              <a:rPr kumimoji="0" lang="en-GB" sz="2400" b="0" i="0" u="none" strike="noStrike" kern="0" cap="none" spc="0" normalizeH="0" noProof="0" dirty="0" smtClean="0">
                <a:ln>
                  <a:noFill/>
                </a:ln>
                <a:solidFill>
                  <a:srgbClr val="01426F"/>
                </a:solidFill>
                <a:effectLst/>
                <a:uLnTx/>
                <a:uFillTx/>
                <a:latin typeface="Arial" charset="0"/>
                <a:ea typeface="+mn-ea"/>
                <a:cs typeface="+mn-cs"/>
              </a:rPr>
              <a:t> materials </a:t>
            </a:r>
            <a:r>
              <a:rPr lang="en-GB" kern="0" dirty="0" smtClean="0">
                <a:solidFill>
                  <a:srgbClr val="01426F"/>
                </a:solidFill>
                <a:ea typeface="+mn-ea"/>
              </a:rPr>
              <a:t>would be preserved in the </a:t>
            </a:r>
            <a:r>
              <a:rPr kumimoji="0" lang="en-GB" sz="2400" b="0" i="0" u="none" strike="noStrike" kern="0" cap="none" spc="0" normalizeH="0" baseline="0" noProof="0" dirty="0" smtClean="0">
                <a:ln>
                  <a:noFill/>
                </a:ln>
                <a:solidFill>
                  <a:srgbClr val="01426F"/>
                </a:solidFill>
                <a:effectLst/>
                <a:uLnTx/>
                <a:uFillTx/>
                <a:latin typeface="Arial" charset="0"/>
                <a:ea typeface="+mn-ea"/>
                <a:cs typeface="+mn-cs"/>
              </a:rPr>
              <a:t>rocks 1 thousand and 1 million years from now.</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a:ln>
                <a:noFill/>
              </a:ln>
              <a:solidFill>
                <a:srgbClr val="01426F"/>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3 (D): The FUTURE</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94967" y="1342103"/>
            <a:ext cx="8642555"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buClr>
                <a:srgbClr val="97D0ED"/>
              </a:buClr>
              <a:defRPr/>
            </a:pPr>
            <a:r>
              <a:rPr lang="en-GB" dirty="0" smtClean="0">
                <a:solidFill>
                  <a:srgbClr val="003F7B"/>
                </a:solidFill>
                <a:hlinkClick r:id="rId2"/>
              </a:rPr>
              <a:t>http://news.nationalgeographic.com/news/2009/08/090820-plastic-decomposes-oceans-seas.html</a:t>
            </a:r>
            <a:endParaRPr lang="en-GB" dirty="0" smtClean="0">
              <a:solidFill>
                <a:srgbClr val="003F7B"/>
              </a:solidFill>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Char char="§"/>
              <a:tabLst/>
              <a:defRPr/>
            </a:pPr>
            <a:endParaRPr kumimoji="0" lang="en-GB" b="0" i="0" u="none" strike="noStrike" kern="0" cap="none" spc="0" normalizeH="0" baseline="0" noProof="0" dirty="0" smtClean="0">
              <a:ln>
                <a:noFill/>
              </a:ln>
              <a:solidFill>
                <a:srgbClr val="01426F"/>
              </a:solidFill>
              <a:effectLst/>
              <a:uLnTx/>
              <a:uFillTx/>
              <a:latin typeface="Arial" charset="0"/>
              <a:ea typeface="+mn-ea"/>
              <a:cs typeface="+mn-cs"/>
            </a:endParaRPr>
          </a:p>
          <a:p>
            <a:pPr marL="342900" indent="-342900">
              <a:buClr>
                <a:srgbClr val="97D0ED"/>
              </a:buClr>
              <a:defRPr/>
            </a:pPr>
            <a:r>
              <a:rPr lang="en-GB" dirty="0" smtClean="0">
                <a:solidFill>
                  <a:srgbClr val="01426F"/>
                </a:solidFill>
              </a:rPr>
              <a:t>Walton, D., J. &amp; </a:t>
            </a:r>
            <a:r>
              <a:rPr lang="en-GB" dirty="0" err="1" smtClean="0">
                <a:solidFill>
                  <a:srgbClr val="01426F"/>
                </a:solidFill>
              </a:rPr>
              <a:t>Lorimer</a:t>
            </a:r>
            <a:r>
              <a:rPr lang="en-GB" dirty="0" smtClean="0">
                <a:solidFill>
                  <a:srgbClr val="01426F"/>
                </a:solidFill>
              </a:rPr>
              <a:t>, J., P. (2001) </a:t>
            </a:r>
            <a:r>
              <a:rPr lang="en-GB" i="1" dirty="0" smtClean="0">
                <a:solidFill>
                  <a:srgbClr val="01426F"/>
                </a:solidFill>
              </a:rPr>
              <a:t>Polymers . </a:t>
            </a:r>
            <a:r>
              <a:rPr lang="en-GB" dirty="0" smtClean="0">
                <a:solidFill>
                  <a:srgbClr val="01426F"/>
                </a:solidFill>
              </a:rPr>
              <a:t>Oxford Chemistry Primer 85, Oxford University Press.</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Char char="§"/>
              <a:tabLst/>
              <a:defRPr/>
            </a:pPr>
            <a:endParaRPr kumimoji="0" lang="en-GB" b="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b="0" i="0" u="none" strike="noStrike" kern="0" cap="none" spc="0" normalizeH="0" baseline="0" noProof="0" dirty="0" err="1" smtClean="0">
                <a:ln>
                  <a:noFill/>
                </a:ln>
                <a:solidFill>
                  <a:srgbClr val="01426F"/>
                </a:solidFill>
                <a:effectLst/>
                <a:uLnTx/>
                <a:uFillTx/>
                <a:latin typeface="Arial" charset="0"/>
                <a:ea typeface="+mn-ea"/>
                <a:cs typeface="+mn-cs"/>
              </a:rPr>
              <a:t>Zalasiewicz</a:t>
            </a:r>
            <a:r>
              <a:rPr kumimoji="0" lang="en-GB" b="0" i="0" u="none" strike="noStrike" kern="0" cap="none" spc="0" normalizeH="0" baseline="0" noProof="0" dirty="0" smtClean="0">
                <a:ln>
                  <a:noFill/>
                </a:ln>
                <a:solidFill>
                  <a:srgbClr val="01426F"/>
                </a:solidFill>
                <a:effectLst/>
                <a:uLnTx/>
                <a:uFillTx/>
                <a:latin typeface="Arial" charset="0"/>
                <a:ea typeface="+mn-ea"/>
                <a:cs typeface="+mn-cs"/>
              </a:rPr>
              <a:t>, J. et al. (2011) </a:t>
            </a:r>
            <a:r>
              <a:rPr kumimoji="0" lang="en-GB" b="0" i="1" u="none" strike="noStrike" kern="0" cap="none" spc="0" normalizeH="0" baseline="0" noProof="0" dirty="0" smtClean="0">
                <a:ln>
                  <a:noFill/>
                </a:ln>
                <a:solidFill>
                  <a:srgbClr val="01426F"/>
                </a:solidFill>
                <a:effectLst/>
                <a:uLnTx/>
                <a:uFillTx/>
                <a:latin typeface="Arial" charset="0"/>
                <a:ea typeface="+mn-ea"/>
                <a:cs typeface="+mn-cs"/>
              </a:rPr>
              <a:t>Stratigraphy of </a:t>
            </a:r>
            <a:r>
              <a:rPr kumimoji="0" lang="en-GB" b="0" i="0" u="none" strike="noStrike" kern="0" cap="none" spc="0" normalizeH="0" baseline="0" noProof="0" dirty="0" smtClean="0">
                <a:ln>
                  <a:noFill/>
                </a:ln>
                <a:solidFill>
                  <a:srgbClr val="01426F"/>
                </a:solidFill>
                <a:effectLst/>
                <a:uLnTx/>
                <a:uFillTx/>
                <a:latin typeface="Arial" charset="0"/>
                <a:ea typeface="+mn-ea"/>
                <a:cs typeface="+mn-cs"/>
              </a:rPr>
              <a:t>t</a:t>
            </a:r>
            <a:r>
              <a:rPr kumimoji="0" lang="en-GB" b="0" i="1" u="none" strike="noStrike" kern="0" cap="none" spc="0" normalizeH="0" baseline="0" noProof="0" dirty="0" smtClean="0">
                <a:ln>
                  <a:noFill/>
                </a:ln>
                <a:solidFill>
                  <a:srgbClr val="01426F"/>
                </a:solidFill>
                <a:effectLst/>
                <a:uLnTx/>
                <a:uFillTx/>
                <a:latin typeface="Arial" charset="0"/>
                <a:ea typeface="+mn-ea"/>
                <a:cs typeface="+mn-cs"/>
              </a:rPr>
              <a:t>he </a:t>
            </a:r>
            <a:r>
              <a:rPr kumimoji="0" lang="en-GB" b="0" i="1" u="none" strike="noStrike" kern="0" cap="none" spc="0" normalizeH="0" baseline="0" noProof="0" dirty="0" err="1" smtClean="0">
                <a:ln>
                  <a:noFill/>
                </a:ln>
                <a:solidFill>
                  <a:srgbClr val="01426F"/>
                </a:solidFill>
                <a:effectLst/>
                <a:uLnTx/>
                <a:uFillTx/>
                <a:latin typeface="Arial" charset="0"/>
                <a:ea typeface="+mn-ea"/>
                <a:cs typeface="+mn-cs"/>
              </a:rPr>
              <a:t>Anthropocene</a:t>
            </a:r>
            <a:r>
              <a:rPr kumimoji="0" lang="en-GB" b="0" i="1" u="none" strike="noStrike" kern="0" cap="none" spc="0" normalizeH="0" baseline="0" noProof="0" dirty="0" smtClean="0">
                <a:ln>
                  <a:noFill/>
                </a:ln>
                <a:solidFill>
                  <a:srgbClr val="01426F"/>
                </a:solidFill>
                <a:effectLst/>
                <a:uLnTx/>
                <a:uFillTx/>
                <a:latin typeface="Arial" charset="0"/>
                <a:ea typeface="+mn-ea"/>
                <a:cs typeface="+mn-cs"/>
              </a:rPr>
              <a:t>. </a:t>
            </a:r>
            <a:r>
              <a:rPr kumimoji="0" lang="en-GB" b="0" i="0" u="none" strike="noStrike" kern="0" cap="none" spc="0" normalizeH="0" baseline="0" noProof="0" dirty="0" smtClean="0">
                <a:ln>
                  <a:noFill/>
                </a:ln>
                <a:solidFill>
                  <a:srgbClr val="01426F"/>
                </a:solidFill>
                <a:effectLst/>
                <a:uLnTx/>
                <a:uFillTx/>
                <a:latin typeface="Arial" charset="0"/>
                <a:ea typeface="+mn-ea"/>
                <a:cs typeface="+mn-cs"/>
              </a:rPr>
              <a:t>Philosophical Transactions of the Royal Society A 369, 1036-1055.</a:t>
            </a:r>
            <a:endParaRPr kumimoji="0" lang="en-GB" b="1" i="0" u="none" strike="noStrike" kern="0" cap="none" spc="0" normalizeH="0" baseline="0" noProof="0" dirty="0" smtClean="0">
              <a:ln>
                <a:noFill/>
              </a:ln>
              <a:solidFill>
                <a:srgbClr val="FF0000"/>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Char char="§"/>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THE FUTURE: BACKGROUND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94967" y="1342103"/>
            <a:ext cx="8642555"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000" lvl="0" indent="-342000"/>
            <a:r>
              <a:rPr lang="en-GB" dirty="0" err="1" smtClean="0">
                <a:solidFill>
                  <a:srgbClr val="01426F"/>
                </a:solidFill>
              </a:rPr>
              <a:t>Artuchelvi</a:t>
            </a:r>
            <a:r>
              <a:rPr lang="en-GB" dirty="0" smtClean="0">
                <a:solidFill>
                  <a:srgbClr val="01426F"/>
                </a:solidFill>
              </a:rPr>
              <a:t>, J., </a:t>
            </a:r>
            <a:r>
              <a:rPr lang="en-GB" dirty="0" err="1" smtClean="0">
                <a:solidFill>
                  <a:srgbClr val="01426F"/>
                </a:solidFill>
              </a:rPr>
              <a:t>Sudhakar</a:t>
            </a:r>
            <a:r>
              <a:rPr lang="en-GB" dirty="0" smtClean="0">
                <a:solidFill>
                  <a:srgbClr val="01426F"/>
                </a:solidFill>
              </a:rPr>
              <a:t>, M., </a:t>
            </a:r>
            <a:r>
              <a:rPr lang="en-GB" dirty="0" err="1" smtClean="0">
                <a:solidFill>
                  <a:srgbClr val="01426F"/>
                </a:solidFill>
              </a:rPr>
              <a:t>Arkatkar</a:t>
            </a:r>
            <a:r>
              <a:rPr lang="en-GB" dirty="0" smtClean="0">
                <a:solidFill>
                  <a:srgbClr val="01426F"/>
                </a:solidFill>
              </a:rPr>
              <a:t>, A., </a:t>
            </a:r>
            <a:r>
              <a:rPr lang="en-GB" dirty="0" err="1" smtClean="0">
                <a:solidFill>
                  <a:srgbClr val="01426F"/>
                </a:solidFill>
              </a:rPr>
              <a:t>Doble</a:t>
            </a:r>
            <a:r>
              <a:rPr lang="en-GB" dirty="0" smtClean="0">
                <a:solidFill>
                  <a:srgbClr val="01426F"/>
                </a:solidFill>
              </a:rPr>
              <a:t>, M., </a:t>
            </a:r>
            <a:r>
              <a:rPr lang="en-GB" dirty="0" err="1" smtClean="0">
                <a:solidFill>
                  <a:srgbClr val="01426F"/>
                </a:solidFill>
              </a:rPr>
              <a:t>Bhaduri</a:t>
            </a:r>
            <a:r>
              <a:rPr lang="en-GB" dirty="0" smtClean="0">
                <a:solidFill>
                  <a:srgbClr val="01426F"/>
                </a:solidFill>
              </a:rPr>
              <a:t>, S. &amp; </a:t>
            </a:r>
            <a:r>
              <a:rPr lang="en-GB" dirty="0" err="1" smtClean="0">
                <a:solidFill>
                  <a:srgbClr val="01426F"/>
                </a:solidFill>
              </a:rPr>
              <a:t>Uppara</a:t>
            </a:r>
            <a:r>
              <a:rPr lang="en-GB" dirty="0" smtClean="0">
                <a:solidFill>
                  <a:srgbClr val="01426F"/>
                </a:solidFill>
              </a:rPr>
              <a:t>, P.V. (2008) </a:t>
            </a:r>
            <a:r>
              <a:rPr lang="en-GB" i="1" dirty="0" smtClean="0">
                <a:solidFill>
                  <a:srgbClr val="01426F"/>
                </a:solidFill>
              </a:rPr>
              <a:t>Biodegradation of polyethylene and polypropylene.</a:t>
            </a:r>
            <a:r>
              <a:rPr lang="en-GB" dirty="0" smtClean="0">
                <a:solidFill>
                  <a:srgbClr val="01426F"/>
                </a:solidFill>
              </a:rPr>
              <a:t> Indian Journal of Biotechnology 7, 9-22.</a:t>
            </a:r>
          </a:p>
          <a:p>
            <a:endParaRPr lang="en-GB" dirty="0" smtClean="0"/>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b="0" i="0" u="none" strike="noStrike" kern="0" cap="none" spc="0" normalizeH="0" baseline="0" noProof="0" dirty="0" smtClean="0">
              <a:ln>
                <a:noFill/>
              </a:ln>
              <a:solidFill>
                <a:srgbClr val="01426F"/>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THE FUTURE: EXTENSION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95536" y="1122084"/>
            <a:ext cx="8424936" cy="53312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i="1" kern="0" dirty="0" smtClean="0">
                <a:solidFill>
                  <a:srgbClr val="003F7B"/>
                </a:solidFill>
                <a:ea typeface="Microsoft YaHei" charset="0"/>
                <a:cs typeface="Microsoft YaHei" charset="0"/>
              </a:rPr>
              <a:t>The exhibit aims to address these questions:</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L="34290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kern="0" dirty="0" smtClean="0">
                <a:solidFill>
                  <a:srgbClr val="01426F"/>
                </a:solidFill>
              </a:rPr>
              <a:t>What will happen to synthetic polymers in the future?</a:t>
            </a:r>
          </a:p>
          <a:p>
            <a:pPr marL="34290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kern="0" dirty="0" smtClean="0">
                <a:solidFill>
                  <a:srgbClr val="01426F"/>
                </a:solidFill>
                <a:ea typeface="Microsoft YaHei" charset="0"/>
                <a:cs typeface="Microsoft YaHei" charset="0"/>
              </a:rPr>
              <a:t>What man-made materials would be preserved in the ‘Human Strata’ in the rock record in 1 thousand and 1 million years time?</a:t>
            </a:r>
          </a:p>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kern="0" dirty="0" smtClean="0">
                <a:solidFill>
                  <a:srgbClr val="01426F"/>
                </a:solidFill>
                <a:ea typeface="Microsoft YaHei" charset="0"/>
                <a:cs typeface="Microsoft YaHei" charset="0"/>
              </a:rPr>
              <a:t>How will global warming effect the geochemistry of the oceans, land and therefore the rock record?</a:t>
            </a:r>
            <a:endPar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What geochemical signatures would be present in the ‘Human Strata’ from </a:t>
            </a:r>
            <a:r>
              <a:rPr kumimoji="0" lang="en-GB" sz="2400" b="0" i="0" u="none" strike="noStrike" kern="0" cap="none" spc="0" normalizeH="0" noProof="0" dirty="0" smtClean="0">
                <a:ln>
                  <a:noFill/>
                </a:ln>
                <a:solidFill>
                  <a:srgbClr val="01426F"/>
                </a:solidFill>
                <a:effectLst/>
                <a:uLnTx/>
                <a:uFillTx/>
                <a:latin typeface="Arial" charset="0"/>
                <a:ea typeface="Microsoft YaHei" charset="0"/>
                <a:cs typeface="Microsoft YaHei" charset="0"/>
              </a:rPr>
              <a:t>anthropogenic chemicals</a:t>
            </a: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1426F"/>
              </a:solidFill>
              <a:ea typeface="Microsoft YaHei" charset="0"/>
              <a:cs typeface="Microsoft YaHei" charset="0"/>
            </a:endParaRPr>
          </a:p>
          <a:p>
            <a:pPr lvl="5">
              <a:spcBef>
                <a:spcPts val="400"/>
              </a:spcBef>
              <a:buClr>
                <a:srgbClr val="97D0ED"/>
              </a:buClr>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1" i="0" u="none" strike="noStrike" kern="0" cap="none" spc="0" normalizeH="0" baseline="0" noProof="0" dirty="0" smtClean="0">
                <a:ln>
                  <a:noFill/>
                </a:ln>
                <a:solidFill>
                  <a:srgbClr val="00B050"/>
                </a:solidFill>
                <a:effectLst/>
                <a:uLnTx/>
                <a:uFillTx/>
                <a:latin typeface="Arial" charset="0"/>
                <a:ea typeface="Microsoft YaHei" charset="0"/>
                <a:cs typeface="Microsoft YaHei" charset="0"/>
              </a:rPr>
              <a:t>Note that there is no assessment </a:t>
            </a:r>
            <a:r>
              <a:rPr kumimoji="0" lang="en-GB" sz="2000" b="1" i="0" u="none" strike="noStrike" kern="0" cap="none" spc="0" normalizeH="0" baseline="0" noProof="0" dirty="0" err="1" smtClean="0">
                <a:ln>
                  <a:noFill/>
                </a:ln>
                <a:solidFill>
                  <a:srgbClr val="00B050"/>
                </a:solidFill>
                <a:effectLst/>
                <a:uLnTx/>
                <a:uFillTx/>
                <a:latin typeface="Arial" charset="0"/>
                <a:ea typeface="Microsoft YaHei" charset="0"/>
                <a:cs typeface="Microsoft YaHei" charset="0"/>
              </a:rPr>
              <a:t>fo</a:t>
            </a:r>
            <a:r>
              <a:rPr lang="en-GB" sz="2000" b="1" kern="0" dirty="0" smtClean="0">
                <a:solidFill>
                  <a:srgbClr val="00B050"/>
                </a:solidFill>
                <a:ea typeface="Microsoft YaHei" charset="0"/>
                <a:cs typeface="Microsoft YaHei" charset="0"/>
              </a:rPr>
              <a:t>r this section (Part d), but you may wish to use some points from this section in your exhibition posters.</a:t>
            </a:r>
            <a:endParaRPr kumimoji="0" lang="en-GB" sz="2000" b="1" i="0" u="none" strike="noStrike" kern="0" cap="none" spc="0" normalizeH="0" baseline="0" noProof="0" dirty="0" smtClean="0">
              <a:ln>
                <a:noFill/>
              </a:ln>
              <a:solidFill>
                <a:srgbClr val="00B050"/>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a:ln>
                <a:noFill/>
              </a:ln>
              <a:solidFill>
                <a:srgbClr val="01426F"/>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THE FUTURE : RESEARCH QUESTIONS</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60363" y="1246188"/>
            <a:ext cx="8102600" cy="48736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1" dirty="0" smtClean="0">
                <a:solidFill>
                  <a:srgbClr val="003F7B"/>
                </a:solidFill>
                <a:ea typeface="Microsoft YaHei" charset="0"/>
                <a:cs typeface="Microsoft YaHei" charset="0"/>
              </a:rPr>
              <a:t>BACKGROUND</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r>
              <a:rPr lang="en-GB" sz="2000" b="0" dirty="0" smtClean="0">
                <a:solidFill>
                  <a:srgbClr val="003F7B"/>
                </a:solidFill>
              </a:rPr>
              <a:t>Synthetic polymers form an essential part of everyday life – from packaging to construction materials.</a:t>
            </a:r>
          </a:p>
          <a:p>
            <a:endParaRPr lang="en-GB" sz="2000" b="0" dirty="0" smtClean="0">
              <a:solidFill>
                <a:srgbClr val="003F7B"/>
              </a:solidFill>
            </a:endParaRPr>
          </a:p>
          <a:p>
            <a:r>
              <a:rPr lang="en-GB" sz="2000" b="0" dirty="0" smtClean="0">
                <a:solidFill>
                  <a:srgbClr val="003F7B"/>
                </a:solidFill>
              </a:rPr>
              <a:t>Polymers are formed by long chains of repeating units called monomers. The monomers in the backbone of these polymer chains are held together by strong (covalent) bonds. Polymer chains can become crosslinked (covalent bonds between chains) which increase the tensile strength of the polymer.</a:t>
            </a:r>
          </a:p>
          <a:p>
            <a:endParaRPr lang="en-GB" sz="2000" b="0" dirty="0" smtClean="0">
              <a:solidFill>
                <a:srgbClr val="003F7B"/>
              </a:solidFill>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03F7B"/>
                </a:solidFill>
                <a:ea typeface="Microsoft YaHei" charset="0"/>
                <a:cs typeface="Microsoft YaHei" charset="0"/>
              </a:rPr>
              <a:t>It </a:t>
            </a:r>
            <a:r>
              <a:rPr lang="en-GB" sz="2000" b="0" dirty="0">
                <a:solidFill>
                  <a:srgbClr val="003F7B"/>
                </a:solidFill>
                <a:ea typeface="Microsoft YaHei" charset="0"/>
                <a:cs typeface="Microsoft YaHei" charset="0"/>
              </a:rPr>
              <a:t>is important to investigate the types of polymers and their </a:t>
            </a:r>
            <a:r>
              <a:rPr lang="en-GB" sz="2000" b="0" dirty="0" smtClean="0">
                <a:solidFill>
                  <a:srgbClr val="003F7B"/>
                </a:solidFill>
                <a:ea typeface="Microsoft YaHei" charset="0"/>
                <a:cs typeface="Microsoft YaHei" charset="0"/>
              </a:rPr>
              <a:t>breakdown products to find out if they would persist in the rock record of the future. </a:t>
            </a:r>
            <a:endParaRPr lang="en-GB" sz="2000" b="0"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Session 3 (D): DATA – Synthetic Polymers</a:t>
            </a:r>
            <a:endParaRPr lang="en-GB" sz="2800" b="1" dirty="0">
              <a:solidFill>
                <a:srgbClr val="000000"/>
              </a:solidFill>
              <a:ea typeface="Microsoft YaHei" charset="0"/>
              <a:cs typeface="Microsoft YaHei"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23528" y="1556793"/>
            <a:ext cx="4320480" cy="3888432"/>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1" dirty="0" smtClean="0">
                <a:solidFill>
                  <a:srgbClr val="003F7B"/>
                </a:solidFill>
                <a:ea typeface="Microsoft YaHei" charset="0"/>
                <a:cs typeface="Microsoft YaHei" charset="0"/>
              </a:rPr>
              <a:t>TYPES </a:t>
            </a:r>
            <a:r>
              <a:rPr lang="en-GB" sz="2400" b="1" dirty="0">
                <a:solidFill>
                  <a:srgbClr val="003F7B"/>
                </a:solidFill>
                <a:ea typeface="Microsoft YaHei" charset="0"/>
                <a:cs typeface="Microsoft YaHei" charset="0"/>
              </a:rPr>
              <a:t>OF POLYMERS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a:solidFill>
                  <a:srgbClr val="003F7B"/>
                </a:solidFill>
                <a:ea typeface="Microsoft YaHei" charset="0"/>
                <a:cs typeface="Microsoft YaHei" charset="0"/>
              </a:rPr>
              <a:t>What are the 7 main classes of </a:t>
            </a:r>
            <a:r>
              <a:rPr lang="en-GB" sz="2400" b="0" dirty="0" smtClean="0">
                <a:solidFill>
                  <a:srgbClr val="003F7B"/>
                </a:solidFill>
                <a:ea typeface="Microsoft YaHei" charset="0"/>
                <a:cs typeface="Microsoft YaHei" charset="0"/>
              </a:rPr>
              <a:t>synthetic polymers? </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smtClean="0">
                <a:solidFill>
                  <a:srgbClr val="003F7B"/>
                </a:solidFill>
                <a:ea typeface="Microsoft YaHei" charset="0"/>
                <a:cs typeface="Microsoft YaHei" charset="0"/>
              </a:rPr>
              <a:t>State the composition and uses of </a:t>
            </a:r>
            <a:r>
              <a:rPr lang="en-GB" sz="2400" b="0" dirty="0">
                <a:solidFill>
                  <a:srgbClr val="003F7B"/>
                </a:solidFill>
                <a:ea typeface="Microsoft YaHei" charset="0"/>
                <a:cs typeface="Microsoft YaHei" charset="0"/>
              </a:rPr>
              <a:t>each </a:t>
            </a:r>
            <a:r>
              <a:rPr lang="en-GB" sz="2400" b="0" dirty="0" smtClean="0">
                <a:solidFill>
                  <a:srgbClr val="003F7B"/>
                </a:solidFill>
                <a:ea typeface="Microsoft YaHei" charset="0"/>
                <a:cs typeface="Microsoft YaHei" charset="0"/>
              </a:rPr>
              <a:t>class.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3 (D): DATA - Polymers</a:t>
            </a:r>
            <a:endParaRPr lang="en-GB" sz="2800" dirty="0">
              <a:solidFill>
                <a:srgbClr val="000000"/>
              </a:solidFill>
              <a:ea typeface="Microsoft YaHei" charset="0"/>
              <a:cs typeface="Microsoft YaHei" charset="0"/>
            </a:endParaRPr>
          </a:p>
        </p:txBody>
      </p:sp>
      <p:pic>
        <p:nvPicPr>
          <p:cNvPr id="4" name="Picture 3" descr="Plastic house.jpg"/>
          <p:cNvPicPr>
            <a:picLocks noChangeAspect="1"/>
          </p:cNvPicPr>
          <p:nvPr/>
        </p:nvPicPr>
        <p:blipFill>
          <a:blip r:embed="rId2" cstate="print"/>
          <a:stretch>
            <a:fillRect/>
          </a:stretch>
        </p:blipFill>
        <p:spPr>
          <a:xfrm>
            <a:off x="5043533" y="1496364"/>
            <a:ext cx="4100467" cy="3647136"/>
          </a:xfrm>
          <a:prstGeom prst="rect">
            <a:avLst/>
          </a:prstGeom>
        </p:spPr>
      </p:pic>
      <p:sp>
        <p:nvSpPr>
          <p:cNvPr id="5" name="Text Placeholder 2"/>
          <p:cNvSpPr txBox="1">
            <a:spLocks/>
          </p:cNvSpPr>
          <p:nvPr/>
        </p:nvSpPr>
        <p:spPr bwMode="auto">
          <a:xfrm>
            <a:off x="5543600" y="5184576"/>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521" y="1075655"/>
            <a:ext cx="4968551" cy="48736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1" dirty="0">
                <a:solidFill>
                  <a:srgbClr val="003F7B"/>
                </a:solidFill>
                <a:ea typeface="Microsoft YaHei" charset="0"/>
                <a:cs typeface="Microsoft YaHei" charset="0"/>
              </a:rPr>
              <a:t>POLYMER </a:t>
            </a:r>
            <a:r>
              <a:rPr lang="en-GB" sz="2400" b="1" dirty="0" smtClean="0">
                <a:solidFill>
                  <a:srgbClr val="003F7B"/>
                </a:solidFill>
                <a:ea typeface="Microsoft YaHei" charset="0"/>
                <a:cs typeface="Microsoft YaHei" charset="0"/>
              </a:rPr>
              <a:t>DEGRADATION</a:t>
            </a:r>
            <a:endParaRPr lang="en-GB" sz="2400" b="1"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smtClean="0">
                <a:solidFill>
                  <a:srgbClr val="003F7B"/>
                </a:solidFill>
                <a:ea typeface="Microsoft YaHei" charset="0"/>
                <a:cs typeface="Microsoft YaHei" charset="0"/>
              </a:rPr>
              <a:t>How </a:t>
            </a:r>
            <a:r>
              <a:rPr lang="en-GB" sz="2400" b="0" dirty="0">
                <a:solidFill>
                  <a:srgbClr val="003F7B"/>
                </a:solidFill>
                <a:ea typeface="Microsoft YaHei" charset="0"/>
                <a:cs typeface="Microsoft YaHei" charset="0"/>
              </a:rPr>
              <a:t>long does each class of polymer take to </a:t>
            </a:r>
            <a:r>
              <a:rPr lang="en-GB" sz="2400" b="0" dirty="0" smtClean="0">
                <a:solidFill>
                  <a:srgbClr val="003F7B"/>
                </a:solidFill>
                <a:ea typeface="Microsoft YaHei" charset="0"/>
                <a:cs typeface="Microsoft YaHei" charset="0"/>
              </a:rPr>
              <a:t>degrade (if at all)?</a:t>
            </a:r>
            <a:endParaRPr lang="en-GB" sz="2400" b="0"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Give examples of the different </a:t>
            </a:r>
            <a:r>
              <a:rPr lang="en-GB" b="1" dirty="0" smtClean="0">
                <a:solidFill>
                  <a:srgbClr val="003F7B"/>
                </a:solidFill>
                <a:ea typeface="Microsoft YaHei" charset="0"/>
                <a:cs typeface="Microsoft YaHei" charset="0"/>
              </a:rPr>
              <a:t>mechanisms</a:t>
            </a:r>
            <a:r>
              <a:rPr lang="en-GB" b="0" dirty="0" smtClean="0">
                <a:solidFill>
                  <a:srgbClr val="003F7B"/>
                </a:solidFill>
                <a:ea typeface="Microsoft YaHei" charset="0"/>
                <a:cs typeface="Microsoft YaHei" charset="0"/>
              </a:rPr>
              <a:t> of polymer degradation for different polymer types </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e.g. </a:t>
            </a:r>
            <a:r>
              <a:rPr lang="en-GB" dirty="0" smtClean="0">
                <a:solidFill>
                  <a:srgbClr val="003F7B"/>
                </a:solidFill>
                <a:ea typeface="Microsoft YaHei" charset="0"/>
                <a:cs typeface="Microsoft YaHei" charset="0"/>
              </a:rPr>
              <a:t>the thermal degradation of polystyrene by initial scission and chain breakup (unzipping)</a:t>
            </a:r>
            <a:endParaRPr lang="en-GB" sz="2400" b="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3 (D): DATA - Polymers</a:t>
            </a:r>
            <a:endParaRPr lang="en-GB" sz="2800" dirty="0">
              <a:solidFill>
                <a:srgbClr val="000000"/>
              </a:solidFill>
              <a:ea typeface="Microsoft YaHei" charset="0"/>
              <a:cs typeface="Microsoft YaHei" charset="0"/>
            </a:endParaRPr>
          </a:p>
        </p:txBody>
      </p:sp>
      <p:pic>
        <p:nvPicPr>
          <p:cNvPr id="4" name="Picture 3" descr="Plastic bags.jpg"/>
          <p:cNvPicPr>
            <a:picLocks noChangeAspect="1"/>
          </p:cNvPicPr>
          <p:nvPr/>
        </p:nvPicPr>
        <p:blipFill>
          <a:blip r:embed="rId2" cstate="print"/>
          <a:srcRect l="45364" t="-1041"/>
          <a:stretch>
            <a:fillRect/>
          </a:stretch>
        </p:blipFill>
        <p:spPr>
          <a:xfrm>
            <a:off x="5220072" y="620688"/>
            <a:ext cx="3923929" cy="5805264"/>
          </a:xfrm>
          <a:prstGeom prst="rect">
            <a:avLst/>
          </a:prstGeom>
        </p:spPr>
      </p:pic>
      <p:sp>
        <p:nvSpPr>
          <p:cNvPr id="5" name="Text Placeholder 2"/>
          <p:cNvSpPr txBox="1">
            <a:spLocks/>
          </p:cNvSpPr>
          <p:nvPr/>
        </p:nvSpPr>
        <p:spPr bwMode="auto">
          <a:xfrm>
            <a:off x="5292080" y="6453336"/>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60362" y="1052736"/>
            <a:ext cx="8783638" cy="48736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1" dirty="0" smtClean="0">
                <a:solidFill>
                  <a:srgbClr val="003F7B"/>
                </a:solidFill>
                <a:ea typeface="Microsoft YaHei" charset="0"/>
                <a:cs typeface="Microsoft YaHei" charset="0"/>
              </a:rPr>
              <a:t>POLLUTING POLYMERS</a:t>
            </a: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200" dirty="0" smtClean="0">
                <a:solidFill>
                  <a:srgbClr val="003F7B"/>
                </a:solidFill>
              </a:rPr>
              <a:t>There are concerns that there is already a layer of plastic debris across the floor of the world’s oceans, some of which may break-down into pollutant chemicals: </a:t>
            </a: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hlinkClick r:id="rId2"/>
              </a:rPr>
              <a:t>http://news.nationalgeographic.com/news/2009/08/090820-plastic-decomposes-oceans-seas.html</a:t>
            </a:r>
            <a:endParaRPr lang="en-GB" sz="2000" dirty="0" smtClean="0">
              <a:solidFill>
                <a:srgbClr val="003F7B"/>
              </a:solidFill>
            </a:endParaRPr>
          </a:p>
          <a:p>
            <a:pPr lvl="1"/>
            <a:endParaRPr lang="en-GB" sz="2200" b="0" dirty="0" smtClean="0">
              <a:solidFill>
                <a:srgbClr val="003F7B"/>
              </a:solidFill>
            </a:endParaRPr>
          </a:p>
          <a:p>
            <a:pPr marL="97200" lvl="1">
              <a:buFontTx/>
              <a:buChar char="-"/>
            </a:pPr>
            <a:r>
              <a:rPr lang="en-GB" sz="2200" b="0" dirty="0" smtClean="0">
                <a:solidFill>
                  <a:srgbClr val="003F7B"/>
                </a:solidFill>
              </a:rPr>
              <a:t> Under what conditions in the ocean </a:t>
            </a:r>
            <a:r>
              <a:rPr lang="en-GB" sz="2200" dirty="0" smtClean="0">
                <a:solidFill>
                  <a:srgbClr val="003F7B"/>
                </a:solidFill>
              </a:rPr>
              <a:t>do plastics breakdown to produce </a:t>
            </a:r>
            <a:r>
              <a:rPr lang="en-GB" sz="2200" dirty="0" err="1" smtClean="0">
                <a:solidFill>
                  <a:srgbClr val="003F7B"/>
                </a:solidFill>
              </a:rPr>
              <a:t>bisphenol</a:t>
            </a:r>
            <a:r>
              <a:rPr lang="en-GB" sz="2200" dirty="0" smtClean="0">
                <a:solidFill>
                  <a:srgbClr val="003F7B"/>
                </a:solidFill>
              </a:rPr>
              <a:t>-A?</a:t>
            </a:r>
          </a:p>
          <a:p>
            <a:pPr marL="97200" lvl="1">
              <a:buFontTx/>
              <a:buChar char="-"/>
            </a:pPr>
            <a:r>
              <a:rPr lang="en-GB" sz="2000" dirty="0" smtClean="0"/>
              <a:t> </a:t>
            </a:r>
            <a:r>
              <a:rPr lang="en-GB" sz="2200" dirty="0" smtClean="0">
                <a:solidFill>
                  <a:srgbClr val="01426F"/>
                </a:solidFill>
              </a:rPr>
              <a:t>Draw the structure of </a:t>
            </a:r>
            <a:r>
              <a:rPr lang="en-GB" sz="2200" dirty="0" err="1" smtClean="0">
                <a:solidFill>
                  <a:srgbClr val="01426F"/>
                </a:solidFill>
              </a:rPr>
              <a:t>bisphenol</a:t>
            </a:r>
            <a:r>
              <a:rPr lang="en-GB" sz="2200" dirty="0" smtClean="0">
                <a:solidFill>
                  <a:srgbClr val="01426F"/>
                </a:solidFill>
              </a:rPr>
              <a:t>-A and explain why it is toxic to marine life.</a:t>
            </a:r>
          </a:p>
          <a:p>
            <a:pPr marL="97200" lvl="1"/>
            <a:r>
              <a:rPr lang="en-GB" sz="2200" b="0" dirty="0" smtClean="0">
                <a:solidFill>
                  <a:srgbClr val="003F7B"/>
                </a:solidFill>
              </a:rPr>
              <a:t>- What categories of plastics degrade to produce bisphenol-A?</a:t>
            </a: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3 (D): DATA - Polymers</a:t>
            </a:r>
            <a:endParaRPr lang="en-GB" sz="2800" dirty="0">
              <a:solidFill>
                <a:srgbClr val="000000"/>
              </a:solidFill>
              <a:ea typeface="Microsoft YaHei" charset="0"/>
              <a:cs typeface="Microsoft YaHei" charset="0"/>
            </a:endParaRPr>
          </a:p>
        </p:txBody>
      </p:sp>
    </p:spTree>
  </p:cSld>
  <p:clrMapOvr>
    <a:masterClrMapping/>
  </p:clrMapOvr>
  <p:transition>
    <p:fade/>
  </p:transition>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3247</TotalTime>
  <Words>1222</Words>
  <Application>Microsoft Office PowerPoint</Application>
  <PresentationFormat>On-screen Show (4:3)</PresentationFormat>
  <Paragraphs>88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2_Blank Presentation</vt:lpstr>
      <vt:lpstr>Geochemical Time Travel Session 3 </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Rosalind Onions</cp:lastModifiedBy>
  <cp:revision>434</cp:revision>
  <dcterms:created xsi:type="dcterms:W3CDTF">2005-06-21T08:44:06Z</dcterms:created>
  <dcterms:modified xsi:type="dcterms:W3CDTF">2012-07-30T13:30:04Z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