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3">
  <p:sldMasterIdLst>
    <p:sldMasterId id="2147483673" r:id="rId1"/>
  </p:sldMasterIdLst>
  <p:notesMasterIdLst>
    <p:notesMasterId r:id="rId32"/>
  </p:notesMasterIdLst>
  <p:handoutMasterIdLst>
    <p:handoutMasterId r:id="rId33"/>
  </p:handoutMasterIdLst>
  <p:sldIdLst>
    <p:sldId id="615" r:id="rId2"/>
    <p:sldId id="437" r:id="rId3"/>
    <p:sldId id="581" r:id="rId4"/>
    <p:sldId id="580" r:id="rId5"/>
    <p:sldId id="592" r:id="rId6"/>
    <p:sldId id="439" r:id="rId7"/>
    <p:sldId id="593" r:id="rId8"/>
    <p:sldId id="594" r:id="rId9"/>
    <p:sldId id="441" r:id="rId10"/>
    <p:sldId id="443" r:id="rId11"/>
    <p:sldId id="444" r:id="rId12"/>
    <p:sldId id="513" r:id="rId13"/>
    <p:sldId id="514" r:id="rId14"/>
    <p:sldId id="518" r:id="rId15"/>
    <p:sldId id="519" r:id="rId16"/>
    <p:sldId id="590" r:id="rId17"/>
    <p:sldId id="520" r:id="rId18"/>
    <p:sldId id="521" r:id="rId19"/>
    <p:sldId id="522" r:id="rId20"/>
    <p:sldId id="523" r:id="rId21"/>
    <p:sldId id="524" r:id="rId22"/>
    <p:sldId id="525" r:id="rId23"/>
    <p:sldId id="526" r:id="rId24"/>
    <p:sldId id="613" r:id="rId25"/>
    <p:sldId id="527" r:id="rId26"/>
    <p:sldId id="530" r:id="rId27"/>
    <p:sldId id="531" r:id="rId28"/>
    <p:sldId id="532" r:id="rId29"/>
    <p:sldId id="533" r:id="rId30"/>
    <p:sldId id="534" r:id="rId31"/>
  </p:sldIdLst>
  <p:sldSz cx="9144000" cy="6858000" type="screen4x3"/>
  <p:notesSz cx="7010400" cy="9296400"/>
  <p:defaultTextStyle>
    <a:defPPr>
      <a:defRPr lang="en-GB"/>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26F"/>
    <a:srgbClr val="003F7B"/>
    <a:srgbClr val="CCE8F6"/>
    <a:srgbClr val="99CD00"/>
    <a:srgbClr val="A9B600"/>
    <a:srgbClr val="E17000"/>
    <a:srgbClr val="013E67"/>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68" autoAdjust="0"/>
    <p:restoredTop sz="86897" autoAdjust="0"/>
  </p:normalViewPr>
  <p:slideViewPr>
    <p:cSldViewPr>
      <p:cViewPr varScale="1">
        <p:scale>
          <a:sx n="116" d="100"/>
          <a:sy n="116" d="100"/>
        </p:scale>
        <p:origin x="-1626" y="-114"/>
      </p:cViewPr>
      <p:guideLst>
        <p:guide orient="horz" pos="3929"/>
        <p:guide pos="20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46075" y="231775"/>
            <a:ext cx="3036888"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800">
                <a:latin typeface="Myriad Pro" pitchFamily="34" charset="0"/>
              </a:defRPr>
            </a:lvl1pPr>
          </a:lstStyle>
          <a:p>
            <a:pPr>
              <a:defRPr/>
            </a:pPr>
            <a:endParaRPr lang="en-US" dirty="0"/>
          </a:p>
        </p:txBody>
      </p:sp>
      <p:sp>
        <p:nvSpPr>
          <p:cNvPr id="16387" name="Rectangle 3"/>
          <p:cNvSpPr>
            <a:spLocks noGrp="1" noChangeArrowheads="1"/>
          </p:cNvSpPr>
          <p:nvPr>
            <p:ph type="dt" sz="quarter" idx="1"/>
          </p:nvPr>
        </p:nvSpPr>
        <p:spPr bwMode="auto">
          <a:xfrm>
            <a:off x="2960688" y="8521700"/>
            <a:ext cx="3036887"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endParaRPr lang="en-US" dirty="0"/>
          </a:p>
        </p:txBody>
      </p:sp>
      <p:sp>
        <p:nvSpPr>
          <p:cNvPr id="16389" name="Rectangle 5"/>
          <p:cNvSpPr>
            <a:spLocks noGrp="1" noChangeArrowheads="1"/>
          </p:cNvSpPr>
          <p:nvPr>
            <p:ph type="sldNum" sz="quarter" idx="3"/>
          </p:nvPr>
        </p:nvSpPr>
        <p:spPr bwMode="auto">
          <a:xfrm>
            <a:off x="5997575" y="8521700"/>
            <a:ext cx="623888"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Myriad Pro Light" pitchFamily="34" charset="0"/>
              </a:defRPr>
            </a:lvl1pPr>
          </a:lstStyle>
          <a:p>
            <a:pPr>
              <a:defRPr/>
            </a:pPr>
            <a:fld id="{D5E2104D-4158-49C8-80C4-ACE1BD2A2361}" type="slidenum">
              <a:rPr lang="en-GB"/>
              <a:pPr>
                <a:defRPr/>
              </a:pPr>
              <a:t>‹#›</a:t>
            </a:fld>
            <a:endParaRPr lang="en-GB" dirty="0"/>
          </a:p>
        </p:txBody>
      </p:sp>
      <p:pic>
        <p:nvPicPr>
          <p:cNvPr id="84997" name="Picture 6" descr="RSC_logo"/>
          <p:cNvPicPr>
            <a:picLocks noChangeAspect="1" noChangeArrowheads="1"/>
          </p:cNvPicPr>
          <p:nvPr/>
        </p:nvPicPr>
        <p:blipFill>
          <a:blip r:embed="rId2" cstate="print"/>
          <a:srcRect/>
          <a:stretch>
            <a:fillRect/>
          </a:stretch>
        </p:blipFill>
        <p:spPr bwMode="auto">
          <a:xfrm>
            <a:off x="342900" y="8753475"/>
            <a:ext cx="1649413" cy="238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dirty="0"/>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dirty="0"/>
          </a:p>
        </p:txBody>
      </p:sp>
      <p:sp>
        <p:nvSpPr>
          <p:cNvPr id="563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dirty="0"/>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4B2D188C-2201-45C7-8BBF-30B94C86F4C1}"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rgbClr val="003A74"/>
        </a:solidFill>
        <a:effectLst/>
      </p:bgPr>
    </p:bg>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srcRect/>
          <a:stretch>
            <a:fillRect/>
          </a:stretch>
        </p:blipFill>
        <p:spPr bwMode="auto">
          <a:xfrm>
            <a:off x="263525" y="6270625"/>
            <a:ext cx="1944688" cy="327025"/>
          </a:xfrm>
          <a:prstGeom prst="rect">
            <a:avLst/>
          </a:prstGeom>
          <a:noFill/>
          <a:ln w="9525">
            <a:noFill/>
            <a:miter lim="800000"/>
            <a:headEnd/>
            <a:tailEnd/>
          </a:ln>
        </p:spPr>
      </p:pic>
      <p:sp>
        <p:nvSpPr>
          <p:cNvPr id="32771" name="Rectangle 2"/>
          <p:cNvSpPr>
            <a:spLocks noGrp="1" noChangeArrowheads="1"/>
          </p:cNvSpPr>
          <p:nvPr>
            <p:ph type="ctrTitle"/>
          </p:nvPr>
        </p:nvSpPr>
        <p:spPr>
          <a:xfrm>
            <a:off x="685800" y="2130425"/>
            <a:ext cx="7772400" cy="1470025"/>
          </a:xfrm>
        </p:spPr>
        <p:txBody>
          <a:bodyPr/>
          <a:lstStyle>
            <a:lvl1pPr>
              <a:defRPr smtClean="0">
                <a:solidFill>
                  <a:schemeClr val="bg1"/>
                </a:solidFill>
                <a:latin typeface="Arial" charset="0"/>
              </a:defRPr>
            </a:lvl1pPr>
          </a:lstStyle>
          <a:p>
            <a:r>
              <a:rPr lang="en-GB" smtClean="0"/>
              <a:t>Click to edit Master title style</a:t>
            </a:r>
          </a:p>
        </p:txBody>
      </p:sp>
      <p:sp>
        <p:nvSpPr>
          <p:cNvPr id="32772" name="Rectangle 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smtClean="0">
                <a:solidFill>
                  <a:schemeClr val="bg1"/>
                </a:solidFill>
                <a:latin typeface="Arial" charset="0"/>
              </a:defRPr>
            </a:lvl1pPr>
          </a:lstStyle>
          <a:p>
            <a:r>
              <a:rPr lang="en-GB"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0" descr="white logo clear background_cropped"/>
          <p:cNvPicPr>
            <a:picLocks noChangeAspect="1" noChangeArrowheads="1"/>
          </p:cNvPicPr>
          <p:nvPr userDrawn="1"/>
        </p:nvPicPr>
        <p:blipFill>
          <a:blip r:embed="rId2" cstate="print">
            <a:lum bright="-100000"/>
          </a:blip>
          <a:srcRect/>
          <a:stretch>
            <a:fillRect/>
          </a:stretch>
        </p:blipFill>
        <p:spPr bwMode="auto">
          <a:xfrm>
            <a:off x="263525" y="6270625"/>
            <a:ext cx="1944688" cy="327025"/>
          </a:xfrm>
          <a:prstGeom prst="rect">
            <a:avLst/>
          </a:prstGeom>
          <a:noFill/>
          <a:ln w="9525">
            <a:noFill/>
            <a:miter lim="800000"/>
            <a:headEnd/>
            <a:tailEnd/>
          </a:ln>
        </p:spPr>
      </p:pic>
      <p:sp>
        <p:nvSpPr>
          <p:cNvPr id="7170" name="Rectangle 2"/>
          <p:cNvSpPr>
            <a:spLocks noGrp="1" noChangeArrowheads="1"/>
          </p:cNvSpPr>
          <p:nvPr>
            <p:ph type="ctrTitle"/>
          </p:nvPr>
        </p:nvSpPr>
        <p:spPr>
          <a:xfrm>
            <a:off x="338138" y="2286000"/>
            <a:ext cx="8424862" cy="1143000"/>
          </a:xfrm>
        </p:spPr>
        <p:txBody>
          <a:bodyPr/>
          <a:lstStyle>
            <a:lvl1pPr>
              <a:defRPr sz="4800">
                <a:solidFill>
                  <a:srgbClr val="97D0ED"/>
                </a:solidFill>
              </a:defRPr>
            </a:lvl1pPr>
          </a:lstStyle>
          <a:p>
            <a:r>
              <a:rPr lang="en-GB"/>
              <a:t>Click to edit Master title style</a:t>
            </a:r>
          </a:p>
        </p:txBody>
      </p:sp>
      <p:sp>
        <p:nvSpPr>
          <p:cNvPr id="7171" name="Rectangle 3"/>
          <p:cNvSpPr>
            <a:spLocks noGrp="1" noChangeArrowheads="1"/>
          </p:cNvSpPr>
          <p:nvPr>
            <p:ph type="subTitle" idx="1"/>
          </p:nvPr>
        </p:nvSpPr>
        <p:spPr>
          <a:xfrm>
            <a:off x="338138" y="3505200"/>
            <a:ext cx="8424862" cy="1752600"/>
          </a:xfrm>
        </p:spPr>
        <p:txBody>
          <a:bodyPr/>
          <a:lstStyle>
            <a:lvl1pPr marL="0" indent="0">
              <a:buFont typeface="Wingdings" pitchFamily="2" charset="2"/>
              <a:buNone/>
              <a:defRPr/>
            </a:lvl1pPr>
          </a:lstStyle>
          <a:p>
            <a:r>
              <a:rPr lang="en-GB"/>
              <a:t>Click to edit Master subtitle style</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38138" y="457200"/>
            <a:ext cx="8424862" cy="102711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8195" name="Rectangle 3"/>
          <p:cNvSpPr>
            <a:spLocks noGrp="1" noChangeArrowheads="1"/>
          </p:cNvSpPr>
          <p:nvPr>
            <p:ph type="body" idx="1"/>
          </p:nvPr>
        </p:nvSpPr>
        <p:spPr bwMode="auto">
          <a:xfrm>
            <a:off x="338138" y="1981200"/>
            <a:ext cx="8424862"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Only using bullet points</a:t>
            </a:r>
          </a:p>
          <a:p>
            <a:pPr lvl="1"/>
            <a:r>
              <a:rPr lang="en-GB" smtClean="0"/>
              <a:t>when we have something</a:t>
            </a:r>
          </a:p>
          <a:p>
            <a:pPr lvl="1"/>
            <a:r>
              <a:rPr lang="en-GB" smtClean="0"/>
              <a:t>that needs to </a:t>
            </a:r>
          </a:p>
          <a:p>
            <a:pPr lvl="1"/>
            <a:r>
              <a:rPr lang="en-GB" smtClean="0"/>
              <a:t>be in a </a:t>
            </a:r>
          </a:p>
          <a:p>
            <a:pPr lvl="1"/>
            <a:r>
              <a:rPr lang="en-GB" smtClean="0"/>
              <a:t>list</a:t>
            </a:r>
          </a:p>
          <a:p>
            <a:pPr lvl="1"/>
            <a:endParaRPr lang="en-GB" smtClean="0"/>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400">
          <a:solidFill>
            <a:srgbClr val="003A74"/>
          </a:solidFill>
          <a:latin typeface="Arial" charset="0"/>
          <a:ea typeface="+mj-ea"/>
          <a:cs typeface="+mj-cs"/>
        </a:defRPr>
      </a:lvl1pPr>
      <a:lvl2pPr algn="l" rtl="0" eaLnBrk="0" fontAlgn="base" hangingPunct="0">
        <a:spcBef>
          <a:spcPct val="0"/>
        </a:spcBef>
        <a:spcAft>
          <a:spcPct val="0"/>
        </a:spcAft>
        <a:defRPr sz="4400">
          <a:solidFill>
            <a:srgbClr val="003A74"/>
          </a:solidFill>
          <a:latin typeface="Arial" charset="0"/>
          <a:ea typeface="MS PGothic" pitchFamily="34" charset="-128"/>
        </a:defRPr>
      </a:lvl2pPr>
      <a:lvl3pPr algn="l" rtl="0" eaLnBrk="0" fontAlgn="base" hangingPunct="0">
        <a:spcBef>
          <a:spcPct val="0"/>
        </a:spcBef>
        <a:spcAft>
          <a:spcPct val="0"/>
        </a:spcAft>
        <a:defRPr sz="4400">
          <a:solidFill>
            <a:srgbClr val="003A74"/>
          </a:solidFill>
          <a:latin typeface="Arial" charset="0"/>
          <a:ea typeface="MS PGothic" pitchFamily="34" charset="-128"/>
        </a:defRPr>
      </a:lvl3pPr>
      <a:lvl4pPr algn="l" rtl="0" eaLnBrk="0" fontAlgn="base" hangingPunct="0">
        <a:spcBef>
          <a:spcPct val="0"/>
        </a:spcBef>
        <a:spcAft>
          <a:spcPct val="0"/>
        </a:spcAft>
        <a:defRPr sz="4400">
          <a:solidFill>
            <a:srgbClr val="003A74"/>
          </a:solidFill>
          <a:latin typeface="Arial" charset="0"/>
          <a:ea typeface="MS PGothic" pitchFamily="34" charset="-128"/>
        </a:defRPr>
      </a:lvl4pPr>
      <a:lvl5pPr algn="l" rtl="0" eaLnBrk="0" fontAlgn="base" hangingPunct="0">
        <a:spcBef>
          <a:spcPct val="0"/>
        </a:spcBef>
        <a:spcAft>
          <a:spcPct val="0"/>
        </a:spcAft>
        <a:defRPr sz="4400">
          <a:solidFill>
            <a:srgbClr val="003A74"/>
          </a:solidFill>
          <a:latin typeface="Arial" charset="0"/>
          <a:ea typeface="MS PGothic" pitchFamily="34" charset="-128"/>
        </a:defRPr>
      </a:lvl5pPr>
      <a:lvl6pPr marL="457200" algn="l" rtl="0" fontAlgn="base">
        <a:spcBef>
          <a:spcPct val="0"/>
        </a:spcBef>
        <a:spcAft>
          <a:spcPct val="0"/>
        </a:spcAft>
        <a:defRPr sz="4400">
          <a:solidFill>
            <a:schemeClr val="bg1"/>
          </a:solidFill>
          <a:latin typeface="Arial" charset="0"/>
          <a:ea typeface="MS PGothic" pitchFamily="34" charset="-128"/>
        </a:defRPr>
      </a:lvl6pPr>
      <a:lvl7pPr marL="914400" algn="l" rtl="0" fontAlgn="base">
        <a:spcBef>
          <a:spcPct val="0"/>
        </a:spcBef>
        <a:spcAft>
          <a:spcPct val="0"/>
        </a:spcAft>
        <a:defRPr sz="4400">
          <a:solidFill>
            <a:schemeClr val="bg1"/>
          </a:solidFill>
          <a:latin typeface="Arial" charset="0"/>
          <a:ea typeface="MS PGothic" pitchFamily="34" charset="-128"/>
        </a:defRPr>
      </a:lvl7pPr>
      <a:lvl8pPr marL="1371600" algn="l" rtl="0" fontAlgn="base">
        <a:spcBef>
          <a:spcPct val="0"/>
        </a:spcBef>
        <a:spcAft>
          <a:spcPct val="0"/>
        </a:spcAft>
        <a:defRPr sz="4400">
          <a:solidFill>
            <a:schemeClr val="bg1"/>
          </a:solidFill>
          <a:latin typeface="Arial" charset="0"/>
          <a:ea typeface="MS PGothic" pitchFamily="34" charset="-128"/>
        </a:defRPr>
      </a:lvl8pPr>
      <a:lvl9pPr marL="1828800" algn="l" rtl="0" fontAlgn="base">
        <a:spcBef>
          <a:spcPct val="0"/>
        </a:spcBef>
        <a:spcAft>
          <a:spcPct val="0"/>
        </a:spcAft>
        <a:defRPr sz="4400">
          <a:solidFill>
            <a:schemeClr val="bg1"/>
          </a:solidFill>
          <a:latin typeface="Arial" charset="0"/>
          <a:ea typeface="MS PGothic" pitchFamily="34" charset="-128"/>
        </a:defRPr>
      </a:lvl9pPr>
    </p:titleStyle>
    <p:bodyStyle>
      <a:lvl1pPr marL="342900" indent="-342900" algn="l" rtl="0" eaLnBrk="0" fontAlgn="base" hangingPunct="0">
        <a:spcBef>
          <a:spcPct val="0"/>
        </a:spcBef>
        <a:spcAft>
          <a:spcPct val="0"/>
        </a:spcAft>
        <a:buClr>
          <a:srgbClr val="97D0ED"/>
        </a:buClr>
        <a:buFont typeface="Wingdings" pitchFamily="2" charset="2"/>
        <a:buChar char="§"/>
        <a:defRPr sz="3200">
          <a:solidFill>
            <a:srgbClr val="003A74"/>
          </a:solidFill>
          <a:latin typeface="Arial" charset="0"/>
          <a:ea typeface="+mn-ea"/>
          <a:cs typeface="+mn-cs"/>
        </a:defRPr>
      </a:lvl1pPr>
      <a:lvl2pPr marL="742950" indent="-285750" algn="l" rtl="0" eaLnBrk="0" fontAlgn="base" hangingPunct="0">
        <a:spcBef>
          <a:spcPct val="0"/>
        </a:spcBef>
        <a:spcAft>
          <a:spcPct val="0"/>
        </a:spcAft>
        <a:buClr>
          <a:srgbClr val="97D0ED"/>
        </a:buClr>
        <a:buFont typeface="Wingdings" pitchFamily="2" charset="2"/>
        <a:buChar char="§"/>
        <a:defRPr sz="2800">
          <a:solidFill>
            <a:srgbClr val="003A74"/>
          </a:solidFill>
          <a:latin typeface="Arial" charset="0"/>
          <a:ea typeface="+mn-ea"/>
        </a:defRPr>
      </a:lvl2pPr>
      <a:lvl3pPr marL="1143000" indent="-228600" algn="l" rtl="0" eaLnBrk="0" fontAlgn="base" hangingPunct="0">
        <a:spcBef>
          <a:spcPct val="0"/>
        </a:spcBef>
        <a:spcAft>
          <a:spcPct val="0"/>
        </a:spcAft>
        <a:buClr>
          <a:srgbClr val="CCE8F6"/>
        </a:buClr>
        <a:buFont typeface="Wingdings" pitchFamily="2" charset="2"/>
        <a:buChar char="§"/>
        <a:defRPr sz="2400">
          <a:solidFill>
            <a:schemeClr val="bg1"/>
          </a:solidFill>
          <a:latin typeface="Arial" charset="0"/>
          <a:ea typeface="+mn-ea"/>
        </a:defRPr>
      </a:lvl3pPr>
      <a:lvl4pPr marL="1600200" indent="-228600" algn="l" rtl="0" eaLnBrk="0" fontAlgn="base" hangingPunct="0">
        <a:spcBef>
          <a:spcPct val="0"/>
        </a:spcBef>
        <a:spcAft>
          <a:spcPct val="0"/>
        </a:spcAft>
        <a:buClr>
          <a:srgbClr val="CCE8F6"/>
        </a:buClr>
        <a:buFont typeface="Wingdings" pitchFamily="2" charset="2"/>
        <a:buChar char="§"/>
        <a:defRPr sz="2000">
          <a:solidFill>
            <a:schemeClr val="bg1"/>
          </a:solidFill>
          <a:latin typeface="Arial" charset="0"/>
          <a:ea typeface="+mn-ea"/>
        </a:defRPr>
      </a:lvl4pPr>
      <a:lvl5pPr marL="2057400" indent="-228600" algn="l" rtl="0" eaLnBrk="0" fontAlgn="base" hangingPunct="0">
        <a:spcBef>
          <a:spcPct val="0"/>
        </a:spcBef>
        <a:spcAft>
          <a:spcPct val="0"/>
        </a:spcAft>
        <a:buClr>
          <a:srgbClr val="CCE8F6"/>
        </a:buClr>
        <a:buFont typeface="Wingdings" pitchFamily="2" charset="2"/>
        <a:defRPr sz="2000">
          <a:solidFill>
            <a:schemeClr val="bg1"/>
          </a:solidFill>
          <a:latin typeface="Arial" charset="0"/>
          <a:ea typeface="+mn-ea"/>
        </a:defRPr>
      </a:lvl5pPr>
      <a:lvl6pPr marL="25146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6pPr>
      <a:lvl7pPr marL="29718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7pPr>
      <a:lvl8pPr marL="34290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8pPr>
      <a:lvl9pPr marL="3886200" indent="-228600" algn="l" rtl="0" fontAlgn="base">
        <a:spcBef>
          <a:spcPct val="0"/>
        </a:spcBef>
        <a:spcAft>
          <a:spcPct val="0"/>
        </a:spcAft>
        <a:buClr>
          <a:srgbClr val="CCE8F6"/>
        </a:buClr>
        <a:buFont typeface="Wingdings" pitchFamily="2" charset="2"/>
        <a:defRPr sz="2000">
          <a:solidFill>
            <a:schemeClr val="bg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ipcc.ch/index.ht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ipcc.ch/index.ht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iodp.or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bbc.co.uk/news/science-environment-13335683"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a:t>Geochemical Time </a:t>
            </a:r>
            <a:r>
              <a:rPr lang="en-GB" dirty="0" smtClean="0"/>
              <a:t>Travel</a:t>
            </a:r>
            <a:br>
              <a:rPr lang="en-GB" dirty="0" smtClean="0"/>
            </a:br>
            <a:r>
              <a:rPr lang="en-GB" dirty="0" smtClean="0"/>
              <a:t>Session 1</a:t>
            </a:r>
            <a:r>
              <a:rPr lang="en-GB" dirty="0"/>
              <a:t/>
            </a:r>
            <a:br>
              <a:rPr lang="en-GB" dirty="0"/>
            </a:br>
            <a:endParaRPr lang="en-GB" dirty="0"/>
          </a:p>
        </p:txBody>
      </p:sp>
      <p:sp>
        <p:nvSpPr>
          <p:cNvPr id="3" name="Subtitle 2"/>
          <p:cNvSpPr>
            <a:spLocks noGrp="1"/>
          </p:cNvSpPr>
          <p:nvPr>
            <p:ph type="subTitle" idx="1"/>
          </p:nvPr>
        </p:nvSpPr>
        <p:spPr/>
        <p:txBody>
          <a:bodyPr/>
          <a:lstStyle/>
          <a:p>
            <a:r>
              <a:rPr lang="en-GB" dirty="0" smtClean="0"/>
              <a:t>Chemistry’s Frontiers</a:t>
            </a:r>
          </a:p>
          <a:p>
            <a:r>
              <a:rPr lang="en-GB" dirty="0" smtClean="0"/>
              <a:t>Developed by Dr Carys Bennett (University of Leicester)</a:t>
            </a:r>
            <a:endParaRPr lang="en-GB"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PROBLEM TIME FRAME</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Box 4"/>
          <p:cNvSpPr txBox="1"/>
          <p:nvPr/>
        </p:nvSpPr>
        <p:spPr>
          <a:xfrm>
            <a:off x="254643" y="1174043"/>
            <a:ext cx="8555528" cy="4555093"/>
          </a:xfrm>
          <a:prstGeom prst="rect">
            <a:avLst/>
          </a:prstGeom>
          <a:noFill/>
        </p:spPr>
        <p:txBody>
          <a:bodyPr wrap="square" rtlCol="0">
            <a:spAutoFit/>
          </a:bodyPr>
          <a:lstStyle/>
          <a:p>
            <a:pPr marL="0" lvl="1" indent="-215900" hangingPunct="1">
              <a:lnSpc>
                <a:spcPct val="100000"/>
              </a:lnSpc>
              <a:spcBef>
                <a:spcPts val="1200"/>
              </a:spcBef>
              <a:buSzPct val="45000"/>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Session 1 (a): Pre-</a:t>
            </a:r>
            <a:r>
              <a:rPr lang="en-GB" sz="2000" dirty="0" err="1" smtClean="0">
                <a:solidFill>
                  <a:srgbClr val="003F7B"/>
                </a:solidFill>
                <a:ea typeface="Microsoft YaHei" charset="0"/>
                <a:cs typeface="Microsoft YaHei" charset="0"/>
              </a:rPr>
              <a:t>Anthropocene</a:t>
            </a:r>
            <a:r>
              <a:rPr lang="en-GB" sz="2000" dirty="0" smtClean="0">
                <a:solidFill>
                  <a:srgbClr val="003F7B"/>
                </a:solidFill>
                <a:ea typeface="Microsoft YaHei" charset="0"/>
                <a:cs typeface="Microsoft YaHei" charset="0"/>
              </a:rPr>
              <a:t>: The Pleistocene and Holocene</a:t>
            </a:r>
          </a:p>
          <a:p>
            <a:pPr hangingPunct="1">
              <a:lnSpc>
                <a:spcPct val="100000"/>
              </a:lnSpc>
              <a:spcBef>
                <a:spcPts val="1200"/>
              </a:spcBef>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		1 Million years ago – 1000 years ago</a:t>
            </a:r>
          </a:p>
          <a:p>
            <a:pPr hangingPunct="1">
              <a:lnSpc>
                <a:spcPct val="100000"/>
              </a:lnSpc>
              <a:spcBef>
                <a:spcPts val="1200"/>
              </a:spcBef>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i="1" dirty="0" smtClean="0">
                <a:solidFill>
                  <a:srgbClr val="00B050"/>
                </a:solidFill>
                <a:ea typeface="Microsoft YaHei" charset="0"/>
                <a:cs typeface="Microsoft YaHei" charset="0"/>
              </a:rPr>
              <a:t>Session 1 (a) to be completed by all, then a choice of Session 2 (b) or (c)</a:t>
            </a:r>
          </a:p>
          <a:p>
            <a:pPr hangingPunct="1">
              <a:lnSpc>
                <a:spcPct val="100000"/>
              </a:lnSpc>
              <a:spcBef>
                <a:spcPts val="1200"/>
              </a:spcBef>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Session 2 (b): The Early Anthropocene</a:t>
            </a:r>
          </a:p>
          <a:p>
            <a:pPr hangingPunct="1">
              <a:lnSpc>
                <a:spcPct val="100000"/>
              </a:lnSpc>
              <a:spcBef>
                <a:spcPts val="1200"/>
              </a:spcBef>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		1000 years ago – 50 years ago</a:t>
            </a:r>
          </a:p>
          <a:p>
            <a:pPr hangingPunct="1">
              <a:lnSpc>
                <a:spcPct val="100000"/>
              </a:lnSpc>
              <a:spcBef>
                <a:spcPts val="1200"/>
              </a:spcBef>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Session 2 (c): The Great Acceleration</a:t>
            </a:r>
          </a:p>
          <a:p>
            <a:pPr hangingPunct="1">
              <a:lnSpc>
                <a:spcPct val="100000"/>
              </a:lnSpc>
              <a:spcBef>
                <a:spcPts val="1200"/>
              </a:spcBef>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		50 years ago – present day</a:t>
            </a:r>
          </a:p>
          <a:p>
            <a:pPr hangingPunct="1">
              <a:lnSpc>
                <a:spcPct val="100000"/>
              </a:lnSpc>
              <a:spcBef>
                <a:spcPts val="1200"/>
              </a:spcBef>
              <a:buClrTx/>
              <a:buSzTx/>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i="1" dirty="0" smtClean="0">
                <a:solidFill>
                  <a:srgbClr val="00B050"/>
                </a:solidFill>
                <a:ea typeface="Microsoft YaHei" charset="0"/>
                <a:cs typeface="Microsoft YaHei" charset="0"/>
              </a:rPr>
              <a:t>Session 3 ((d) – The Future) to be completed by all</a:t>
            </a:r>
            <a:endParaRPr lang="en-GB" sz="2000" dirty="0" smtClean="0">
              <a:solidFill>
                <a:srgbClr val="003F7B"/>
              </a:solidFill>
              <a:ea typeface="Microsoft YaHei" charset="0"/>
              <a:cs typeface="Microsoft YaHei" charset="0"/>
            </a:endParaRPr>
          </a:p>
          <a:p>
            <a:pPr hangingPunct="1">
              <a:lnSpc>
                <a:spcPct val="100000"/>
              </a:lnSpc>
              <a:spcBef>
                <a:spcPts val="1200"/>
              </a:spcBef>
              <a:buClrTx/>
              <a:buSzTx/>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Session 3 (d): The Future</a:t>
            </a:r>
          </a:p>
          <a:p>
            <a:pPr hangingPunct="1">
              <a:spcBef>
                <a:spcPts val="12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dirty="0" smtClean="0">
                <a:solidFill>
                  <a:srgbClr val="003F7B"/>
                </a:solidFill>
                <a:ea typeface="Microsoft YaHei" charset="0"/>
                <a:cs typeface="Microsoft YaHei" charset="0"/>
              </a:rPr>
              <a:t>		100 years, 1 thousand years and 1 Million years in the future</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TIME CHART ACTIVITY</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Box 4"/>
          <p:cNvSpPr txBox="1"/>
          <p:nvPr/>
        </p:nvSpPr>
        <p:spPr>
          <a:xfrm>
            <a:off x="5254944" y="1160464"/>
            <a:ext cx="3229337" cy="4862870"/>
          </a:xfrm>
          <a:prstGeom prst="rect">
            <a:avLst/>
          </a:prstGeom>
          <a:noFill/>
          <a:ln w="25400">
            <a:solidFill>
              <a:srgbClr val="00B050"/>
            </a:solidFill>
          </a:ln>
        </p:spPr>
        <p:txBody>
          <a:bodyPr wrap="square" rtlCol="0">
            <a:spAutoFit/>
          </a:bodyPr>
          <a:lstStyle/>
          <a:p>
            <a:pPr lvl="1">
              <a:lnSpc>
                <a:spcPct val="150000"/>
              </a:lnSpc>
              <a:spcBef>
                <a:spcPts val="1200"/>
              </a:spcBef>
            </a:pPr>
            <a:r>
              <a:rPr lang="en-GB" sz="2000" dirty="0" smtClean="0">
                <a:solidFill>
                  <a:srgbClr val="003F7B"/>
                </a:solidFill>
                <a:latin typeface="+mn-lt"/>
              </a:rPr>
              <a:t>Time intervals:</a:t>
            </a:r>
          </a:p>
          <a:p>
            <a:pPr hangingPunct="1">
              <a:lnSpc>
                <a:spcPct val="150000"/>
              </a:lnSpc>
              <a:spcBef>
                <a:spcPts val="1200"/>
              </a:spcBef>
              <a:tabLst>
                <a:tab pos="723900" algn="l"/>
                <a:tab pos="1447800" algn="l"/>
                <a:tab pos="2171700" algn="l"/>
                <a:tab pos="2895600" algn="l"/>
              </a:tabLst>
            </a:pPr>
            <a:r>
              <a:rPr lang="en-GB" sz="2000" dirty="0" smtClean="0">
                <a:solidFill>
                  <a:srgbClr val="FF0000"/>
                </a:solidFill>
                <a:ea typeface="Microsoft YaHei" charset="0"/>
                <a:cs typeface="Microsoft YaHei" charset="0"/>
              </a:rPr>
              <a:t>1Ma in the future</a:t>
            </a:r>
          </a:p>
          <a:p>
            <a:pPr hangingPunct="1">
              <a:lnSpc>
                <a:spcPct val="150000"/>
              </a:lnSpc>
              <a:spcBef>
                <a:spcPts val="1200"/>
              </a:spcBef>
              <a:tabLst>
                <a:tab pos="723900" algn="l"/>
                <a:tab pos="1447800" algn="l"/>
                <a:tab pos="2171700" algn="l"/>
                <a:tab pos="2895600" algn="l"/>
              </a:tabLst>
            </a:pPr>
            <a:r>
              <a:rPr lang="en-GB" sz="2000" dirty="0" smtClean="0">
                <a:solidFill>
                  <a:srgbClr val="FF0000"/>
                </a:solidFill>
                <a:ea typeface="Microsoft YaHei" charset="0"/>
                <a:cs typeface="Microsoft YaHei" charset="0"/>
              </a:rPr>
              <a:t>1Ka in the future</a:t>
            </a:r>
          </a:p>
          <a:p>
            <a:pPr hangingPunct="1">
              <a:lnSpc>
                <a:spcPct val="150000"/>
              </a:lnSpc>
              <a:spcBef>
                <a:spcPts val="1200"/>
              </a:spcBef>
              <a:tabLst>
                <a:tab pos="723900" algn="l"/>
                <a:tab pos="1447800" algn="l"/>
                <a:tab pos="2171700" algn="l"/>
                <a:tab pos="2895600" algn="l"/>
              </a:tabLst>
            </a:pPr>
            <a:r>
              <a:rPr lang="en-GB" sz="2000" dirty="0" smtClean="0">
                <a:solidFill>
                  <a:srgbClr val="FF0000"/>
                </a:solidFill>
                <a:ea typeface="Microsoft YaHei" charset="0"/>
                <a:cs typeface="Microsoft YaHei" charset="0"/>
              </a:rPr>
              <a:t>100 years in the future</a:t>
            </a:r>
          </a:p>
          <a:p>
            <a:pPr hangingPunct="1">
              <a:lnSpc>
                <a:spcPct val="150000"/>
              </a:lnSpc>
              <a:spcBef>
                <a:spcPts val="1200"/>
              </a:spcBef>
              <a:tabLst>
                <a:tab pos="723900" algn="l"/>
                <a:tab pos="1447800" algn="l"/>
                <a:tab pos="2171700" algn="l"/>
                <a:tab pos="2895600" algn="l"/>
              </a:tabLst>
            </a:pPr>
            <a:r>
              <a:rPr lang="en-GB" sz="2000" dirty="0" smtClean="0">
                <a:solidFill>
                  <a:srgbClr val="FF0000"/>
                </a:solidFill>
                <a:ea typeface="Microsoft YaHei" charset="0"/>
                <a:cs typeface="Microsoft YaHei" charset="0"/>
              </a:rPr>
              <a:t>0: the present</a:t>
            </a:r>
          </a:p>
          <a:p>
            <a:pPr hangingPunct="1">
              <a:lnSpc>
                <a:spcPct val="150000"/>
              </a:lnSpc>
              <a:spcBef>
                <a:spcPts val="1200"/>
              </a:spcBef>
              <a:tabLst>
                <a:tab pos="723900" algn="l"/>
                <a:tab pos="1447800" algn="l"/>
                <a:tab pos="2171700" algn="l"/>
                <a:tab pos="2895600" algn="l"/>
              </a:tabLst>
            </a:pPr>
            <a:r>
              <a:rPr lang="en-GB" sz="2000" dirty="0" smtClean="0">
                <a:solidFill>
                  <a:srgbClr val="FF0000"/>
                </a:solidFill>
                <a:ea typeface="Microsoft YaHei" charset="0"/>
                <a:cs typeface="Microsoft YaHei" charset="0"/>
              </a:rPr>
              <a:t>50 years ago</a:t>
            </a:r>
          </a:p>
          <a:p>
            <a:pPr hangingPunct="1">
              <a:lnSpc>
                <a:spcPct val="150000"/>
              </a:lnSpc>
              <a:spcBef>
                <a:spcPts val="1200"/>
              </a:spcBef>
              <a:tabLst>
                <a:tab pos="723900" algn="l"/>
                <a:tab pos="1447800" algn="l"/>
                <a:tab pos="2171700" algn="l"/>
                <a:tab pos="2895600" algn="l"/>
              </a:tabLst>
            </a:pPr>
            <a:r>
              <a:rPr lang="en-GB" sz="2000" dirty="0" smtClean="0">
                <a:solidFill>
                  <a:srgbClr val="FF0000"/>
                </a:solidFill>
                <a:ea typeface="Microsoft YaHei" charset="0"/>
                <a:cs typeface="Microsoft YaHei" charset="0"/>
              </a:rPr>
              <a:t>1Ka ago</a:t>
            </a:r>
          </a:p>
          <a:p>
            <a:pPr hangingPunct="1">
              <a:lnSpc>
                <a:spcPct val="150000"/>
              </a:lnSpc>
              <a:spcBef>
                <a:spcPts val="1200"/>
              </a:spcBef>
              <a:tabLst>
                <a:tab pos="723900" algn="l"/>
                <a:tab pos="1447800" algn="l"/>
                <a:tab pos="2171700" algn="l"/>
                <a:tab pos="2895600" algn="l"/>
              </a:tabLst>
            </a:pPr>
            <a:r>
              <a:rPr lang="en-GB" sz="2000" dirty="0" smtClean="0">
                <a:solidFill>
                  <a:srgbClr val="FF0000"/>
                </a:solidFill>
                <a:ea typeface="Microsoft YaHei" charset="0"/>
                <a:cs typeface="Microsoft YaHei" charset="0"/>
              </a:rPr>
              <a:t>1Ma ago</a:t>
            </a:r>
            <a:endParaRPr lang="en-GB" sz="1800" dirty="0" smtClean="0">
              <a:solidFill>
                <a:srgbClr val="FF0000"/>
              </a:solidFill>
              <a:latin typeface="+mn-lt"/>
            </a:endParaRPr>
          </a:p>
        </p:txBody>
      </p:sp>
      <p:sp>
        <p:nvSpPr>
          <p:cNvPr id="6" name="TextBox 5"/>
          <p:cNvSpPr txBox="1"/>
          <p:nvPr/>
        </p:nvSpPr>
        <p:spPr>
          <a:xfrm>
            <a:off x="0" y="1314868"/>
            <a:ext cx="4768770" cy="4401205"/>
          </a:xfrm>
          <a:prstGeom prst="rect">
            <a:avLst/>
          </a:prstGeom>
          <a:noFill/>
        </p:spPr>
        <p:txBody>
          <a:bodyPr wrap="square" rtlCol="0">
            <a:spAutoFit/>
          </a:bodyPr>
          <a:lstStyle/>
          <a:p>
            <a:pPr lvl="1">
              <a:lnSpc>
                <a:spcPct val="150000"/>
              </a:lnSpc>
              <a:spcBef>
                <a:spcPts val="1200"/>
              </a:spcBef>
            </a:pPr>
            <a:r>
              <a:rPr lang="en-GB" sz="2000" dirty="0" smtClean="0">
                <a:solidFill>
                  <a:srgbClr val="003F7B"/>
                </a:solidFill>
                <a:latin typeface="+mn-lt"/>
              </a:rPr>
              <a:t>Construct a chart to scale to encompass the time range featured in the exhibit and mark on the time intervals.</a:t>
            </a:r>
          </a:p>
          <a:p>
            <a:pPr lvl="1">
              <a:lnSpc>
                <a:spcPct val="150000"/>
              </a:lnSpc>
              <a:spcBef>
                <a:spcPts val="1200"/>
              </a:spcBef>
            </a:pPr>
            <a:endParaRPr lang="en-GB" sz="2000" dirty="0" smtClean="0">
              <a:solidFill>
                <a:srgbClr val="003F7B"/>
              </a:solidFill>
              <a:latin typeface="+mn-lt"/>
            </a:endParaRPr>
          </a:p>
          <a:p>
            <a:pPr lvl="1">
              <a:lnSpc>
                <a:spcPct val="150000"/>
              </a:lnSpc>
              <a:spcBef>
                <a:spcPts val="1200"/>
              </a:spcBef>
            </a:pPr>
            <a:r>
              <a:rPr lang="en-GB" sz="2000" dirty="0" smtClean="0">
                <a:solidFill>
                  <a:srgbClr val="003F7B"/>
                </a:solidFill>
                <a:latin typeface="+mn-lt"/>
              </a:rPr>
              <a:t>Geological Units:</a:t>
            </a:r>
          </a:p>
          <a:p>
            <a:pPr lvl="1">
              <a:lnSpc>
                <a:spcPct val="150000"/>
              </a:lnSpc>
              <a:spcBef>
                <a:spcPts val="1200"/>
              </a:spcBef>
            </a:pPr>
            <a:r>
              <a:rPr lang="en-GB" sz="2000" dirty="0" smtClean="0">
                <a:solidFill>
                  <a:srgbClr val="003F7B"/>
                </a:solidFill>
                <a:latin typeface="+mn-lt"/>
              </a:rPr>
              <a:t>1Ka = 1 thousand years</a:t>
            </a:r>
          </a:p>
          <a:p>
            <a:pPr lvl="1">
              <a:lnSpc>
                <a:spcPct val="150000"/>
              </a:lnSpc>
              <a:spcBef>
                <a:spcPts val="1200"/>
              </a:spcBef>
            </a:pPr>
            <a:r>
              <a:rPr lang="en-GB" sz="2000" dirty="0" smtClean="0">
                <a:solidFill>
                  <a:srgbClr val="003F7B"/>
                </a:solidFill>
                <a:latin typeface="+mn-lt"/>
              </a:rPr>
              <a:t>1Ma = 1 million years</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08343" y="1196752"/>
            <a:ext cx="8715737" cy="33485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A74"/>
                </a:solidFill>
                <a:effectLst/>
                <a:uLnTx/>
                <a:uFillTx/>
                <a:latin typeface="Arial" charset="0"/>
                <a:ea typeface="+mn-ea"/>
                <a:cs typeface="+mn-cs"/>
              </a:rPr>
              <a:t>Look at the following introductory paper on the Anthropocene:</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b="0" i="0" u="none" strike="noStrike" kern="0" cap="none" spc="0" normalizeH="0" baseline="0" noProof="0" dirty="0" smtClean="0">
                <a:ln>
                  <a:noFill/>
                </a:ln>
                <a:solidFill>
                  <a:srgbClr val="00B050"/>
                </a:solidFill>
                <a:effectLst/>
                <a:uLnTx/>
                <a:uFillTx/>
                <a:latin typeface="Arial" charset="0"/>
                <a:ea typeface="+mn-ea"/>
                <a:cs typeface="+mn-cs"/>
              </a:rPr>
              <a:t>Steffen, W.</a:t>
            </a:r>
            <a:r>
              <a:rPr kumimoji="0" lang="en-GB" b="0" i="0" u="none" strike="noStrike" kern="0" cap="none" spc="0" normalizeH="0" noProof="0" dirty="0" smtClean="0">
                <a:ln>
                  <a:noFill/>
                </a:ln>
                <a:solidFill>
                  <a:srgbClr val="00B050"/>
                </a:solidFill>
                <a:effectLst/>
                <a:uLnTx/>
                <a:uFillTx/>
                <a:latin typeface="Arial" charset="0"/>
                <a:ea typeface="+mn-ea"/>
                <a:cs typeface="+mn-cs"/>
              </a:rPr>
              <a:t> et al. </a:t>
            </a:r>
            <a:r>
              <a:rPr kumimoji="0" lang="en-GB" b="0" i="0" u="none" strike="noStrike" kern="0" cap="none" spc="0" normalizeH="0" baseline="0" noProof="0" dirty="0" smtClean="0">
                <a:ln>
                  <a:noFill/>
                </a:ln>
                <a:solidFill>
                  <a:srgbClr val="00B050"/>
                </a:solidFill>
                <a:effectLst/>
                <a:uLnTx/>
                <a:uFillTx/>
                <a:latin typeface="Arial" charset="0"/>
                <a:ea typeface="+mn-ea"/>
                <a:cs typeface="+mn-cs"/>
              </a:rPr>
              <a:t>2011. </a:t>
            </a:r>
            <a:r>
              <a:rPr kumimoji="0" lang="en-GB" b="0" i="1" u="none" strike="noStrike" kern="0" cap="none" spc="0" normalizeH="0" baseline="0" noProof="0" dirty="0" smtClean="0">
                <a:ln>
                  <a:noFill/>
                </a:ln>
                <a:solidFill>
                  <a:srgbClr val="00B050"/>
                </a:solidFill>
                <a:effectLst/>
                <a:uLnTx/>
                <a:uFillTx/>
                <a:latin typeface="Arial" charset="0"/>
                <a:ea typeface="+mn-ea"/>
                <a:cs typeface="+mn-cs"/>
              </a:rPr>
              <a:t>The Anthropocene: cultural and historical perspectives. </a:t>
            </a:r>
            <a:r>
              <a:rPr kumimoji="0" lang="en-GB" b="0" i="0" u="none" strike="noStrike" kern="0" cap="none" spc="0" normalizeH="0" baseline="0" noProof="0" dirty="0" smtClean="0">
                <a:ln>
                  <a:noFill/>
                </a:ln>
                <a:solidFill>
                  <a:srgbClr val="00B050"/>
                </a:solidFill>
                <a:effectLst/>
                <a:uLnTx/>
                <a:uFillTx/>
                <a:latin typeface="Arial" charset="0"/>
                <a:ea typeface="+mn-ea"/>
                <a:cs typeface="+mn-cs"/>
              </a:rPr>
              <a:t>Philosophical Transactions of the Royal Society A 369, 842-867.</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1800" b="0" i="0" u="none" strike="noStrike" kern="0" cap="none" spc="0" normalizeH="0" baseline="0" noProof="0" dirty="0" smtClean="0">
              <a:ln>
                <a:noFill/>
              </a:ln>
              <a:solidFill>
                <a:srgbClr val="339933"/>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399"/>
                </a:solidFill>
                <a:effectLst/>
                <a:uLnTx/>
                <a:uFillTx/>
                <a:latin typeface="Arial" charset="0"/>
                <a:ea typeface="+mn-ea"/>
                <a:cs typeface="+mn-cs"/>
              </a:rPr>
              <a:t>Figure 1 illustrates changes in human activity since 1750 and subsequent changes to the environment as a result.</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400" b="0" i="0" u="none" strike="noStrike" kern="0" cap="none" spc="0" normalizeH="0" baseline="0" noProof="0" dirty="0" smtClean="0">
              <a:ln>
                <a:noFill/>
              </a:ln>
              <a:solidFill>
                <a:srgbClr val="003399"/>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400" b="0" i="0" u="none" strike="noStrike" kern="0" cap="none" spc="0" normalizeH="0" baseline="0" noProof="0" dirty="0" smtClean="0">
                <a:ln>
                  <a:noFill/>
                </a:ln>
                <a:solidFill>
                  <a:srgbClr val="003399"/>
                </a:solidFill>
                <a:effectLst/>
                <a:uLnTx/>
                <a:uFillTx/>
                <a:latin typeface="Arial" charset="0"/>
                <a:ea typeface="+mn-ea"/>
                <a:cs typeface="+mn-cs"/>
              </a:rPr>
              <a:t>Using this figure discuss what would be the rock record of these activities and environmental changes (if any), 1 million years in the future. </a:t>
            </a:r>
            <a:r>
              <a:rPr kumimoji="0" lang="en-GB" sz="2400" b="0" i="1" u="none" strike="noStrike" kern="0" cap="none" spc="0" normalizeH="0" baseline="0" noProof="0" dirty="0" smtClean="0">
                <a:ln>
                  <a:noFill/>
                </a:ln>
                <a:solidFill>
                  <a:srgbClr val="00B050"/>
                </a:solidFill>
                <a:effectLst/>
                <a:uLnTx/>
                <a:uFillTx/>
                <a:latin typeface="Arial" charset="0"/>
                <a:ea typeface="+mn-ea"/>
                <a:cs typeface="+mn-cs"/>
              </a:rPr>
              <a:t>Examples are shown on the next slide.</a:t>
            </a:r>
          </a:p>
        </p:txBody>
      </p:sp>
      <p:sp>
        <p:nvSpPr>
          <p:cNvPr id="3" name="Rectangle 8"/>
          <p:cNvSpPr txBox="1">
            <a:spLocks noChangeArrowheads="1"/>
          </p:cNvSpPr>
          <p:nvPr/>
        </p:nvSpPr>
        <p:spPr>
          <a:xfrm>
            <a:off x="228600" y="238478"/>
            <a:ext cx="7772400" cy="1023163"/>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ANTHROPOCENE INTRO ACTIVITY</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179512" y="980728"/>
            <a:ext cx="8715737" cy="501183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000" b="0" i="1" u="none" strike="noStrike" kern="0" cap="none" spc="0" normalizeH="0" baseline="0" noProof="0" dirty="0" smtClean="0">
                <a:ln>
                  <a:noFill/>
                </a:ln>
                <a:solidFill>
                  <a:srgbClr val="003F7B"/>
                </a:solidFill>
                <a:effectLst/>
                <a:uLnTx/>
                <a:uFillTx/>
                <a:latin typeface="Arial" charset="0"/>
                <a:ea typeface="+mn-ea"/>
                <a:cs typeface="+mn-cs"/>
              </a:rPr>
              <a:t>Examples of </a:t>
            </a:r>
            <a:r>
              <a:rPr lang="en-GB" sz="2000" i="1" kern="0" dirty="0" smtClean="0">
                <a:solidFill>
                  <a:srgbClr val="003F7B"/>
                </a:solidFill>
                <a:ea typeface="+mn-ea"/>
              </a:rPr>
              <a:t>anthropogenic activities and environmental changes in the rock record 1Ma from now</a:t>
            </a:r>
            <a:r>
              <a:rPr kumimoji="0" lang="en-GB" sz="2000" b="0" i="0" u="none" strike="noStrike" kern="0" cap="none" spc="0" normalizeH="0" baseline="0" noProof="0" dirty="0" smtClean="0">
                <a:ln>
                  <a:noFill/>
                </a:ln>
                <a:solidFill>
                  <a:srgbClr val="003F7B"/>
                </a:solidFill>
                <a:effectLst/>
                <a:uLnTx/>
                <a:uFillTx/>
                <a:latin typeface="Arial" charset="0"/>
                <a:ea typeface="+mn-ea"/>
                <a:cs typeface="+mn-cs"/>
              </a:rPr>
              <a:t>:</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000" b="0" i="0" u="none" strike="noStrike" kern="0" cap="none" spc="0" normalizeH="0" baseline="0" noProof="0" dirty="0" smtClean="0">
              <a:ln>
                <a:noFill/>
              </a:ln>
              <a:solidFill>
                <a:srgbClr val="003F7B"/>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000" b="0" i="0" u="none" strike="noStrike" kern="0" cap="none" spc="0" normalizeH="0" baseline="0" noProof="0" dirty="0" smtClean="0">
                <a:ln>
                  <a:noFill/>
                </a:ln>
                <a:solidFill>
                  <a:srgbClr val="003F7B"/>
                </a:solidFill>
                <a:effectLst/>
                <a:uLnTx/>
                <a:uFillTx/>
                <a:latin typeface="Arial" charset="0"/>
                <a:ea typeface="+mn-ea"/>
                <a:cs typeface="+mn-cs"/>
              </a:rPr>
              <a:t>Urban population – the urban population increase has resulted in massive cities. These megacities will be preserved in the rocks as thick layers of concrete, rock and metal.</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000" b="0" i="0" u="none" strike="noStrike" kern="0" cap="none" spc="0" normalizeH="0" baseline="0" noProof="0" dirty="0" smtClean="0">
              <a:ln>
                <a:noFill/>
              </a:ln>
              <a:solidFill>
                <a:srgbClr val="003F7B"/>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000" b="0" i="0" u="none" strike="noStrike" kern="0" cap="none" spc="0" normalizeH="0" baseline="0" noProof="0" dirty="0" smtClean="0">
                <a:ln>
                  <a:noFill/>
                </a:ln>
                <a:solidFill>
                  <a:srgbClr val="003F7B"/>
                </a:solidFill>
                <a:effectLst/>
                <a:uLnTx/>
                <a:uFillTx/>
                <a:latin typeface="Arial" charset="0"/>
                <a:ea typeface="+mn-ea"/>
                <a:cs typeface="+mn-cs"/>
              </a:rPr>
              <a:t>Transport: Motor vehicles – the increased number of cars has led to more metals being used, resulting in metal rich parts of the ‘human rock layer’.</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000" b="0" i="0" u="none" strike="noStrike" kern="0" cap="none" spc="0" normalizeH="0" baseline="0" noProof="0" dirty="0" smtClean="0">
              <a:ln>
                <a:noFill/>
              </a:ln>
              <a:solidFill>
                <a:srgbClr val="003F7B"/>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000" b="0" i="0" u="none" strike="noStrike" kern="0" cap="none" spc="0" normalizeH="0" baseline="0" noProof="0" dirty="0" smtClean="0">
                <a:ln>
                  <a:noFill/>
                </a:ln>
                <a:solidFill>
                  <a:srgbClr val="003F7B"/>
                </a:solidFill>
                <a:effectLst/>
                <a:uLnTx/>
                <a:uFillTx/>
                <a:latin typeface="Arial" charset="0"/>
                <a:ea typeface="+mn-ea"/>
                <a:cs typeface="+mn-cs"/>
              </a:rPr>
              <a:t>Atmosphere: CH</a:t>
            </a:r>
            <a:r>
              <a:rPr kumimoji="0" lang="en-GB" sz="2000" b="0" i="0" u="none" strike="noStrike" kern="0" cap="none" spc="0" normalizeH="0" baseline="-25000" noProof="0" dirty="0" smtClean="0">
                <a:ln>
                  <a:noFill/>
                </a:ln>
                <a:solidFill>
                  <a:srgbClr val="003F7B"/>
                </a:solidFill>
                <a:effectLst/>
                <a:uLnTx/>
                <a:uFillTx/>
                <a:latin typeface="Arial" charset="0"/>
                <a:ea typeface="+mn-ea"/>
                <a:cs typeface="+mn-cs"/>
              </a:rPr>
              <a:t>4</a:t>
            </a:r>
            <a:r>
              <a:rPr kumimoji="0" lang="en-GB" sz="2000" b="0" i="0" u="none" strike="noStrike" kern="0" cap="none" spc="0" normalizeH="0" baseline="0" noProof="0" dirty="0" smtClean="0">
                <a:ln>
                  <a:noFill/>
                </a:ln>
                <a:solidFill>
                  <a:srgbClr val="003F7B"/>
                </a:solidFill>
                <a:effectLst/>
                <a:uLnTx/>
                <a:uFillTx/>
                <a:latin typeface="Arial" charset="0"/>
                <a:ea typeface="+mn-ea"/>
                <a:cs typeface="+mn-cs"/>
              </a:rPr>
              <a:t> conc. – increased methane in the atmosphere leads to the chemical change of the oceans, which is recorded in the sediments deposited on the sea floor as a change to rock geochemistry.</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000" b="0" i="0" u="none" strike="noStrike" kern="0" cap="none" spc="0" normalizeH="0" baseline="0" noProof="0" dirty="0" smtClean="0">
              <a:ln>
                <a:noFill/>
              </a:ln>
              <a:solidFill>
                <a:srgbClr val="003F7B"/>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r>
              <a:rPr kumimoji="0" lang="en-GB" sz="2000" b="0" i="0" u="none" strike="noStrike" kern="0" cap="none" spc="0" normalizeH="0" baseline="0" noProof="0" dirty="0" smtClean="0">
                <a:ln>
                  <a:noFill/>
                </a:ln>
                <a:solidFill>
                  <a:srgbClr val="003F7B"/>
                </a:solidFill>
                <a:effectLst/>
                <a:uLnTx/>
                <a:uFillTx/>
                <a:latin typeface="Arial" charset="0"/>
                <a:ea typeface="+mn-ea"/>
                <a:cs typeface="+mn-cs"/>
              </a:rPr>
              <a:t>Ocean ecosystems – modern extinctions of much marine life will be recorded as a future fossil record and ocean chemical changes.</a:t>
            </a:r>
          </a:p>
          <a:p>
            <a:pPr marL="342900" marR="0" lvl="0" indent="-342900" algn="l" defTabSz="914400" rtl="0" eaLnBrk="0" fontAlgn="base" latinLnBrk="0" hangingPunct="0">
              <a:lnSpc>
                <a:spcPct val="100000"/>
              </a:lnSpc>
              <a:spcBef>
                <a:spcPct val="0"/>
              </a:spcBef>
              <a:spcAft>
                <a:spcPct val="0"/>
              </a:spcAft>
              <a:buClr>
                <a:srgbClr val="97D0ED"/>
              </a:buClr>
              <a:buSzTx/>
              <a:buFont typeface="Wingdings" pitchFamily="2" charset="2"/>
              <a:buNone/>
              <a:tabLst/>
              <a:defRPr/>
            </a:pPr>
            <a:endParaRPr kumimoji="0" lang="en-GB" sz="2000" b="0" i="0" u="none" strike="noStrike" kern="0" cap="none" spc="0" normalizeH="0" baseline="0" noProof="0" dirty="0" smtClean="0">
              <a:ln>
                <a:noFill/>
              </a:ln>
              <a:solidFill>
                <a:srgbClr val="003F7B"/>
              </a:solidFill>
              <a:effectLst/>
              <a:uLnTx/>
              <a:uFillTx/>
              <a:latin typeface="Arial" charset="0"/>
              <a:ea typeface="+mn-ea"/>
              <a:cs typeface="+mn-cs"/>
            </a:endParaRPr>
          </a:p>
        </p:txBody>
      </p:sp>
      <p:sp>
        <p:nvSpPr>
          <p:cNvPr id="3" name="Rectangle 8"/>
          <p:cNvSpPr txBox="1">
            <a:spLocks noChangeArrowheads="1"/>
          </p:cNvSpPr>
          <p:nvPr/>
        </p:nvSpPr>
        <p:spPr>
          <a:xfrm>
            <a:off x="228600" y="238478"/>
            <a:ext cx="7772400" cy="1023163"/>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ANTHROPOCENE INTRO ACTIVITY</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23528" y="1319514"/>
            <a:ext cx="8365523"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BACKGROUND</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The time before the Anthropocene encompasses 1 million years ago to 1 thousand years ago and includes part of the Ice Age. The end of the Ice Age occurred at the start of the Holocene Epoch, 11,700 years ago.</a:t>
            </a: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Before 1 thousand years ago human populations were small and the use of fossil fuels was limited. The climate is not thought to have been influenced by humans during this period.</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PRE-ANTHROPOCENE</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95536" y="1124744"/>
            <a:ext cx="8640960"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indent="-342900">
              <a:buClr>
                <a:srgbClr val="97D0ED"/>
              </a:buClr>
              <a:defRPr/>
            </a:pPr>
            <a:r>
              <a:rPr lang="en-GB" sz="2200" dirty="0" smtClean="0">
                <a:solidFill>
                  <a:srgbClr val="01426F"/>
                </a:solidFill>
                <a:ea typeface="Microsoft YaHei" charset="0"/>
                <a:cs typeface="Microsoft YaHei" charset="0"/>
                <a:hlinkClick r:id="rId2"/>
              </a:rPr>
              <a:t>www.ipcc.ch/index.htm</a:t>
            </a:r>
            <a:endParaRPr lang="en-GB" sz="2200" dirty="0" smtClean="0">
              <a:solidFill>
                <a:srgbClr val="01426F"/>
              </a:solidFill>
              <a:ea typeface="Microsoft YaHei" charset="0"/>
              <a:cs typeface="Microsoft YaHei" charset="0"/>
            </a:endParaRPr>
          </a:p>
          <a:p>
            <a:pPr marL="342900" marR="0" lvl="0" indent="-342900" algn="l" defTabSz="914400" rtl="0" eaLnBrk="0" fontAlgn="base" latinLnBrk="0" hangingPunct="0">
              <a:lnSpc>
                <a:spcPct val="100000"/>
              </a:lnSpc>
              <a:spcBef>
                <a:spcPct val="0"/>
              </a:spcBef>
              <a:spcAft>
                <a:spcPct val="0"/>
              </a:spcAft>
              <a:buClr>
                <a:srgbClr val="97D0ED"/>
              </a:buClr>
              <a:buSzTx/>
              <a:buFont typeface="Arial" pitchFamily="34" charset="0"/>
              <a:buChar char="•"/>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200" b="0" i="0" u="none" strike="noStrike" kern="0" cap="none" spc="0" normalizeH="0" baseline="0" noProof="0" dirty="0" err="1" smtClean="0">
                <a:ln>
                  <a:noFill/>
                </a:ln>
                <a:solidFill>
                  <a:srgbClr val="003A74"/>
                </a:solidFill>
                <a:effectLst/>
                <a:uLnTx/>
                <a:uFillTx/>
                <a:latin typeface="Arial" charset="0"/>
                <a:ea typeface="+mn-ea"/>
                <a:cs typeface="+mn-cs"/>
              </a:rPr>
              <a:t>Lisiecki</a:t>
            </a: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 L.E. &amp; Raymo, ME. (2005) </a:t>
            </a:r>
            <a:r>
              <a:rPr kumimoji="0" lang="en-GB" sz="2200" b="0" i="1" u="none" strike="noStrike" kern="0" cap="none" spc="0" normalizeH="0" baseline="0" noProof="0" dirty="0" smtClean="0">
                <a:ln>
                  <a:noFill/>
                </a:ln>
                <a:solidFill>
                  <a:srgbClr val="003A74"/>
                </a:solidFill>
                <a:effectLst/>
                <a:uLnTx/>
                <a:uFillTx/>
                <a:latin typeface="Arial" charset="0"/>
                <a:ea typeface="+mn-ea"/>
                <a:cs typeface="+mn-cs"/>
              </a:rPr>
              <a:t>A Pliocene-Pleistocene stack of 57 globally distributed benthic d</a:t>
            </a:r>
            <a:r>
              <a:rPr kumimoji="0" lang="en-GB" sz="2200" b="0" i="1" u="none" strike="noStrike" kern="0" cap="none" spc="0" normalizeH="0" baseline="30000" noProof="0" dirty="0" smtClean="0">
                <a:ln>
                  <a:noFill/>
                </a:ln>
                <a:solidFill>
                  <a:srgbClr val="003A74"/>
                </a:solidFill>
                <a:effectLst/>
                <a:uLnTx/>
                <a:uFillTx/>
                <a:latin typeface="Arial" charset="0"/>
                <a:ea typeface="+mn-ea"/>
                <a:cs typeface="+mn-cs"/>
              </a:rPr>
              <a:t>18</a:t>
            </a:r>
            <a:r>
              <a:rPr kumimoji="0" lang="en-GB" sz="2200" b="0" i="1" u="none" strike="noStrike" kern="0" cap="none" spc="0" normalizeH="0" baseline="0" noProof="0" dirty="0" smtClean="0">
                <a:ln>
                  <a:noFill/>
                </a:ln>
                <a:solidFill>
                  <a:srgbClr val="003A74"/>
                </a:solidFill>
                <a:effectLst/>
                <a:uLnTx/>
                <a:uFillTx/>
                <a:latin typeface="Arial" charset="0"/>
                <a:ea typeface="+mn-ea"/>
                <a:cs typeface="+mn-cs"/>
              </a:rPr>
              <a:t>O records. </a:t>
            </a: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Paleoceanography 20, 1-17.</a:t>
            </a:r>
          </a:p>
          <a:p>
            <a:pPr marL="342900" marR="0" lvl="0" indent="-342900" algn="l" defTabSz="914400" rtl="0" eaLnBrk="0" fontAlgn="base" latinLnBrk="0" hangingPunct="0">
              <a:lnSpc>
                <a:spcPct val="100000"/>
              </a:lnSpc>
              <a:spcBef>
                <a:spcPct val="0"/>
              </a:spcBef>
              <a:spcAft>
                <a:spcPct val="0"/>
              </a:spcAft>
              <a:buClr>
                <a:srgbClr val="97D0ED"/>
              </a:buClr>
              <a:buSzTx/>
              <a:buFont typeface="Arial" pitchFamily="34" charset="0"/>
              <a:buChar char="•"/>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Petit, J.R. et al. (1999) </a:t>
            </a:r>
            <a:r>
              <a:rPr kumimoji="0" lang="en-GB" sz="2200" b="0" i="1" u="none" strike="noStrike" kern="0" cap="none" spc="0" normalizeH="0" baseline="0" noProof="0" dirty="0" smtClean="0">
                <a:ln>
                  <a:noFill/>
                </a:ln>
                <a:solidFill>
                  <a:srgbClr val="003A74"/>
                </a:solidFill>
                <a:effectLst/>
                <a:uLnTx/>
                <a:uFillTx/>
                <a:latin typeface="Arial" charset="0"/>
                <a:ea typeface="+mn-ea"/>
                <a:cs typeface="+mn-cs"/>
              </a:rPr>
              <a:t>Climate and atmospheric history of the past 420,000 years from the Vostok ice core, Antarctica. </a:t>
            </a:r>
            <a:r>
              <a:rPr kumimoji="0" lang="en-GB" sz="2200" b="0" i="0" u="none" strike="noStrike" kern="0" cap="none" spc="0" normalizeH="0" baseline="0" noProof="0" dirty="0" smtClean="0">
                <a:ln>
                  <a:noFill/>
                </a:ln>
                <a:solidFill>
                  <a:srgbClr val="003A74"/>
                </a:solidFill>
                <a:effectLst/>
                <a:uLnTx/>
                <a:uFillTx/>
                <a:latin typeface="Arial" charset="0"/>
                <a:ea typeface="+mn-ea"/>
                <a:cs typeface="+mn-cs"/>
              </a:rPr>
              <a:t>Nature 399, 429-436.</a:t>
            </a:r>
          </a:p>
          <a:p>
            <a:pPr marL="342900" marR="0" lvl="0" indent="-342900" algn="l" defTabSz="914400" rtl="0" eaLnBrk="0" fontAlgn="base" latinLnBrk="0" hangingPunct="0">
              <a:lnSpc>
                <a:spcPct val="100000"/>
              </a:lnSpc>
              <a:spcBef>
                <a:spcPct val="0"/>
              </a:spcBef>
              <a:spcAft>
                <a:spcPct val="0"/>
              </a:spcAft>
              <a:buClr>
                <a:srgbClr val="97D0ED"/>
              </a:buClr>
              <a:buSzTx/>
              <a:buFont typeface="Arial" pitchFamily="34" charset="0"/>
              <a:buChar char="•"/>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n-ea"/>
              <a:cs typeface="+mn-cs"/>
            </a:endParaRPr>
          </a:p>
          <a:p>
            <a:pPr marL="342900" indent="-342900">
              <a:buClr>
                <a:srgbClr val="97D0ED"/>
              </a:buClr>
              <a:defRPr/>
            </a:pPr>
            <a:r>
              <a:rPr lang="en-GB" sz="2200" kern="0" dirty="0" smtClean="0">
                <a:solidFill>
                  <a:srgbClr val="003A74"/>
                </a:solidFill>
              </a:rPr>
              <a:t>Walker, G (2004) </a:t>
            </a:r>
            <a:r>
              <a:rPr lang="en-GB" sz="2200" i="1" kern="0" dirty="0" smtClean="0">
                <a:solidFill>
                  <a:srgbClr val="003A74"/>
                </a:solidFill>
              </a:rPr>
              <a:t>Frozen Time</a:t>
            </a:r>
            <a:r>
              <a:rPr lang="en-GB" sz="2200" kern="0" dirty="0" smtClean="0">
                <a:solidFill>
                  <a:srgbClr val="003A74"/>
                </a:solidFill>
              </a:rPr>
              <a:t>. Nature 429, 596-597.</a:t>
            </a:r>
          </a:p>
          <a:p>
            <a:pPr marL="342900" indent="-342900">
              <a:buClr>
                <a:srgbClr val="97D0ED"/>
              </a:buClr>
              <a:defRPr/>
            </a:pPr>
            <a:endParaRPr lang="en-GB" sz="2200" kern="0" dirty="0" smtClean="0">
              <a:solidFill>
                <a:srgbClr val="003A74"/>
              </a:solidFill>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400" b="0" i="0" u="none" strike="noStrike" kern="0" cap="none" spc="0" normalizeH="0" baseline="0" noProof="0" dirty="0" smtClean="0">
              <a:ln>
                <a:noFill/>
              </a:ln>
              <a:solidFill>
                <a:srgbClr val="003399"/>
              </a:solidFill>
              <a:effectLst/>
              <a:uLnTx/>
              <a:uFillTx/>
              <a:latin typeface="Arial" charset="0"/>
              <a:ea typeface="+mn-ea"/>
              <a:cs typeface="+mn-cs"/>
            </a:endParaRPr>
          </a:p>
        </p:txBody>
      </p:sp>
      <p:sp>
        <p:nvSpPr>
          <p:cNvPr id="3" name="Rectangle 8"/>
          <p:cNvSpPr txBox="1">
            <a:spLocks noChangeArrowheads="1"/>
          </p:cNvSpPr>
          <p:nvPr/>
        </p:nvSpPr>
        <p:spPr>
          <a:xfrm>
            <a:off x="228600" y="238478"/>
            <a:ext cx="8519864"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BACKGROUND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23528" y="1124744"/>
            <a:ext cx="8424936" cy="490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buClr>
                <a:srgbClr val="97D0ED"/>
              </a:buClr>
              <a:defRPr/>
            </a:pPr>
            <a:r>
              <a:rPr lang="en-GB" dirty="0" err="1" smtClean="0">
                <a:solidFill>
                  <a:srgbClr val="01426F"/>
                </a:solidFill>
              </a:rPr>
              <a:t>Zachos</a:t>
            </a:r>
            <a:r>
              <a:rPr lang="en-GB" dirty="0" smtClean="0">
                <a:solidFill>
                  <a:srgbClr val="01426F"/>
                </a:solidFill>
              </a:rPr>
              <a:t>, J.C., </a:t>
            </a:r>
            <a:r>
              <a:rPr lang="en-GB" dirty="0" err="1" smtClean="0">
                <a:solidFill>
                  <a:srgbClr val="01426F"/>
                </a:solidFill>
              </a:rPr>
              <a:t>Pagani</a:t>
            </a:r>
            <a:r>
              <a:rPr lang="en-GB" dirty="0" smtClean="0">
                <a:solidFill>
                  <a:srgbClr val="01426F"/>
                </a:solidFill>
              </a:rPr>
              <a:t>, M., Sloan, L., Thomas, E. &amp; </a:t>
            </a:r>
            <a:r>
              <a:rPr lang="en-GB" dirty="0" err="1" smtClean="0">
                <a:solidFill>
                  <a:srgbClr val="01426F"/>
                </a:solidFill>
              </a:rPr>
              <a:t>Billups</a:t>
            </a:r>
            <a:r>
              <a:rPr lang="en-GB" dirty="0" smtClean="0">
                <a:solidFill>
                  <a:srgbClr val="01426F"/>
                </a:solidFill>
              </a:rPr>
              <a:t>, K. (2001)</a:t>
            </a:r>
            <a:r>
              <a:rPr lang="en-GB" i="1" dirty="0" smtClean="0">
                <a:solidFill>
                  <a:srgbClr val="01426F"/>
                </a:solidFill>
              </a:rPr>
              <a:t> Trends, Rhythms, and Aberrations in Global Climate 65Ma to Present</a:t>
            </a:r>
            <a:r>
              <a:rPr lang="en-GB" dirty="0" smtClean="0">
                <a:solidFill>
                  <a:srgbClr val="01426F"/>
                </a:solidFill>
              </a:rPr>
              <a:t>. Science 29</a:t>
            </a:r>
            <a:r>
              <a:rPr lang="en-GB" i="1" dirty="0" smtClean="0">
                <a:solidFill>
                  <a:srgbClr val="01426F"/>
                </a:solidFill>
              </a:rPr>
              <a:t>2, </a:t>
            </a:r>
            <a:r>
              <a:rPr lang="en-GB" dirty="0" smtClean="0">
                <a:solidFill>
                  <a:srgbClr val="01426F"/>
                </a:solidFill>
              </a:rPr>
              <a:t>686-693.</a:t>
            </a:r>
            <a:endParaRPr lang="en-GB" kern="0" dirty="0" smtClean="0">
              <a:solidFill>
                <a:srgbClr val="01426F"/>
              </a:solidFill>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400" b="0" i="0" u="none" strike="noStrike" kern="0" cap="none" spc="0" normalizeH="0" baseline="0" noProof="0" dirty="0" smtClean="0">
              <a:ln>
                <a:noFill/>
              </a:ln>
              <a:solidFill>
                <a:srgbClr val="003399"/>
              </a:solidFill>
              <a:effectLst/>
              <a:uLnTx/>
              <a:uFillTx/>
              <a:latin typeface="Arial" charset="0"/>
              <a:ea typeface="+mn-ea"/>
              <a:cs typeface="+mn-cs"/>
            </a:endParaRPr>
          </a:p>
        </p:txBody>
      </p:sp>
      <p:sp>
        <p:nvSpPr>
          <p:cNvPr id="3" name="Rectangle 8"/>
          <p:cNvSpPr txBox="1">
            <a:spLocks noChangeArrowheads="1"/>
          </p:cNvSpPr>
          <p:nvPr/>
        </p:nvSpPr>
        <p:spPr>
          <a:xfrm>
            <a:off x="228600" y="238478"/>
            <a:ext cx="8519864"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EXTENSION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611560" y="1196752"/>
            <a:ext cx="8102600"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i="1" kern="0" dirty="0" smtClean="0">
                <a:solidFill>
                  <a:srgbClr val="003F7B"/>
                </a:solidFill>
                <a:ea typeface="Microsoft YaHei" charset="0"/>
                <a:cs typeface="Microsoft YaHei" charset="0"/>
              </a:rPr>
              <a:t>The exhibit aims to address these questions:</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1" u="none" strike="noStrike" kern="0" cap="none" spc="0" normalizeH="0" baseline="0" noProof="0" dirty="0" smtClean="0">
              <a:ln>
                <a:noFill/>
              </a:ln>
              <a:solidFill>
                <a:srgbClr val="0000FF"/>
              </a:solidFill>
              <a:effectLst/>
              <a:uLnTx/>
              <a:uFillTx/>
              <a:latin typeface="Arial" charset="0"/>
              <a:ea typeface="Microsoft YaHei" charset="0"/>
              <a:cs typeface="Microsoft YaHei" charset="0"/>
            </a:endParaRPr>
          </a:p>
          <a:p>
            <a:pPr marL="342000" lvl="0" indent="-342000"/>
            <a:r>
              <a:rPr lang="en-GB" dirty="0" smtClean="0">
                <a:solidFill>
                  <a:srgbClr val="01426F"/>
                </a:solidFill>
              </a:rPr>
              <a:t> What changes to the rock record are likely to be seen as a result of human civilisation?</a:t>
            </a:r>
            <a:endParaRPr lang="en-GB" b="1" dirty="0" smtClean="0">
              <a:solidFill>
                <a:srgbClr val="01426F"/>
              </a:solidFill>
            </a:endParaRPr>
          </a:p>
          <a:p>
            <a:pPr marL="342000" lvl="0" indent="-342000"/>
            <a:r>
              <a:rPr lang="en-GB" dirty="0" smtClean="0">
                <a:solidFill>
                  <a:srgbClr val="01426F"/>
                </a:solidFill>
              </a:rPr>
              <a:t> What geochemical signals are found in the rock and ice core record before humans?</a:t>
            </a:r>
            <a:endParaRPr lang="en-GB" b="1" dirty="0" smtClean="0">
              <a:solidFill>
                <a:srgbClr val="01426F"/>
              </a:solidFill>
            </a:endParaRPr>
          </a:p>
          <a:p>
            <a:pPr marL="342000" lvl="0" indent="-342000"/>
            <a:r>
              <a:rPr lang="en-GB" dirty="0" smtClean="0">
                <a:solidFill>
                  <a:srgbClr val="01426F"/>
                </a:solidFill>
              </a:rPr>
              <a:t> What is the natural state of climate variation during the past 1Ma?</a:t>
            </a:r>
            <a:endParaRPr lang="en-GB" b="1" dirty="0" smtClean="0">
              <a:solidFill>
                <a:srgbClr val="01426F"/>
              </a:solidFill>
            </a:endParaRPr>
          </a:p>
          <a:p>
            <a:pPr marL="342000" lvl="0" indent="-342000"/>
            <a:r>
              <a:rPr lang="en-GB" dirty="0" smtClean="0">
                <a:solidFill>
                  <a:srgbClr val="01426F"/>
                </a:solidFill>
              </a:rPr>
              <a:t> What drove the non-anthropogenic changes in climate?</a:t>
            </a:r>
            <a:endParaRPr lang="en-GB" b="1" dirty="0" smtClean="0">
              <a:solidFill>
                <a:srgbClr val="01426F"/>
              </a:solidFill>
            </a:endParaRPr>
          </a:p>
          <a:p>
            <a:pPr marL="342900" marR="0" lvl="0" indent="-342900" algn="l" defTabSz="914400" rtl="0" eaLnBrk="0" fontAlgn="base" latinLnBrk="0" hangingPunct="0">
              <a:lnSpc>
                <a:spcPct val="100000"/>
              </a:lnSpc>
              <a:spcBef>
                <a:spcPts val="400"/>
              </a:spcBef>
              <a:spcAft>
                <a:spcPct val="0"/>
              </a:spcAft>
              <a:buClr>
                <a:srgbClr val="97D0ED"/>
              </a:buClr>
              <a:buSzTx/>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342900" indent="-342900" algn="ctr">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000" b="1" kern="0" dirty="0" smtClean="0">
                <a:solidFill>
                  <a:srgbClr val="00B050"/>
                </a:solidFill>
                <a:ea typeface="Microsoft YaHei" charset="0"/>
                <a:cs typeface="Microsoft YaHei" charset="0"/>
              </a:rPr>
              <a:t>Note that there is no assessment for this section (Part a), but you may wish to use some points raised in the discussion in your exhibition posters (for Part b or c).</a:t>
            </a:r>
          </a:p>
          <a:p>
            <a:pPr marL="342900" marR="0" lvl="0" indent="-342900" algn="l" defTabSz="914400" rtl="0" eaLnBrk="0" fontAlgn="base" latinLnBrk="0" hangingPunct="0">
              <a:lnSpc>
                <a:spcPct val="100000"/>
              </a:lnSpc>
              <a:spcBef>
                <a:spcPts val="400"/>
              </a:spcBef>
              <a:spcAft>
                <a:spcPct val="0"/>
              </a:spcAft>
              <a:buClr>
                <a:srgbClr val="97D0ED"/>
              </a:buClr>
              <a:buSzTx/>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RESEARCH QUESTIONS</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radgate Park rocks.jpg"/>
          <p:cNvPicPr>
            <a:picLocks noChangeAspect="1"/>
          </p:cNvPicPr>
          <p:nvPr/>
        </p:nvPicPr>
        <p:blipFill>
          <a:blip r:embed="rId2" cstate="print"/>
          <a:stretch>
            <a:fillRect/>
          </a:stretch>
        </p:blipFill>
        <p:spPr>
          <a:xfrm>
            <a:off x="395536" y="2132856"/>
            <a:ext cx="8248650" cy="4033611"/>
          </a:xfrm>
          <a:prstGeom prst="rect">
            <a:avLst/>
          </a:prstGeom>
        </p:spPr>
      </p:pic>
      <p:sp>
        <p:nvSpPr>
          <p:cNvPr id="3" name="Text Placeholder 2"/>
          <p:cNvSpPr txBox="1">
            <a:spLocks/>
          </p:cNvSpPr>
          <p:nvPr/>
        </p:nvSpPr>
        <p:spPr bwMode="auto">
          <a:xfrm>
            <a:off x="266700" y="1085602"/>
            <a:ext cx="8591549" cy="24874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200" b="0" i="1" u="none" strike="noStrike" kern="0" cap="none" spc="0" normalizeH="0" baseline="0" noProof="0" dirty="0" smtClean="0">
                <a:ln>
                  <a:noFill/>
                </a:ln>
                <a:solidFill>
                  <a:srgbClr val="00B050"/>
                </a:solidFill>
                <a:effectLst/>
                <a:uLnTx/>
                <a:uFillTx/>
                <a:latin typeface="Arial" charset="0"/>
                <a:ea typeface="Microsoft YaHei" charset="0"/>
                <a:cs typeface="Microsoft YaHei" charset="0"/>
              </a:rPr>
              <a:t>How do we study 1 million year old geochemistry? </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000" b="1"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Rocks</a:t>
            </a:r>
            <a:r>
              <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 are formed by the compression of sediments over thousands or millions of years. Sediments that formed on the ocean floor are the most common type and often contain fossils that are climate indicators.</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4" name="Rectangle 8"/>
          <p:cNvSpPr txBox="1">
            <a:spLocks noChangeArrowheads="1"/>
          </p:cNvSpPr>
          <p:nvPr/>
        </p:nvSpPr>
        <p:spPr>
          <a:xfrm>
            <a:off x="228600" y="238478"/>
            <a:ext cx="8735888"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 </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Data Sources – background information</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 Placeholder 2"/>
          <p:cNvSpPr txBox="1">
            <a:spLocks/>
          </p:cNvSpPr>
          <p:nvPr/>
        </p:nvSpPr>
        <p:spPr bwMode="auto">
          <a:xfrm>
            <a:off x="419100" y="5517232"/>
            <a:ext cx="8343900" cy="7569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800" b="0" i="0" u="none" strike="noStrike" kern="0" cap="none" spc="0" normalizeH="0" baseline="0" noProof="0" dirty="0" smtClean="0">
                <a:ln>
                  <a:noFill/>
                </a:ln>
                <a:solidFill>
                  <a:schemeClr val="bg1"/>
                </a:solidFill>
                <a:effectLst/>
                <a:uLnTx/>
                <a:uFillTx/>
                <a:latin typeface="+mn-lt"/>
                <a:ea typeface="Microsoft YaHei" charset="0"/>
                <a:cs typeface="Microsoft YaHei" charset="0"/>
              </a:rPr>
              <a:t>600 Million year</a:t>
            </a:r>
            <a:r>
              <a:rPr kumimoji="0" lang="en-GB" sz="1800" b="0" i="0" u="none" strike="noStrike" kern="0" cap="none" spc="0" normalizeH="0" noProof="0" dirty="0" smtClean="0">
                <a:ln>
                  <a:noFill/>
                </a:ln>
                <a:solidFill>
                  <a:schemeClr val="bg1"/>
                </a:solidFill>
                <a:effectLst/>
                <a:uLnTx/>
                <a:uFillTx/>
                <a:latin typeface="+mn-lt"/>
                <a:ea typeface="Microsoft YaHei" charset="0"/>
                <a:cs typeface="Microsoft YaHei" charset="0"/>
              </a:rPr>
              <a:t> old rocks from Leicestershire, which contain some of worlds oldest fossils of </a:t>
            </a:r>
            <a:r>
              <a:rPr lang="en-GB" sz="1800" b="0" kern="0" dirty="0" smtClean="0">
                <a:solidFill>
                  <a:schemeClr val="bg1"/>
                </a:solidFill>
                <a:latin typeface="+mn-lt"/>
                <a:ea typeface="Microsoft YaHei" charset="0"/>
                <a:cs typeface="Microsoft YaHei" charset="0"/>
              </a:rPr>
              <a:t>the earliest animals to </a:t>
            </a:r>
            <a:r>
              <a:rPr kumimoji="0" lang="en-GB" sz="1800" b="0" i="0" u="none" strike="noStrike" kern="0" cap="none" spc="0" normalizeH="0" noProof="0" dirty="0" smtClean="0">
                <a:ln>
                  <a:noFill/>
                </a:ln>
                <a:solidFill>
                  <a:schemeClr val="bg1"/>
                </a:solidFill>
                <a:effectLst/>
                <a:uLnTx/>
                <a:uFillTx/>
                <a:latin typeface="+mn-lt"/>
                <a:ea typeface="Microsoft YaHei" charset="0"/>
                <a:cs typeface="Microsoft YaHei" charset="0"/>
              </a:rPr>
              <a:t>live on the sea floor</a:t>
            </a:r>
            <a:endParaRPr kumimoji="0" lang="en-GB" sz="1800" b="1" i="0" u="none" strike="noStrike" kern="0" cap="none" spc="0" normalizeH="0" baseline="0" noProof="0" dirty="0" smtClean="0">
              <a:ln>
                <a:noFill/>
              </a:ln>
              <a:solidFill>
                <a:schemeClr val="bg1"/>
              </a:solidFill>
              <a:effectLst/>
              <a:uLnTx/>
              <a:uFillTx/>
              <a:latin typeface="+mn-lt"/>
              <a:ea typeface="Microsoft YaHei" charset="0"/>
              <a:cs typeface="Microsoft YaHei" charset="0"/>
            </a:endParaRPr>
          </a:p>
        </p:txBody>
      </p:sp>
      <p:sp>
        <p:nvSpPr>
          <p:cNvPr id="6" name="Text Placeholder 2"/>
          <p:cNvSpPr txBox="1">
            <a:spLocks/>
          </p:cNvSpPr>
          <p:nvPr/>
        </p:nvSpPr>
        <p:spPr bwMode="auto">
          <a:xfrm>
            <a:off x="5076056" y="6245080"/>
            <a:ext cx="3600400" cy="6129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Dr </a:t>
            </a:r>
            <a:r>
              <a:rPr kumimoji="0" lang="en-GB" sz="1200" b="0" i="0" u="none" strike="noStrike" kern="0" cap="none" spc="0" normalizeH="0" baseline="0" noProof="0" dirty="0" err="1" smtClean="0">
                <a:ln>
                  <a:noFill/>
                </a:ln>
                <a:effectLst/>
                <a:uLnTx/>
                <a:uFillTx/>
                <a:latin typeface="+mn-lt"/>
                <a:ea typeface="Microsoft YaHei" charset="0"/>
                <a:cs typeface="Microsoft YaHei" charset="0"/>
              </a:rPr>
              <a:t>Carys</a:t>
            </a:r>
            <a:r>
              <a:rPr kumimoji="0" lang="en-GB" sz="1200" b="0" i="0" u="none" strike="noStrike" kern="0" cap="none" spc="0" normalizeH="0" baseline="0" noProof="0" dirty="0" smtClean="0">
                <a:ln>
                  <a:noFill/>
                </a:ln>
                <a:effectLst/>
                <a:uLnTx/>
                <a:uFillTx/>
                <a:latin typeface="+mn-lt"/>
                <a:ea typeface="Microsoft YaHei" charset="0"/>
                <a:cs typeface="Microsoft YaHei" charset="0"/>
              </a:rPr>
              <a:t> Bennett</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66701" y="1113036"/>
            <a:ext cx="4629149" cy="54211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000" b="1"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Soils</a:t>
            </a:r>
            <a:r>
              <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 can contain archaeological artefacts from thousands of years ago, and record the ancient environment from that time. Over time, some of these soils turn into rocks.</a:t>
            </a:r>
          </a:p>
          <a:p>
            <a:pPr marL="342900" marR="0" lvl="0" indent="-342900" algn="l" defTabSz="914400" rtl="0" eaLnBrk="0" fontAlgn="base" latinLnBrk="0" hangingPunct="0">
              <a:lnSpc>
                <a:spcPct val="100000"/>
              </a:lnSpc>
              <a:spcBef>
                <a:spcPts val="400"/>
              </a:spcBef>
              <a:spcAft>
                <a:spcPct val="0"/>
              </a:spcAft>
              <a:buClr>
                <a:srgbClr val="97D0ED"/>
              </a:buClr>
              <a:buSzTx/>
              <a:buFontTx/>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000" b="1"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Ice cores</a:t>
            </a:r>
            <a:r>
              <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 have been recovered from thick ice sheets such as Greenland and Antarctica. They contain a record of snow fall that dates back thousands to hundreds of thousands of years, which contains climatic information.</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pic>
        <p:nvPicPr>
          <p:cNvPr id="3" name="Picture 2" descr="glacial soil.jpg"/>
          <p:cNvPicPr>
            <a:picLocks noChangeAspect="1"/>
          </p:cNvPicPr>
          <p:nvPr/>
        </p:nvPicPr>
        <p:blipFill>
          <a:blip r:embed="rId2" cstate="print"/>
          <a:stretch>
            <a:fillRect/>
          </a:stretch>
        </p:blipFill>
        <p:spPr>
          <a:xfrm>
            <a:off x="5168512" y="1127114"/>
            <a:ext cx="3975488" cy="3101986"/>
          </a:xfrm>
          <a:prstGeom prst="rect">
            <a:avLst/>
          </a:prstGeom>
        </p:spPr>
      </p:pic>
      <p:pic>
        <p:nvPicPr>
          <p:cNvPr id="4" name="Picture 3" descr="Ice Core2.jpg"/>
          <p:cNvPicPr>
            <a:picLocks noChangeAspect="1"/>
          </p:cNvPicPr>
          <p:nvPr/>
        </p:nvPicPr>
        <p:blipFill>
          <a:blip r:embed="rId3" cstate="print"/>
          <a:stretch>
            <a:fillRect/>
          </a:stretch>
        </p:blipFill>
        <p:spPr>
          <a:xfrm>
            <a:off x="5168779" y="4615827"/>
            <a:ext cx="3999542" cy="1746873"/>
          </a:xfrm>
          <a:prstGeom prst="rect">
            <a:avLst/>
          </a:prstGeom>
        </p:spPr>
      </p:pic>
      <p:sp>
        <p:nvSpPr>
          <p:cNvPr id="8" name="Rectangle 8"/>
          <p:cNvSpPr txBox="1">
            <a:spLocks noChangeArrowheads="1"/>
          </p:cNvSpPr>
          <p:nvPr/>
        </p:nvSpPr>
        <p:spPr>
          <a:xfrm>
            <a:off x="228600" y="238478"/>
            <a:ext cx="8447856"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Data Sources – background information</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6" name="Text Placeholder 2"/>
          <p:cNvSpPr txBox="1">
            <a:spLocks/>
          </p:cNvSpPr>
          <p:nvPr/>
        </p:nvSpPr>
        <p:spPr bwMode="auto">
          <a:xfrm>
            <a:off x="5076056" y="6453336"/>
            <a:ext cx="3600400" cy="404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Wikipedia Commons</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
        <p:nvSpPr>
          <p:cNvPr id="7" name="Text Placeholder 2"/>
          <p:cNvSpPr txBox="1">
            <a:spLocks/>
          </p:cNvSpPr>
          <p:nvPr/>
        </p:nvSpPr>
        <p:spPr bwMode="auto">
          <a:xfrm>
            <a:off x="5148064" y="4221088"/>
            <a:ext cx="3600400" cy="404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Wikipedia Commons</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Geochemical Time travel</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Box 4"/>
          <p:cNvSpPr txBox="1"/>
          <p:nvPr/>
        </p:nvSpPr>
        <p:spPr>
          <a:xfrm>
            <a:off x="323528" y="1086959"/>
            <a:ext cx="4968553" cy="4462760"/>
          </a:xfrm>
          <a:prstGeom prst="rect">
            <a:avLst/>
          </a:prstGeom>
          <a:noFill/>
        </p:spPr>
        <p:txBody>
          <a:bodyPr wrap="square" rtlCol="0">
            <a:spAutoFit/>
          </a:bodyPr>
          <a:lstStyle/>
          <a:p>
            <a:pPr>
              <a:lnSpc>
                <a:spcPct val="150000"/>
              </a:lnSpc>
              <a:spcBef>
                <a:spcPts val="1200"/>
              </a:spcBef>
            </a:pPr>
            <a:r>
              <a:rPr lang="en-GB" sz="2200" dirty="0" smtClean="0">
                <a:solidFill>
                  <a:srgbClr val="003F7B"/>
                </a:solidFill>
              </a:rPr>
              <a:t>This problem focuses on the following question: </a:t>
            </a:r>
            <a:r>
              <a:rPr lang="en-GB" sz="2200" b="1" dirty="0" smtClean="0">
                <a:solidFill>
                  <a:srgbClr val="00B050"/>
                </a:solidFill>
              </a:rPr>
              <a:t>What would the geochemical record of human activities and civilisation be in the rock record of the future?</a:t>
            </a:r>
          </a:p>
          <a:p>
            <a:pPr>
              <a:lnSpc>
                <a:spcPct val="150000"/>
              </a:lnSpc>
              <a:spcBef>
                <a:spcPts val="1200"/>
              </a:spcBef>
            </a:pPr>
            <a:endParaRPr lang="en-GB" sz="2200" dirty="0" smtClean="0">
              <a:solidFill>
                <a:srgbClr val="003F7B"/>
              </a:solidFill>
            </a:endParaRPr>
          </a:p>
          <a:p>
            <a:pPr>
              <a:lnSpc>
                <a:spcPct val="150000"/>
              </a:lnSpc>
              <a:spcBef>
                <a:spcPts val="1200"/>
              </a:spcBef>
            </a:pPr>
            <a:r>
              <a:rPr lang="en-GB" sz="2200" dirty="0" smtClean="0">
                <a:solidFill>
                  <a:srgbClr val="003F7B"/>
                </a:solidFill>
              </a:rPr>
              <a:t>To answer this we need to understand geochemistry through time</a:t>
            </a:r>
            <a:endParaRPr lang="en-GB" sz="2200" dirty="0">
              <a:solidFill>
                <a:srgbClr val="003F7B"/>
              </a:solidFill>
            </a:endParaRPr>
          </a:p>
        </p:txBody>
      </p:sp>
      <p:pic>
        <p:nvPicPr>
          <p:cNvPr id="8" name="Picture 4" descr="http://farm5.static.flickr.com/4023/4478993118_9d22bdd630.jpg"/>
          <p:cNvPicPr>
            <a:picLocks noChangeAspect="1" noChangeArrowheads="1"/>
          </p:cNvPicPr>
          <p:nvPr/>
        </p:nvPicPr>
        <p:blipFill>
          <a:blip r:embed="rId2" cstate="print"/>
          <a:srcRect/>
          <a:stretch>
            <a:fillRect/>
          </a:stretch>
        </p:blipFill>
        <p:spPr bwMode="auto">
          <a:xfrm>
            <a:off x="5580112" y="1126430"/>
            <a:ext cx="3312368" cy="4440171"/>
          </a:xfrm>
          <a:prstGeom prst="rect">
            <a:avLst/>
          </a:prstGeom>
          <a:noFill/>
        </p:spPr>
      </p:pic>
      <p:sp>
        <p:nvSpPr>
          <p:cNvPr id="9" name="TextBox 8"/>
          <p:cNvSpPr txBox="1"/>
          <p:nvPr/>
        </p:nvSpPr>
        <p:spPr>
          <a:xfrm>
            <a:off x="5524900" y="5661828"/>
            <a:ext cx="3629145" cy="276999"/>
          </a:xfrm>
          <a:prstGeom prst="rect">
            <a:avLst/>
          </a:prstGeom>
          <a:noFill/>
        </p:spPr>
        <p:txBody>
          <a:bodyPr wrap="square" rtlCol="0">
            <a:spAutoFit/>
          </a:bodyPr>
          <a:lstStyle/>
          <a:p>
            <a:r>
              <a:rPr lang="en-GB" sz="1200" dirty="0" smtClean="0"/>
              <a:t>© Eutrophication &amp; Hypoxia on Flickr</a:t>
            </a:r>
            <a:endParaRPr lang="en-GB" sz="12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23528" y="980728"/>
            <a:ext cx="8365523"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200" dirty="0" smtClean="0">
                <a:solidFill>
                  <a:srgbClr val="01426F"/>
                </a:solidFill>
              </a:rPr>
              <a:t>What piece of analytical equipment is used to determine isotope and trace element compositions from rocks, soils and ice cores?</a:t>
            </a:r>
          </a:p>
          <a:p>
            <a:pPr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sz="2200" dirty="0" smtClean="0">
              <a:solidFill>
                <a:srgbClr val="01426F"/>
              </a:solidFill>
            </a:endParaRPr>
          </a:p>
          <a:p>
            <a:pPr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200" dirty="0" smtClean="0">
                <a:solidFill>
                  <a:srgbClr val="01426F"/>
                </a:solidFill>
              </a:rPr>
              <a:t>Which different isotopic decay systems are used to give absolute dates for soils and rocks on timescales of thousands to millions of years?</a:t>
            </a:r>
          </a:p>
          <a:p>
            <a:pPr marL="342900"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200" b="0" i="0" u="none" strike="noStrike" kern="0" cap="none" spc="0" normalizeH="0" baseline="0" noProof="0" dirty="0" smtClean="0">
              <a:ln>
                <a:noFill/>
              </a:ln>
              <a:solidFill>
                <a:srgbClr val="01426F"/>
              </a:solidFill>
              <a:effectLst/>
              <a:uLnTx/>
              <a:uFillTx/>
              <a:latin typeface="Arial" charset="0"/>
              <a:ea typeface="+mn-ea"/>
            </a:endParaRPr>
          </a:p>
          <a:p>
            <a:pPr lvl="0"/>
            <a:r>
              <a:rPr lang="en-GB" sz="2000" dirty="0" smtClean="0">
                <a:solidFill>
                  <a:srgbClr val="01426F"/>
                </a:solidFill>
              </a:rPr>
              <a:t>Radioactive materials become less active with time according to the equation:</a:t>
            </a:r>
          </a:p>
          <a:p>
            <a:r>
              <a:rPr lang="en-GB" sz="2000" dirty="0" smtClean="0">
                <a:solidFill>
                  <a:srgbClr val="01426F"/>
                </a:solidFill>
              </a:rPr>
              <a:t>N = N</a:t>
            </a:r>
            <a:r>
              <a:rPr lang="en-GB" sz="2000" baseline="-25000" dirty="0" smtClean="0">
                <a:solidFill>
                  <a:srgbClr val="01426F"/>
                </a:solidFill>
              </a:rPr>
              <a:t>0</a:t>
            </a:r>
            <a:r>
              <a:rPr lang="en-GB" sz="2000" dirty="0" smtClean="0">
                <a:solidFill>
                  <a:srgbClr val="01426F"/>
                </a:solidFill>
              </a:rPr>
              <a:t> e</a:t>
            </a:r>
            <a:r>
              <a:rPr lang="en-GB" sz="2000" baseline="30000" dirty="0" smtClean="0">
                <a:solidFill>
                  <a:srgbClr val="01426F"/>
                </a:solidFill>
              </a:rPr>
              <a:t>-</a:t>
            </a:r>
            <a:r>
              <a:rPr lang="en-GB" sz="2000" baseline="30000" dirty="0" smtClean="0">
                <a:solidFill>
                  <a:srgbClr val="01426F"/>
                </a:solidFill>
                <a:sym typeface="Symbol"/>
              </a:rPr>
              <a:t></a:t>
            </a:r>
            <a:r>
              <a:rPr lang="en-GB" sz="2000" baseline="30000" dirty="0" smtClean="0">
                <a:solidFill>
                  <a:srgbClr val="01426F"/>
                </a:solidFill>
              </a:rPr>
              <a:t>T</a:t>
            </a:r>
            <a:endParaRPr lang="en-GB" sz="2000" dirty="0" smtClean="0">
              <a:solidFill>
                <a:srgbClr val="01426F"/>
              </a:solidFill>
            </a:endParaRPr>
          </a:p>
          <a:p>
            <a:r>
              <a:rPr lang="en-GB" sz="2000" dirty="0" smtClean="0">
                <a:solidFill>
                  <a:srgbClr val="01426F"/>
                </a:solidFill>
              </a:rPr>
              <a:t>Where N is the radioactivity measured at the present day, N</a:t>
            </a:r>
            <a:r>
              <a:rPr lang="en-GB" sz="2000" baseline="-25000" dirty="0" smtClean="0">
                <a:solidFill>
                  <a:srgbClr val="01426F"/>
                </a:solidFill>
              </a:rPr>
              <a:t>0</a:t>
            </a:r>
            <a:r>
              <a:rPr lang="en-GB" sz="2000" dirty="0" smtClean="0">
                <a:solidFill>
                  <a:srgbClr val="01426F"/>
                </a:solidFill>
              </a:rPr>
              <a:t> is the initial radioactivity, </a:t>
            </a:r>
            <a:r>
              <a:rPr lang="en-GB" sz="2000" dirty="0" smtClean="0">
                <a:solidFill>
                  <a:srgbClr val="01426F"/>
                </a:solidFill>
                <a:sym typeface="Symbol"/>
              </a:rPr>
              <a:t></a:t>
            </a:r>
            <a:r>
              <a:rPr lang="en-GB" sz="2000" baseline="30000" dirty="0" smtClean="0">
                <a:solidFill>
                  <a:srgbClr val="01426F"/>
                </a:solidFill>
              </a:rPr>
              <a:t> </a:t>
            </a:r>
            <a:r>
              <a:rPr lang="en-GB" sz="2000" dirty="0" smtClean="0">
                <a:solidFill>
                  <a:srgbClr val="01426F"/>
                </a:solidFill>
              </a:rPr>
              <a:t>is the decay constant and T is the time elapsed.</a:t>
            </a:r>
          </a:p>
          <a:p>
            <a:r>
              <a:rPr lang="en-GB" sz="2000" dirty="0" smtClean="0">
                <a:solidFill>
                  <a:srgbClr val="01426F"/>
                </a:solidFill>
              </a:rPr>
              <a:t>A mineral found in a sedimentary core has an initial radioactivity of 1400 counts per second (cps) and its present day radioactivity is 280 cps. The decay constant is 10</a:t>
            </a:r>
            <a:r>
              <a:rPr lang="en-GB" sz="2000" baseline="30000" dirty="0" smtClean="0">
                <a:solidFill>
                  <a:srgbClr val="01426F"/>
                </a:solidFill>
              </a:rPr>
              <a:t>-6</a:t>
            </a:r>
            <a:r>
              <a:rPr lang="en-GB" sz="2000" dirty="0" smtClean="0">
                <a:solidFill>
                  <a:srgbClr val="01426F"/>
                </a:solidFill>
              </a:rPr>
              <a:t> years</a:t>
            </a:r>
            <a:r>
              <a:rPr lang="en-GB" sz="2000" baseline="30000" dirty="0" smtClean="0">
                <a:solidFill>
                  <a:srgbClr val="01426F"/>
                </a:solidFill>
              </a:rPr>
              <a:t>-1</a:t>
            </a:r>
            <a:r>
              <a:rPr lang="en-GB" sz="2000" dirty="0" smtClean="0">
                <a:solidFill>
                  <a:srgbClr val="01426F"/>
                </a:solidFill>
              </a:rPr>
              <a:t>.</a:t>
            </a:r>
            <a:endParaRPr kumimoji="0" lang="en-US" sz="2000" b="0" i="0" u="none" strike="noStrike" kern="0" cap="none" spc="0" normalizeH="0" baseline="0" noProof="0" dirty="0" smtClean="0">
              <a:ln>
                <a:noFill/>
              </a:ln>
              <a:solidFill>
                <a:srgbClr val="01426F"/>
              </a:solidFill>
              <a:effectLst/>
              <a:uLnTx/>
              <a:uFillTx/>
              <a:latin typeface="Arial" charset="0"/>
              <a:ea typeface="+mn-ea"/>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Analysis Methods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23528" y="1268760"/>
            <a:ext cx="8388672"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Scientists drill down into the ice to produce a record ice that is thousands of years old.</a:t>
            </a: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kern="0" dirty="0" smtClean="0">
              <a:solidFill>
                <a:srgbClr val="003F7B"/>
              </a:solidFill>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kern="0" dirty="0" smtClean="0">
              <a:solidFill>
                <a:srgbClr val="003F7B"/>
              </a:solidFill>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kern="0" dirty="0" smtClean="0">
              <a:solidFill>
                <a:srgbClr val="003F7B"/>
              </a:solidFill>
              <a:ea typeface="Microsoft YaHei" charset="0"/>
              <a:cs typeface="Microsoft YaHei" charset="0"/>
            </a:endParaRPr>
          </a:p>
          <a:p>
            <a:pPr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dirty="0" smtClean="0">
                <a:solidFill>
                  <a:srgbClr val="01426F"/>
                </a:solidFill>
              </a:rPr>
              <a:t>Ice cores contain information about past atmospheric geochemistry and climate. Skim through Walker (2004) to find out where in the ice core geochemical data is extracted from and list the important atmospheric chemicals present.</a:t>
            </a:r>
            <a:endPar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Ice Cores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pic>
        <p:nvPicPr>
          <p:cNvPr id="4" name="Picture 3" descr="Ice Core.jpg"/>
          <p:cNvPicPr>
            <a:picLocks noChangeAspect="1"/>
          </p:cNvPicPr>
          <p:nvPr/>
        </p:nvPicPr>
        <p:blipFill>
          <a:blip r:embed="rId2" cstate="print"/>
          <a:stretch>
            <a:fillRect/>
          </a:stretch>
        </p:blipFill>
        <p:spPr>
          <a:xfrm>
            <a:off x="-2400" y="2264593"/>
            <a:ext cx="9144000" cy="1020391"/>
          </a:xfrm>
          <a:prstGeom prst="rect">
            <a:avLst/>
          </a:prstGeom>
        </p:spPr>
      </p:pic>
      <p:sp>
        <p:nvSpPr>
          <p:cNvPr id="5" name="TextBox 4"/>
          <p:cNvSpPr txBox="1"/>
          <p:nvPr/>
        </p:nvSpPr>
        <p:spPr>
          <a:xfrm>
            <a:off x="171450" y="3356992"/>
            <a:ext cx="8763001" cy="646331"/>
          </a:xfrm>
          <a:prstGeom prst="rect">
            <a:avLst/>
          </a:prstGeom>
          <a:noFill/>
        </p:spPr>
        <p:txBody>
          <a:bodyPr wrap="square" rtlCol="0">
            <a:spAutoFit/>
          </a:bodyPr>
          <a:lstStyle/>
          <a:p>
            <a:r>
              <a:rPr lang="en-GB" sz="1800" b="0" dirty="0" smtClean="0"/>
              <a:t>An ice core from Greenland showing annual bands. The grey colouring is due to its dust content, which changes seasonally.</a:t>
            </a:r>
            <a:endParaRPr lang="en-GB" sz="1800" b="0" dirty="0"/>
          </a:p>
        </p:txBody>
      </p:sp>
      <p:sp>
        <p:nvSpPr>
          <p:cNvPr id="6" name="Text Placeholder 2"/>
          <p:cNvSpPr txBox="1">
            <a:spLocks/>
          </p:cNvSpPr>
          <p:nvPr/>
        </p:nvSpPr>
        <p:spPr bwMode="auto">
          <a:xfrm>
            <a:off x="6012160" y="1988840"/>
            <a:ext cx="3600400" cy="404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Wikipedia Commons</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txBox="1">
            <a:spLocks noChangeArrowheads="1"/>
          </p:cNvSpPr>
          <p:nvPr/>
        </p:nvSpPr>
        <p:spPr>
          <a:xfrm>
            <a:off x="228600" y="188640"/>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Ice Cores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4" name="Text Placeholder 2"/>
          <p:cNvSpPr txBox="1">
            <a:spLocks/>
          </p:cNvSpPr>
          <p:nvPr/>
        </p:nvSpPr>
        <p:spPr bwMode="auto">
          <a:xfrm>
            <a:off x="309716" y="836712"/>
            <a:ext cx="8387736"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One of the most famous ice cores is the Vostok ice core from Antarctica:</a:t>
            </a:r>
          </a:p>
          <a:p>
            <a:pPr marL="34290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sz="2000" kern="0" dirty="0" smtClean="0">
              <a:solidFill>
                <a:srgbClr val="003A74"/>
              </a:solidFill>
              <a:ea typeface="Microsoft YaHei" charset="0"/>
              <a:cs typeface="Microsoft YaHei" charset="0"/>
            </a:endParaRPr>
          </a:p>
          <a:p>
            <a:pPr marL="34290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000" kern="0" dirty="0" smtClean="0">
                <a:solidFill>
                  <a:schemeClr val="accent4"/>
                </a:solidFill>
                <a:ea typeface="Microsoft YaHei" charset="0"/>
                <a:cs typeface="Microsoft YaHei" charset="0"/>
              </a:rPr>
              <a:t>Take a look at </a:t>
            </a:r>
            <a:r>
              <a:rPr lang="en-GB" sz="2000" dirty="0" smtClean="0">
                <a:solidFill>
                  <a:schemeClr val="accent4"/>
                </a:solidFill>
                <a:ea typeface="Microsoft YaHei" charset="0"/>
                <a:cs typeface="Microsoft YaHei" charset="0"/>
              </a:rPr>
              <a:t>Fig. 3 of Petit et al. (1999)</a:t>
            </a:r>
            <a:endParaRPr lang="en-GB" sz="2000" dirty="0" smtClean="0">
              <a:solidFill>
                <a:schemeClr val="accent4"/>
              </a:solidFill>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0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Ice Cores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3" name="Text Placeholder 2"/>
          <p:cNvSpPr txBox="1">
            <a:spLocks/>
          </p:cNvSpPr>
          <p:nvPr/>
        </p:nvSpPr>
        <p:spPr bwMode="auto">
          <a:xfrm>
            <a:off x="309716" y="1135066"/>
            <a:ext cx="8387736"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Answer these questions about the graph:</a:t>
            </a: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a:p>
            <a:pPr lvl="0" indent="-342900">
              <a:spcBef>
                <a:spcPts val="400"/>
              </a:spcBef>
              <a:buClr>
                <a:srgbClr val="97D0ED"/>
              </a:buClr>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Over the past 420</a:t>
            </a:r>
            <a:r>
              <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Ka, </a:t>
            </a:r>
            <a:r>
              <a:rPr lang="en-GB" dirty="0" smtClean="0">
                <a:solidFill>
                  <a:srgbClr val="01426F"/>
                </a:solidFill>
              </a:rPr>
              <a:t>which atmospheric chemicals have changed in sync with temperature changes</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a:t>
            </a:r>
          </a:p>
          <a:p>
            <a:pPr marR="0" lvl="0" indent="-342900" algn="l" defTabSz="914400" rtl="0" eaLnBrk="0" fontAlgn="base" latinLnBrk="0" hangingPunct="0">
              <a:lnSpc>
                <a:spcPct val="100000"/>
              </a:lnSpc>
              <a:spcBef>
                <a:spcPts val="400"/>
              </a:spcBef>
              <a:spcAft>
                <a:spcPct val="0"/>
              </a:spcAft>
              <a:buClr>
                <a:srgbClr val="97D0ED"/>
              </a:buClr>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a:p>
            <a:pPr lvl="0" indent="-342900">
              <a:spcBef>
                <a:spcPts val="400"/>
              </a:spcBef>
              <a:buClr>
                <a:srgbClr val="97D0ED"/>
              </a:buClr>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Where in the i</a:t>
            </a:r>
            <a:r>
              <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ce core is the </a:t>
            </a:r>
            <a:r>
              <a:rPr lang="en-GB" dirty="0" smtClean="0">
                <a:solidFill>
                  <a:srgbClr val="01426F"/>
                </a:solidFill>
              </a:rPr>
              <a:t>CH</a:t>
            </a:r>
            <a:r>
              <a:rPr lang="en-GB" baseline="-25000" dirty="0" smtClean="0">
                <a:solidFill>
                  <a:srgbClr val="01426F"/>
                </a:solidFill>
              </a:rPr>
              <a:t>4</a:t>
            </a:r>
            <a:r>
              <a:rPr lang="en-GB" dirty="0" smtClean="0">
                <a:solidFill>
                  <a:srgbClr val="01426F"/>
                </a:solidFill>
              </a:rPr>
              <a:t> data</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 recovered</a:t>
            </a:r>
            <a:r>
              <a:rPr kumimoji="0" lang="en-GB" sz="2400" b="0" i="0" u="none" strike="noStrike" kern="0" cap="none" spc="0" normalizeH="0" noProof="0" dirty="0" smtClean="0">
                <a:ln>
                  <a:noFill/>
                </a:ln>
                <a:solidFill>
                  <a:srgbClr val="003F7B"/>
                </a:solidFill>
                <a:effectLst/>
                <a:uLnTx/>
                <a:uFillTx/>
                <a:latin typeface="Arial" charset="0"/>
                <a:ea typeface="Microsoft YaHei" charset="0"/>
                <a:cs typeface="Microsoft YaHei" charset="0"/>
              </a:rPr>
              <a:t> from?</a:t>
            </a: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kern="0" dirty="0" smtClean="0">
              <a:solidFill>
                <a:srgbClr val="003F7B"/>
              </a:solidFill>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What do the times of colder temperatures correspond to?</a:t>
            </a:r>
          </a:p>
          <a:p>
            <a:pPr marR="0" lvl="0" indent="-342900" algn="l" defTabSz="914400" rtl="0" eaLnBrk="0" fontAlgn="base" latinLnBrk="0" hangingPunct="0">
              <a:lnSpc>
                <a:spcPct val="100000"/>
              </a:lnSpc>
              <a:spcBef>
                <a:spcPts val="400"/>
              </a:spcBef>
              <a:spcAft>
                <a:spcPct val="0"/>
              </a:spcAft>
              <a:buClr>
                <a:srgbClr val="97D0ED"/>
              </a:buClr>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a:p>
            <a:pPr lvl="0" indent="-342900">
              <a:spcBef>
                <a:spcPts val="400"/>
              </a:spcBef>
              <a:buClr>
                <a:srgbClr val="97D0ED"/>
              </a:buClr>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How is the atmos</a:t>
            </a:r>
            <a:r>
              <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pheric</a:t>
            </a:r>
            <a:r>
              <a:rPr kumimoji="0" lang="en-GB" sz="2400" b="0" i="0" u="none" strike="noStrike" kern="0" cap="none" spc="0" normalizeH="0" noProof="0" dirty="0" smtClean="0">
                <a:ln>
                  <a:noFill/>
                </a:ln>
                <a:solidFill>
                  <a:srgbClr val="01426F"/>
                </a:solidFill>
                <a:effectLst/>
                <a:uLnTx/>
                <a:uFillTx/>
                <a:latin typeface="Arial" charset="0"/>
                <a:ea typeface="Microsoft YaHei" charset="0"/>
                <a:cs typeface="Microsoft YaHei" charset="0"/>
              </a:rPr>
              <a:t> temperature calculated? </a:t>
            </a:r>
            <a:r>
              <a:rPr lang="en-GB" dirty="0" smtClean="0">
                <a:solidFill>
                  <a:srgbClr val="01426F"/>
                </a:solidFill>
              </a:rPr>
              <a:t>Read the section called ‘Climate and atmospheric trends’ on p.431 of Petit et al. (1999). </a:t>
            </a:r>
            <a:endParaRPr kumimoji="0" lang="en-GB" sz="24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53961" y="1260475"/>
            <a:ext cx="8421329" cy="5597525"/>
          </a:xfrm>
          <a:prstGeom prst="rect">
            <a:avLst/>
          </a:prstGeom>
          <a:noFill/>
          <a:ln w="9525">
            <a:noFill/>
            <a:miter lim="800000"/>
            <a:headEnd/>
            <a:tailEnd/>
          </a:ln>
          <a:effectLst/>
        </p:spPr>
        <p:txBody>
          <a:bodyPr lIns="90000" tIns="45000" rIns="90000" bIns="45000"/>
          <a:lstStyle/>
          <a:p>
            <a:pPr lvl="0"/>
            <a:r>
              <a:rPr lang="en-GB" dirty="0" smtClean="0">
                <a:solidFill>
                  <a:srgbClr val="01426F"/>
                </a:solidFill>
              </a:rPr>
              <a:t>Go to the following website for the Intergovernmental Panel on Climate Change:</a:t>
            </a:r>
          </a:p>
          <a:p>
            <a:r>
              <a:rPr lang="en-GB" u="sng" dirty="0" smtClean="0">
                <a:solidFill>
                  <a:srgbClr val="01426F"/>
                </a:solidFill>
                <a:hlinkClick r:id="rId2"/>
              </a:rPr>
              <a:t>www.ipcc.ch/index.htm</a:t>
            </a:r>
            <a:r>
              <a:rPr lang="en-GB" dirty="0" smtClean="0">
                <a:solidFill>
                  <a:srgbClr val="01426F"/>
                </a:solidFill>
              </a:rPr>
              <a:t> </a:t>
            </a:r>
          </a:p>
          <a:p>
            <a:endParaRPr lang="en-GB" dirty="0" smtClean="0">
              <a:solidFill>
                <a:srgbClr val="01426F"/>
              </a:solidFill>
            </a:endParaRPr>
          </a:p>
          <a:p>
            <a:r>
              <a:rPr lang="en-GB" dirty="0" smtClean="0">
                <a:solidFill>
                  <a:srgbClr val="01426F"/>
                </a:solidFill>
              </a:rPr>
              <a:t>Locate the following: </a:t>
            </a:r>
            <a:r>
              <a:rPr lang="en-GB" b="1" dirty="0" smtClean="0">
                <a:solidFill>
                  <a:srgbClr val="00B050"/>
                </a:solidFill>
              </a:rPr>
              <a:t>IPCC Climate Change Report 2007: The Physical Science Basis, Chapter 6, Fig. 4. </a:t>
            </a:r>
          </a:p>
          <a:p>
            <a:endParaRPr lang="en-GB" b="1" dirty="0" smtClean="0">
              <a:solidFill>
                <a:srgbClr val="01426F"/>
              </a:solidFill>
            </a:endParaRPr>
          </a:p>
          <a:p>
            <a:r>
              <a:rPr lang="en-GB" dirty="0" smtClean="0">
                <a:solidFill>
                  <a:srgbClr val="01426F"/>
                </a:solidFill>
              </a:rPr>
              <a:t>This figure consists of 4 graphs of data from ice cores. </a:t>
            </a:r>
          </a:p>
          <a:p>
            <a:pPr>
              <a:buFontTx/>
              <a:buChar char="-"/>
            </a:pPr>
            <a:r>
              <a:rPr lang="en-GB" sz="2200" dirty="0" smtClean="0">
                <a:solidFill>
                  <a:srgbClr val="01426F"/>
                </a:solidFill>
              </a:rPr>
              <a:t> From the figure record the minimum and maximum values of CO</a:t>
            </a:r>
            <a:r>
              <a:rPr lang="en-GB" sz="2200" baseline="-25000" dirty="0" smtClean="0">
                <a:solidFill>
                  <a:srgbClr val="01426F"/>
                </a:solidFill>
              </a:rPr>
              <a:t>2</a:t>
            </a:r>
            <a:r>
              <a:rPr lang="en-GB" sz="2200" dirty="0" smtClean="0">
                <a:solidFill>
                  <a:srgbClr val="01426F"/>
                </a:solidFill>
              </a:rPr>
              <a:t>, CH</a:t>
            </a:r>
            <a:r>
              <a:rPr lang="en-GB" sz="2200" baseline="-25000" dirty="0" smtClean="0">
                <a:solidFill>
                  <a:srgbClr val="01426F"/>
                </a:solidFill>
              </a:rPr>
              <a:t>4</a:t>
            </a:r>
            <a:r>
              <a:rPr lang="en-GB" sz="2200" dirty="0" smtClean="0">
                <a:solidFill>
                  <a:srgbClr val="01426F"/>
                </a:solidFill>
              </a:rPr>
              <a:t> and N</a:t>
            </a:r>
            <a:r>
              <a:rPr lang="en-GB" sz="2200" baseline="-25000" dirty="0" smtClean="0">
                <a:solidFill>
                  <a:srgbClr val="01426F"/>
                </a:solidFill>
              </a:rPr>
              <a:t>2</a:t>
            </a:r>
            <a:r>
              <a:rPr lang="en-GB" sz="2200" dirty="0" smtClean="0">
                <a:solidFill>
                  <a:srgbClr val="01426F"/>
                </a:solidFill>
              </a:rPr>
              <a:t>O prior to the </a:t>
            </a:r>
            <a:r>
              <a:rPr lang="en-GB" sz="2200" dirty="0" err="1" smtClean="0">
                <a:solidFill>
                  <a:srgbClr val="01426F"/>
                </a:solidFill>
              </a:rPr>
              <a:t>Anthropocene</a:t>
            </a:r>
            <a:r>
              <a:rPr lang="en-GB" sz="2200" dirty="0" smtClean="0">
                <a:solidFill>
                  <a:srgbClr val="01426F"/>
                </a:solidFill>
              </a:rPr>
              <a:t>.</a:t>
            </a:r>
          </a:p>
          <a:p>
            <a:pPr lvl="0">
              <a:buFontTx/>
              <a:buChar char="-"/>
            </a:pPr>
            <a:r>
              <a:rPr lang="en-GB" sz="2200" dirty="0" smtClean="0">
                <a:solidFill>
                  <a:srgbClr val="01426F"/>
                </a:solidFill>
              </a:rPr>
              <a:t> How do the CO</a:t>
            </a:r>
            <a:r>
              <a:rPr lang="en-GB" sz="2200" baseline="-25000" dirty="0" smtClean="0">
                <a:solidFill>
                  <a:srgbClr val="01426F"/>
                </a:solidFill>
              </a:rPr>
              <a:t>2</a:t>
            </a:r>
            <a:r>
              <a:rPr lang="en-GB" sz="2200" dirty="0" smtClean="0">
                <a:solidFill>
                  <a:srgbClr val="01426F"/>
                </a:solidFill>
              </a:rPr>
              <a:t> and CH</a:t>
            </a:r>
            <a:r>
              <a:rPr lang="en-GB" sz="2200" baseline="-25000" dirty="0" smtClean="0">
                <a:solidFill>
                  <a:srgbClr val="01426F"/>
                </a:solidFill>
              </a:rPr>
              <a:t>4</a:t>
            </a:r>
            <a:r>
              <a:rPr lang="en-GB" sz="2200" dirty="0" smtClean="0">
                <a:solidFill>
                  <a:srgbClr val="01426F"/>
                </a:solidFill>
              </a:rPr>
              <a:t> range in values compare with that of the </a:t>
            </a:r>
            <a:r>
              <a:rPr lang="en-GB" sz="2200" dirty="0" err="1" smtClean="0">
                <a:solidFill>
                  <a:srgbClr val="01426F"/>
                </a:solidFill>
              </a:rPr>
              <a:t>Vostock</a:t>
            </a:r>
            <a:r>
              <a:rPr lang="en-GB" sz="2200" dirty="0" smtClean="0">
                <a:solidFill>
                  <a:srgbClr val="01426F"/>
                </a:solidFill>
              </a:rPr>
              <a:t> ice core?</a:t>
            </a:r>
          </a:p>
          <a:p>
            <a:pPr lvl="0">
              <a:buFontTx/>
              <a:buChar char="-"/>
            </a:pPr>
            <a:r>
              <a:rPr lang="en-GB" sz="2200" dirty="0" smtClean="0">
                <a:solidFill>
                  <a:srgbClr val="01426F"/>
                </a:solidFill>
              </a:rPr>
              <a:t>What may cause this difference?</a:t>
            </a:r>
          </a:p>
          <a:p>
            <a:pPr>
              <a:buFontTx/>
              <a:buChar char="-"/>
            </a:pPr>
            <a:endParaRPr lang="en-GB" sz="2400" b="0" dirty="0" smtClean="0">
              <a:solidFill>
                <a:srgbClr val="01426F"/>
              </a:solidFill>
              <a:ea typeface="Microsoft YaHei" charset="0"/>
              <a:cs typeface="Microsoft YaHei" charset="0"/>
            </a:endParaRPr>
          </a:p>
          <a:p>
            <a:pPr>
              <a:lnSpc>
                <a:spcPct val="100000"/>
              </a:lnSpc>
              <a:spcBef>
                <a:spcPts val="4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sz="2400" b="1" dirty="0">
              <a:solidFill>
                <a:srgbClr val="01426F"/>
              </a:solidFill>
              <a:ea typeface="Microsoft YaHei" charset="0"/>
              <a:cs typeface="Microsoft YaHei" charset="0"/>
            </a:endParaRPr>
          </a:p>
        </p:txBody>
      </p:sp>
      <p:sp>
        <p:nvSpPr>
          <p:cNvPr id="3" name="Rectangle 2"/>
          <p:cNvSpPr>
            <a:spLocks noChangeArrowheads="1"/>
          </p:cNvSpPr>
          <p:nvPr/>
        </p:nvSpPr>
        <p:spPr bwMode="auto">
          <a:xfrm>
            <a:off x="228600" y="238125"/>
            <a:ext cx="7772400" cy="581025"/>
          </a:xfrm>
          <a:prstGeom prst="rect">
            <a:avLst/>
          </a:prstGeom>
          <a:noFill/>
          <a:ln w="9525">
            <a:noFill/>
            <a:round/>
            <a:headEnd/>
            <a:tailEnd/>
          </a:ln>
          <a:effectLst/>
        </p:spPr>
        <p:txBody>
          <a:bodyPr lIns="90000" tIns="45000" rIns="90000" bIns="45000"/>
          <a:lstStyle/>
          <a:p>
            <a:pPr hangingPunct="1">
              <a:lnSpc>
                <a:spcPct val="100000"/>
              </a:lnSpc>
              <a:tabLst>
                <a:tab pos="723900" algn="l"/>
                <a:tab pos="1447800" algn="l"/>
                <a:tab pos="2171700" algn="l"/>
                <a:tab pos="2895600" algn="l"/>
                <a:tab pos="3619500" algn="l"/>
                <a:tab pos="4343400" algn="l"/>
                <a:tab pos="5067300" algn="l"/>
                <a:tab pos="5791200" algn="l"/>
                <a:tab pos="6515100" algn="l"/>
                <a:tab pos="7239000" algn="l"/>
              </a:tabLst>
            </a:pPr>
            <a:r>
              <a:rPr lang="en-GB" sz="2800" b="1" dirty="0" smtClean="0">
                <a:solidFill>
                  <a:srgbClr val="000000"/>
                </a:solidFill>
                <a:ea typeface="Microsoft YaHei" charset="0"/>
                <a:cs typeface="Microsoft YaHei" charset="0"/>
              </a:rPr>
              <a:t>Session 1 (A): DATA - Global Warming</a:t>
            </a:r>
            <a:endParaRPr lang="en-GB" sz="2800" b="1" dirty="0">
              <a:solidFill>
                <a:srgbClr val="000000"/>
              </a:solidFill>
              <a:ea typeface="Microsoft YaHei" charset="0"/>
              <a:cs typeface="Microsoft YaHei" charset="0"/>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395536" y="1208808"/>
            <a:ext cx="8316664"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Scientists can also analyse geochemical changes in the past from ancient sediments. Ocean drilling expeditions drill sediment cores 100s of metres long from the ocean floor, which contain a stack of sediments that are millions of years older than</a:t>
            </a:r>
            <a:r>
              <a:rPr kumimoji="0" lang="en-GB" sz="2400" b="0" i="0" u="none" strike="noStrike" kern="0" cap="none" spc="0" normalizeH="0" noProof="0" dirty="0" smtClean="0">
                <a:ln>
                  <a:noFill/>
                </a:ln>
                <a:solidFill>
                  <a:srgbClr val="003F7B"/>
                </a:solidFill>
                <a:effectLst/>
                <a:uLnTx/>
                <a:uFillTx/>
                <a:latin typeface="Arial" charset="0"/>
                <a:ea typeface="Microsoft YaHei" charset="0"/>
                <a:cs typeface="Microsoft YaHei" charset="0"/>
              </a:rPr>
              <a:t> the oldest ice core records</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8915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O</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cean Sediments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4" name="TextBox 3"/>
          <p:cNvSpPr txBox="1"/>
          <p:nvPr/>
        </p:nvSpPr>
        <p:spPr>
          <a:xfrm>
            <a:off x="467544" y="3946330"/>
            <a:ext cx="8276406" cy="3477875"/>
          </a:xfrm>
          <a:prstGeom prst="rect">
            <a:avLst/>
          </a:prstGeom>
          <a:noFill/>
        </p:spPr>
        <p:txBody>
          <a:bodyPr wrap="square" rtlCol="0">
            <a:spAutoFit/>
          </a:bodyPr>
          <a:lstStyle/>
          <a:p>
            <a:r>
              <a:rPr lang="en-GB" sz="2000" dirty="0" smtClean="0"/>
              <a:t>T</a:t>
            </a:r>
            <a:r>
              <a:rPr lang="en-GB" sz="2000" b="0" dirty="0" smtClean="0"/>
              <a:t>he Integrated Ocean Drilling Program (IODP</a:t>
            </a:r>
            <a:r>
              <a:rPr lang="en-GB" sz="2000" dirty="0" smtClean="0"/>
              <a:t>) uses ocean drilling vessel to collect this data (</a:t>
            </a:r>
            <a:r>
              <a:rPr lang="en-GB" sz="2000" b="0" dirty="0" smtClean="0">
                <a:hlinkClick r:id="rId2"/>
              </a:rPr>
              <a:t>www.iodp.org</a:t>
            </a:r>
            <a:r>
              <a:rPr lang="en-GB" sz="2000" b="0" dirty="0" smtClean="0"/>
              <a:t>)</a:t>
            </a:r>
          </a:p>
          <a:p>
            <a:endParaRPr lang="en-GB" sz="2000" dirty="0" smtClean="0"/>
          </a:p>
          <a:p>
            <a:r>
              <a:rPr lang="en-GB" sz="2000" dirty="0" smtClean="0"/>
              <a:t>Refer to figure 1 in </a:t>
            </a:r>
            <a:r>
              <a:rPr lang="en-GB" sz="2000" dirty="0" err="1" smtClean="0"/>
              <a:t>Lisiecki</a:t>
            </a:r>
            <a:r>
              <a:rPr lang="en-GB" sz="2000" dirty="0" smtClean="0"/>
              <a:t> &amp; </a:t>
            </a:r>
            <a:r>
              <a:rPr lang="en-GB" sz="2000" dirty="0" err="1" smtClean="0"/>
              <a:t>Raymo</a:t>
            </a:r>
            <a:r>
              <a:rPr lang="en-GB" sz="2000" dirty="0" smtClean="0"/>
              <a:t>, 2005 to see a map of the location of sediment cores that were drilled from the ocean floor.</a:t>
            </a:r>
          </a:p>
          <a:p>
            <a:endParaRPr lang="en-GB" sz="2000" b="0" dirty="0" smtClean="0"/>
          </a:p>
          <a:p>
            <a:endParaRPr lang="en-GB" sz="2000" dirty="0" smtClean="0"/>
          </a:p>
          <a:p>
            <a:endParaRPr lang="en-GB" sz="2000" b="0" dirty="0" smtClean="0"/>
          </a:p>
          <a:p>
            <a:endParaRPr lang="en-GB" sz="2000" dirty="0" smtClean="0"/>
          </a:p>
          <a:p>
            <a:endParaRPr lang="en-GB" sz="2000" b="0" dirty="0" smtClean="0"/>
          </a:p>
          <a:p>
            <a:endParaRPr lang="en-GB" sz="2000" b="0" dirty="0" smtClean="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95250" y="987648"/>
            <a:ext cx="4895850"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The sediments contain a tiny fossil called foraminifera. These are zooplankton that live in the oceans and secrete a calcite skeleton called a test composed of CaCO</a:t>
            </a:r>
            <a:r>
              <a:rPr kumimoji="0" lang="en-GB" sz="2200" b="0" i="0" u="none" strike="noStrike" kern="0" cap="none" spc="0" normalizeH="0" baseline="-25000" noProof="0" dirty="0" smtClean="0">
                <a:ln>
                  <a:noFill/>
                </a:ln>
                <a:solidFill>
                  <a:srgbClr val="003A74"/>
                </a:solidFill>
                <a:effectLst/>
                <a:uLnTx/>
                <a:uFillTx/>
                <a:latin typeface="Arial" charset="0"/>
                <a:ea typeface="Microsoft YaHei" charset="0"/>
                <a:cs typeface="Microsoft YaHei" charset="0"/>
              </a:rPr>
              <a:t>3</a:t>
            </a:r>
            <a:r>
              <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a:t>
            </a:r>
          </a:p>
          <a:p>
            <a:pPr marL="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The composition of the foraminifera test records the ocean chemistry at the time the foraminifera was alive.</a:t>
            </a:r>
          </a:p>
          <a:p>
            <a:pPr marL="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L="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Therefore the ratio of </a:t>
            </a:r>
            <a:r>
              <a:rPr kumimoji="0" lang="en-GB" sz="2200" b="0" i="0" u="none" strike="noStrike" kern="0" cap="none" spc="0" normalizeH="0" baseline="30000" noProof="0" dirty="0" smtClean="0">
                <a:ln>
                  <a:noFill/>
                </a:ln>
                <a:solidFill>
                  <a:srgbClr val="003A74"/>
                </a:solidFill>
                <a:effectLst/>
                <a:uLnTx/>
                <a:uFillTx/>
                <a:latin typeface="Arial" charset="0"/>
                <a:ea typeface="Microsoft YaHei" charset="0"/>
                <a:cs typeface="Microsoft YaHei" charset="0"/>
              </a:rPr>
              <a:t>18</a:t>
            </a:r>
            <a:r>
              <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O to </a:t>
            </a:r>
            <a:r>
              <a:rPr kumimoji="0" lang="en-GB" sz="2200" b="0" i="0" u="none" strike="noStrike" kern="0" cap="none" spc="0" normalizeH="0" baseline="30000" noProof="0" dirty="0" smtClean="0">
                <a:ln>
                  <a:noFill/>
                </a:ln>
                <a:solidFill>
                  <a:srgbClr val="003A74"/>
                </a:solidFill>
                <a:effectLst/>
                <a:uLnTx/>
                <a:uFillTx/>
                <a:latin typeface="Arial" charset="0"/>
                <a:ea typeface="Microsoft YaHei" charset="0"/>
                <a:cs typeface="Microsoft YaHei" charset="0"/>
              </a:rPr>
              <a:t>16</a:t>
            </a:r>
            <a:r>
              <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O isotopes within the fossil shell can tell us about ocean temperature and global climatic changes.</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2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8915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O</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cean Sediments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pic>
        <p:nvPicPr>
          <p:cNvPr id="4" name="Picture 3" descr="Foraminifères.jpg"/>
          <p:cNvPicPr>
            <a:picLocks noChangeAspect="1"/>
          </p:cNvPicPr>
          <p:nvPr/>
        </p:nvPicPr>
        <p:blipFill>
          <a:blip r:embed="rId2" cstate="print"/>
          <a:srcRect l="19739" r="12817"/>
          <a:stretch>
            <a:fillRect/>
          </a:stretch>
        </p:blipFill>
        <p:spPr>
          <a:xfrm>
            <a:off x="4933950" y="1100672"/>
            <a:ext cx="4210050" cy="4992624"/>
          </a:xfrm>
          <a:prstGeom prst="rect">
            <a:avLst/>
          </a:prstGeom>
        </p:spPr>
      </p:pic>
      <p:sp>
        <p:nvSpPr>
          <p:cNvPr id="5" name="Text Placeholder 2"/>
          <p:cNvSpPr txBox="1">
            <a:spLocks/>
          </p:cNvSpPr>
          <p:nvPr/>
        </p:nvSpPr>
        <p:spPr bwMode="auto">
          <a:xfrm>
            <a:off x="5076056" y="6165304"/>
            <a:ext cx="3600400" cy="4046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1200" b="0" i="0" u="none" strike="noStrike" kern="0" cap="none" spc="0" normalizeH="0" baseline="0" noProof="0" dirty="0" smtClean="0">
                <a:ln>
                  <a:noFill/>
                </a:ln>
                <a:effectLst/>
                <a:uLnTx/>
                <a:uFillTx/>
                <a:latin typeface="+mn-lt"/>
                <a:ea typeface="Microsoft YaHei" charset="0"/>
                <a:cs typeface="Microsoft YaHei" charset="0"/>
              </a:rPr>
              <a:t>© Wikipedia Commons</a:t>
            </a:r>
            <a:endParaRPr kumimoji="0" lang="en-GB" sz="1200" b="1" i="0" u="none" strike="noStrike" kern="0" cap="none" spc="0" normalizeH="0" baseline="0" noProof="0" dirty="0" smtClean="0">
              <a:ln>
                <a:noFill/>
              </a:ln>
              <a:effectLst/>
              <a:uLnTx/>
              <a:uFillTx/>
              <a:latin typeface="+mn-lt"/>
              <a:ea typeface="Microsoft YaHei" charset="0"/>
              <a:cs typeface="Microsoft YaHei" charset="0"/>
            </a:endParaRP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28600" y="1208808"/>
            <a:ext cx="8591872" cy="16523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The ratio of </a:t>
            </a:r>
            <a:r>
              <a:rPr kumimoji="0" lang="en-GB" sz="2400" b="0" i="0" u="none" strike="noStrike" kern="0" cap="none" spc="0" normalizeH="0" baseline="30000" noProof="0" dirty="0" smtClean="0">
                <a:ln>
                  <a:noFill/>
                </a:ln>
                <a:solidFill>
                  <a:srgbClr val="003F7B"/>
                </a:solidFill>
                <a:effectLst/>
                <a:uLnTx/>
                <a:uFillTx/>
                <a:latin typeface="Arial" charset="0"/>
                <a:ea typeface="Microsoft YaHei" charset="0"/>
                <a:cs typeface="Microsoft YaHei" charset="0"/>
              </a:rPr>
              <a:t>18</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O:</a:t>
            </a:r>
            <a:r>
              <a:rPr kumimoji="0" lang="en-GB" sz="2400" b="0" i="0" u="none" strike="noStrike" kern="0" cap="none" spc="0" normalizeH="0" baseline="30000" noProof="0" dirty="0" smtClean="0">
                <a:ln>
                  <a:noFill/>
                </a:ln>
                <a:solidFill>
                  <a:srgbClr val="003F7B"/>
                </a:solidFill>
                <a:effectLst/>
                <a:uLnTx/>
                <a:uFillTx/>
                <a:latin typeface="Arial" charset="0"/>
                <a:ea typeface="Microsoft YaHei" charset="0"/>
                <a:cs typeface="Microsoft YaHei" charset="0"/>
              </a:rPr>
              <a:t>16</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O, reported as </a:t>
            </a:r>
            <a:r>
              <a:rPr kumimoji="0" lang="en-GB" sz="2400" b="0" i="0" u="none" strike="noStrike" kern="0" cap="none" spc="0" normalizeH="0" baseline="0" noProof="0" dirty="0" smtClean="0">
                <a:ln>
                  <a:noFill/>
                </a:ln>
                <a:solidFill>
                  <a:srgbClr val="003F7B"/>
                </a:solidFill>
                <a:effectLst/>
                <a:uLnTx/>
                <a:uFillTx/>
                <a:latin typeface="Symbol" pitchFamily="18" charset="2"/>
                <a:ea typeface="Microsoft YaHei" charset="0"/>
                <a:cs typeface="Microsoft YaHei" charset="0"/>
              </a:rPr>
              <a:t>d</a:t>
            </a:r>
            <a:r>
              <a:rPr kumimoji="0" lang="en-GB" sz="2400" b="0" i="0" u="none" strike="noStrike" kern="0" cap="none" spc="0" normalizeH="0" baseline="30000" noProof="0" dirty="0" smtClean="0">
                <a:ln>
                  <a:noFill/>
                </a:ln>
                <a:solidFill>
                  <a:srgbClr val="003F7B"/>
                </a:solidFill>
                <a:effectLst/>
                <a:uLnTx/>
                <a:uFillTx/>
                <a:latin typeface="Arial" charset="0"/>
                <a:ea typeface="Microsoft YaHei" charset="0"/>
                <a:cs typeface="Microsoft YaHei" charset="0"/>
              </a:rPr>
              <a:t>18</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O is an indicator of the amount of water trapped in ice caps, as </a:t>
            </a:r>
            <a:r>
              <a:rPr kumimoji="0" lang="en-GB" sz="2400" b="0" i="0" u="none" strike="noStrike" kern="0" cap="none" spc="0" normalizeH="0" baseline="30000" noProof="0" dirty="0" smtClean="0">
                <a:ln>
                  <a:noFill/>
                </a:ln>
                <a:solidFill>
                  <a:srgbClr val="003F7B"/>
                </a:solidFill>
                <a:effectLst/>
                <a:uLnTx/>
                <a:uFillTx/>
                <a:latin typeface="Arial" charset="0"/>
                <a:ea typeface="Microsoft YaHei" charset="0"/>
                <a:cs typeface="Microsoft YaHei" charset="0"/>
              </a:rPr>
              <a:t>16</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O is preferentially trapped in ice when it forms due to precipitation, while the heavier isotope </a:t>
            </a:r>
            <a:r>
              <a:rPr kumimoji="0" lang="en-GB" sz="2400" b="0" i="0" u="none" strike="noStrike" kern="0" cap="none" spc="0" normalizeH="0" baseline="30000" noProof="0" dirty="0" smtClean="0">
                <a:ln>
                  <a:noFill/>
                </a:ln>
                <a:solidFill>
                  <a:srgbClr val="003F7B"/>
                </a:solidFill>
                <a:effectLst/>
                <a:uLnTx/>
                <a:uFillTx/>
                <a:latin typeface="Arial" charset="0"/>
                <a:ea typeface="Microsoft YaHei" charset="0"/>
                <a:cs typeface="Microsoft YaHei" charset="0"/>
              </a:rPr>
              <a:t>18</a:t>
            </a:r>
            <a:r>
              <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rPr>
              <a:t>O remains in saline sea water.</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8915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O</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cean Sediments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cxnSp>
        <p:nvCxnSpPr>
          <p:cNvPr id="4" name="Straight Connector 3"/>
          <p:cNvCxnSpPr/>
          <p:nvPr/>
        </p:nvCxnSpPr>
        <p:spPr bwMode="auto">
          <a:xfrm>
            <a:off x="4038600" y="6134100"/>
            <a:ext cx="4107180" cy="0"/>
          </a:xfrm>
          <a:prstGeom prst="line">
            <a:avLst/>
          </a:prstGeom>
          <a:solidFill>
            <a:schemeClr val="accent1"/>
          </a:solidFill>
          <a:ln w="25400" cap="flat" cmpd="sng" algn="ctr">
            <a:solidFill>
              <a:schemeClr val="tx1"/>
            </a:solidFill>
            <a:prstDash val="solid"/>
            <a:miter lim="800000"/>
            <a:headEnd type="none" w="med" len="med"/>
            <a:tailEnd type="none" w="med" len="med"/>
          </a:ln>
          <a:effectLst/>
        </p:spPr>
      </p:cxnSp>
      <p:sp>
        <p:nvSpPr>
          <p:cNvPr id="5" name="TextBox 4"/>
          <p:cNvSpPr txBox="1"/>
          <p:nvPr/>
        </p:nvSpPr>
        <p:spPr>
          <a:xfrm>
            <a:off x="4251960" y="6164580"/>
            <a:ext cx="3980577" cy="400110"/>
          </a:xfrm>
          <a:prstGeom prst="rect">
            <a:avLst/>
          </a:prstGeom>
          <a:noFill/>
        </p:spPr>
        <p:txBody>
          <a:bodyPr wrap="none" rtlCol="0">
            <a:spAutoFit/>
          </a:bodyPr>
          <a:lstStyle/>
          <a:p>
            <a:r>
              <a:rPr lang="en-GB" sz="2000" dirty="0" smtClean="0"/>
              <a:t>Winter			Summer</a:t>
            </a:r>
            <a:endParaRPr lang="en-GB" sz="2000" dirty="0"/>
          </a:p>
        </p:txBody>
      </p:sp>
      <p:sp>
        <p:nvSpPr>
          <p:cNvPr id="6" name="TextBox 5"/>
          <p:cNvSpPr txBox="1"/>
          <p:nvPr/>
        </p:nvSpPr>
        <p:spPr>
          <a:xfrm>
            <a:off x="3474655" y="3413760"/>
            <a:ext cx="476477" cy="2862322"/>
          </a:xfrm>
          <a:prstGeom prst="rect">
            <a:avLst/>
          </a:prstGeom>
          <a:noFill/>
        </p:spPr>
        <p:txBody>
          <a:bodyPr wrap="none" rtlCol="0">
            <a:spAutoFit/>
          </a:bodyPr>
          <a:lstStyle/>
          <a:p>
            <a:pPr algn="r"/>
            <a:r>
              <a:rPr lang="en-GB" sz="2000" dirty="0" smtClean="0"/>
              <a:t>-1</a:t>
            </a:r>
          </a:p>
          <a:p>
            <a:pPr algn="r"/>
            <a:endParaRPr lang="en-GB" sz="2000" dirty="0" smtClean="0"/>
          </a:p>
          <a:p>
            <a:pPr algn="r"/>
            <a:endParaRPr lang="en-GB" sz="2000" dirty="0" smtClean="0"/>
          </a:p>
          <a:p>
            <a:pPr algn="r"/>
            <a:endParaRPr lang="en-GB" sz="2000" dirty="0" smtClean="0"/>
          </a:p>
          <a:p>
            <a:pPr algn="r"/>
            <a:r>
              <a:rPr lang="en-GB" sz="2000" dirty="0" smtClean="0"/>
              <a:t>0</a:t>
            </a:r>
          </a:p>
          <a:p>
            <a:pPr algn="r"/>
            <a:endParaRPr lang="en-GB" sz="2000" dirty="0" smtClean="0"/>
          </a:p>
          <a:p>
            <a:pPr algn="r"/>
            <a:endParaRPr lang="en-GB" sz="2000" dirty="0" smtClean="0"/>
          </a:p>
          <a:p>
            <a:pPr algn="r"/>
            <a:endParaRPr lang="en-GB" sz="2000" dirty="0" smtClean="0"/>
          </a:p>
          <a:p>
            <a:pPr algn="r"/>
            <a:r>
              <a:rPr lang="en-GB" sz="2000" dirty="0" smtClean="0"/>
              <a:t>+1</a:t>
            </a:r>
            <a:endParaRPr lang="en-GB" sz="2000" dirty="0"/>
          </a:p>
        </p:txBody>
      </p:sp>
      <p:sp>
        <p:nvSpPr>
          <p:cNvPr id="7" name="Freeform 6"/>
          <p:cNvSpPr/>
          <p:nvPr/>
        </p:nvSpPr>
        <p:spPr bwMode="auto">
          <a:xfrm>
            <a:off x="4091940" y="3577590"/>
            <a:ext cx="4076700" cy="2446020"/>
          </a:xfrm>
          <a:custGeom>
            <a:avLst/>
            <a:gdLst>
              <a:gd name="connsiteX0" fmla="*/ 0 w 4076700"/>
              <a:gd name="connsiteY0" fmla="*/ 1802130 h 2446020"/>
              <a:gd name="connsiteX1" fmla="*/ 152400 w 4076700"/>
              <a:gd name="connsiteY1" fmla="*/ 2167890 h 2446020"/>
              <a:gd name="connsiteX2" fmla="*/ 472440 w 4076700"/>
              <a:gd name="connsiteY2" fmla="*/ 2396490 h 2446020"/>
              <a:gd name="connsiteX3" fmla="*/ 1021080 w 4076700"/>
              <a:gd name="connsiteY3" fmla="*/ 2442210 h 2446020"/>
              <a:gd name="connsiteX4" fmla="*/ 1417320 w 4076700"/>
              <a:gd name="connsiteY4" fmla="*/ 2373630 h 2446020"/>
              <a:gd name="connsiteX5" fmla="*/ 1836420 w 4076700"/>
              <a:gd name="connsiteY5" fmla="*/ 2045970 h 2446020"/>
              <a:gd name="connsiteX6" fmla="*/ 2164080 w 4076700"/>
              <a:gd name="connsiteY6" fmla="*/ 1459230 h 2446020"/>
              <a:gd name="connsiteX7" fmla="*/ 2476500 w 4076700"/>
              <a:gd name="connsiteY7" fmla="*/ 781050 h 2446020"/>
              <a:gd name="connsiteX8" fmla="*/ 2750820 w 4076700"/>
              <a:gd name="connsiteY8" fmla="*/ 224790 h 2446020"/>
              <a:gd name="connsiteX9" fmla="*/ 3307080 w 4076700"/>
              <a:gd name="connsiteY9" fmla="*/ 11430 h 2446020"/>
              <a:gd name="connsiteX10" fmla="*/ 3817620 w 4076700"/>
              <a:gd name="connsiteY10" fmla="*/ 156210 h 2446020"/>
              <a:gd name="connsiteX11" fmla="*/ 4076700 w 4076700"/>
              <a:gd name="connsiteY11" fmla="*/ 316230 h 2446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6700" h="2446020">
                <a:moveTo>
                  <a:pt x="0" y="1802130"/>
                </a:moveTo>
                <a:cubicBezTo>
                  <a:pt x="36830" y="1935480"/>
                  <a:pt x="73660" y="2068830"/>
                  <a:pt x="152400" y="2167890"/>
                </a:cubicBezTo>
                <a:cubicBezTo>
                  <a:pt x="231140" y="2266950"/>
                  <a:pt x="327660" y="2350770"/>
                  <a:pt x="472440" y="2396490"/>
                </a:cubicBezTo>
                <a:cubicBezTo>
                  <a:pt x="617220" y="2442210"/>
                  <a:pt x="863600" y="2446020"/>
                  <a:pt x="1021080" y="2442210"/>
                </a:cubicBezTo>
                <a:cubicBezTo>
                  <a:pt x="1178560" y="2438400"/>
                  <a:pt x="1281430" y="2439670"/>
                  <a:pt x="1417320" y="2373630"/>
                </a:cubicBezTo>
                <a:cubicBezTo>
                  <a:pt x="1553210" y="2307590"/>
                  <a:pt x="1711960" y="2198370"/>
                  <a:pt x="1836420" y="2045970"/>
                </a:cubicBezTo>
                <a:cubicBezTo>
                  <a:pt x="1960880" y="1893570"/>
                  <a:pt x="2057400" y="1670050"/>
                  <a:pt x="2164080" y="1459230"/>
                </a:cubicBezTo>
                <a:cubicBezTo>
                  <a:pt x="2270760" y="1248410"/>
                  <a:pt x="2378710" y="986790"/>
                  <a:pt x="2476500" y="781050"/>
                </a:cubicBezTo>
                <a:cubicBezTo>
                  <a:pt x="2574290" y="575310"/>
                  <a:pt x="2612390" y="353060"/>
                  <a:pt x="2750820" y="224790"/>
                </a:cubicBezTo>
                <a:cubicBezTo>
                  <a:pt x="2889250" y="96520"/>
                  <a:pt x="3129280" y="22860"/>
                  <a:pt x="3307080" y="11430"/>
                </a:cubicBezTo>
                <a:cubicBezTo>
                  <a:pt x="3484880" y="0"/>
                  <a:pt x="3689350" y="105410"/>
                  <a:pt x="3817620" y="156210"/>
                </a:cubicBezTo>
                <a:cubicBezTo>
                  <a:pt x="3945890" y="207010"/>
                  <a:pt x="4011295" y="261620"/>
                  <a:pt x="4076700" y="316230"/>
                </a:cubicBezTo>
              </a:path>
            </a:pathLst>
          </a:custGeom>
          <a:noFill/>
          <a:ln w="38100" cap="flat" cmpd="sng" algn="ctr">
            <a:solidFill>
              <a:srgbClr val="00B05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Arial" charset="0"/>
            </a:endParaRPr>
          </a:p>
        </p:txBody>
      </p:sp>
      <p:sp>
        <p:nvSpPr>
          <p:cNvPr id="8" name="TextBox 7"/>
          <p:cNvSpPr txBox="1"/>
          <p:nvPr/>
        </p:nvSpPr>
        <p:spPr>
          <a:xfrm rot="16200000">
            <a:off x="1666567" y="4291780"/>
            <a:ext cx="3318387" cy="461665"/>
          </a:xfrm>
          <a:prstGeom prst="rect">
            <a:avLst/>
          </a:prstGeom>
          <a:noFill/>
        </p:spPr>
        <p:txBody>
          <a:bodyPr wrap="square" rtlCol="0">
            <a:spAutoFit/>
          </a:bodyPr>
          <a:lstStyle/>
          <a:p>
            <a:r>
              <a:rPr lang="en-GB" b="0" dirty="0" smtClean="0">
                <a:latin typeface="Symbol" pitchFamily="18" charset="2"/>
                <a:ea typeface="Microsoft YaHei" charset="0"/>
                <a:cs typeface="Microsoft YaHei" charset="0"/>
              </a:rPr>
              <a:t>d</a:t>
            </a:r>
            <a:r>
              <a:rPr lang="en-GB" b="0" baseline="30000" dirty="0" smtClean="0">
                <a:ea typeface="Microsoft YaHei" charset="0"/>
                <a:cs typeface="Microsoft YaHei" charset="0"/>
              </a:rPr>
              <a:t>18</a:t>
            </a:r>
            <a:r>
              <a:rPr lang="en-GB" b="0" dirty="0" smtClean="0">
                <a:ea typeface="Microsoft YaHei" charset="0"/>
                <a:cs typeface="Microsoft YaHei" charset="0"/>
              </a:rPr>
              <a:t>O of sea water</a:t>
            </a:r>
            <a:endParaRPr lang="en-GB" dirty="0"/>
          </a:p>
        </p:txBody>
      </p:sp>
      <p:sp>
        <p:nvSpPr>
          <p:cNvPr id="9" name="TextBox 8"/>
          <p:cNvSpPr txBox="1"/>
          <p:nvPr/>
        </p:nvSpPr>
        <p:spPr>
          <a:xfrm>
            <a:off x="353961" y="3156155"/>
            <a:ext cx="2489847" cy="2554545"/>
          </a:xfrm>
          <a:prstGeom prst="rect">
            <a:avLst/>
          </a:prstGeom>
          <a:noFill/>
        </p:spPr>
        <p:txBody>
          <a:bodyPr wrap="square" rtlCol="0">
            <a:spAutoFit/>
          </a:bodyPr>
          <a:lstStyle/>
          <a:p>
            <a:r>
              <a:rPr lang="en-GB" sz="2000" b="0" dirty="0" smtClean="0">
                <a:solidFill>
                  <a:srgbClr val="003F7B"/>
                </a:solidFill>
                <a:ea typeface="Microsoft YaHei" charset="0"/>
                <a:cs typeface="Microsoft YaHei" charset="0"/>
              </a:rPr>
              <a:t>Illustrative graph: In winter there is more ice in the Arctic and Antarctic glaciers so the </a:t>
            </a:r>
            <a:r>
              <a:rPr lang="en-GB" sz="2000" b="0" dirty="0" smtClean="0">
                <a:solidFill>
                  <a:srgbClr val="003F7B"/>
                </a:solidFill>
                <a:latin typeface="Symbol" pitchFamily="18" charset="2"/>
                <a:ea typeface="Microsoft YaHei" charset="0"/>
                <a:cs typeface="Microsoft YaHei" charset="0"/>
              </a:rPr>
              <a:t>d</a:t>
            </a:r>
            <a:r>
              <a:rPr lang="en-GB" sz="2000" b="0" baseline="30000" dirty="0" smtClean="0">
                <a:solidFill>
                  <a:srgbClr val="003F7B"/>
                </a:solidFill>
                <a:ea typeface="Microsoft YaHei" charset="0"/>
                <a:cs typeface="Microsoft YaHei" charset="0"/>
              </a:rPr>
              <a:t>18</a:t>
            </a:r>
            <a:r>
              <a:rPr lang="en-GB" sz="2000" b="0" dirty="0" smtClean="0">
                <a:solidFill>
                  <a:srgbClr val="003F7B"/>
                </a:solidFill>
                <a:ea typeface="Microsoft YaHei" charset="0"/>
                <a:cs typeface="Microsoft YaHei" charset="0"/>
              </a:rPr>
              <a:t>O  of ocean water is more positive.</a:t>
            </a:r>
            <a:endParaRPr lang="en-GB" sz="2000" dirty="0" smtClean="0">
              <a:solidFill>
                <a:srgbClr val="003F7B"/>
              </a:solidFill>
              <a:ea typeface="Microsoft YaHei" charset="0"/>
              <a:cs typeface="Microsoft YaHei" charset="0"/>
            </a:endParaRPr>
          </a:p>
          <a:p>
            <a:endParaRPr lang="en-GB" sz="2000" dirty="0">
              <a:solidFill>
                <a:srgbClr val="003F7B"/>
              </a:solidFill>
            </a:endParaRPr>
          </a:p>
        </p:txBody>
      </p:sp>
      <p:cxnSp>
        <p:nvCxnSpPr>
          <p:cNvPr id="10" name="Straight Connector 9"/>
          <p:cNvCxnSpPr/>
          <p:nvPr/>
        </p:nvCxnSpPr>
        <p:spPr bwMode="auto">
          <a:xfrm>
            <a:off x="4008120" y="3581400"/>
            <a:ext cx="15240" cy="2552700"/>
          </a:xfrm>
          <a:prstGeom prst="line">
            <a:avLst/>
          </a:prstGeom>
          <a:solidFill>
            <a:schemeClr val="accent1"/>
          </a:solidFill>
          <a:ln w="25400" cap="flat" cmpd="sng" algn="ctr">
            <a:solidFill>
              <a:schemeClr val="tx1"/>
            </a:solidFill>
            <a:prstDash val="solid"/>
            <a:miter lim="800000"/>
            <a:headEnd type="none" w="med" len="med"/>
            <a:tailEnd type="none" w="med" len="med"/>
          </a:ln>
          <a:effectLst/>
        </p:spPr>
      </p:cxn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51520" y="1052736"/>
            <a:ext cx="8892480" cy="16523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Study Figure 4 of </a:t>
            </a:r>
            <a:r>
              <a:rPr kumimoji="0" lang="en-GB" sz="2400" b="0" i="0" u="none" strike="noStrike" kern="0" cap="none" spc="0" normalizeH="0" baseline="0" noProof="0" dirty="0" err="1" smtClean="0">
                <a:ln>
                  <a:noFill/>
                </a:ln>
                <a:solidFill>
                  <a:srgbClr val="003A74"/>
                </a:solidFill>
                <a:effectLst/>
                <a:uLnTx/>
                <a:uFillTx/>
                <a:latin typeface="Arial" charset="0"/>
                <a:ea typeface="Microsoft YaHei" charset="0"/>
                <a:cs typeface="Microsoft YaHei" charset="0"/>
              </a:rPr>
              <a:t>Lisieki</a:t>
            </a: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 &amp; Raymo, 2005 (shown below), which shows a compilation of global fossil </a:t>
            </a:r>
            <a:r>
              <a:rPr kumimoji="0" lang="en-GB" sz="2400" b="0" i="0" u="none" strike="noStrike" kern="0" cap="none" spc="0" normalizeH="0" baseline="0" noProof="0" dirty="0" smtClean="0">
                <a:ln>
                  <a:noFill/>
                </a:ln>
                <a:solidFill>
                  <a:srgbClr val="003A74"/>
                </a:solidFill>
                <a:effectLst/>
                <a:uLnTx/>
                <a:uFillTx/>
                <a:latin typeface="Symbol" pitchFamily="18" charset="2"/>
                <a:ea typeface="Microsoft YaHei" charset="0"/>
                <a:cs typeface="Microsoft YaHei" charset="0"/>
              </a:rPr>
              <a:t>d</a:t>
            </a:r>
            <a:r>
              <a:rPr kumimoji="0" lang="en-GB" sz="2400" b="0" i="0" u="none" strike="noStrike" kern="0" cap="none" spc="0" normalizeH="0" baseline="30000" noProof="0" dirty="0" smtClean="0">
                <a:ln>
                  <a:noFill/>
                </a:ln>
                <a:solidFill>
                  <a:srgbClr val="003A74"/>
                </a:solidFill>
                <a:effectLst/>
                <a:uLnTx/>
                <a:uFillTx/>
                <a:latin typeface="Arial" charset="0"/>
                <a:ea typeface="Microsoft YaHei" charset="0"/>
                <a:cs typeface="Microsoft YaHei" charset="0"/>
              </a:rPr>
              <a:t>18</a:t>
            </a: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O data for the last 1Ma.</a:t>
            </a:r>
          </a:p>
          <a:p>
            <a:pPr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8915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O</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cean Sediments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51520" y="1208808"/>
            <a:ext cx="8892480" cy="43804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rPr>
              <a:t>Discuss the following points about the graph:</a:t>
            </a: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16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a:p>
            <a:pPr marR="0" lvl="0" indent="-342000" algn="l" defTabSz="914400" rtl="0" eaLnBrk="0" fontAlgn="base" latinLnBrk="0" hangingPunct="0">
              <a:lnSpc>
                <a:spcPct val="100000"/>
              </a:lnSpc>
              <a:spcBef>
                <a:spcPts val="400"/>
              </a:spcBef>
              <a:spcAft>
                <a:spcPct val="0"/>
              </a:spcAft>
              <a:buClr>
                <a:srgbClr val="97D0ED"/>
              </a:buClr>
              <a:buSzTx/>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0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What do the odd and even numbered peaks correspond to?</a:t>
            </a:r>
            <a:endParaRPr lang="en-GB" sz="2000" dirty="0" smtClean="0">
              <a:solidFill>
                <a:srgbClr val="01426F"/>
              </a:solidFill>
            </a:endParaRPr>
          </a:p>
          <a:p>
            <a:pPr lvl="0"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sz="2000" dirty="0" smtClean="0">
              <a:solidFill>
                <a:srgbClr val="01426F"/>
              </a:solidFill>
            </a:endParaRPr>
          </a:p>
          <a:p>
            <a:pPr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000" dirty="0" smtClean="0">
                <a:solidFill>
                  <a:srgbClr val="01426F"/>
                </a:solidFill>
              </a:rPr>
              <a:t>Why does the </a:t>
            </a:r>
            <a:r>
              <a:rPr lang="en-GB" sz="2000" dirty="0" smtClean="0">
                <a:solidFill>
                  <a:srgbClr val="01426F"/>
                </a:solidFill>
                <a:latin typeface="Symbol" pitchFamily="18" charset="2"/>
              </a:rPr>
              <a:t>d</a:t>
            </a:r>
            <a:r>
              <a:rPr lang="en-GB" sz="2000" baseline="30000" dirty="0" smtClean="0">
                <a:solidFill>
                  <a:srgbClr val="01426F"/>
                </a:solidFill>
              </a:rPr>
              <a:t>18</a:t>
            </a:r>
            <a:r>
              <a:rPr lang="en-GB" sz="2000" dirty="0" smtClean="0">
                <a:solidFill>
                  <a:srgbClr val="01426F"/>
                </a:solidFill>
              </a:rPr>
              <a:t>O of benthic foraminifera record ancient climatic changes that happened during the past 1 million years?</a:t>
            </a:r>
          </a:p>
          <a:p>
            <a:pPr lvl="0"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sz="2000" dirty="0" smtClean="0">
              <a:solidFill>
                <a:srgbClr val="01426F"/>
              </a:solidFill>
            </a:endParaRPr>
          </a:p>
          <a:p>
            <a:pPr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000" dirty="0" smtClean="0">
                <a:solidFill>
                  <a:srgbClr val="01426F"/>
                </a:solidFill>
              </a:rPr>
              <a:t>Why is </a:t>
            </a:r>
            <a:r>
              <a:rPr lang="en-GB" sz="2000" dirty="0" smtClean="0">
                <a:solidFill>
                  <a:srgbClr val="01426F"/>
                </a:solidFill>
                <a:latin typeface="Symbol" pitchFamily="18" charset="2"/>
              </a:rPr>
              <a:t>d</a:t>
            </a:r>
            <a:r>
              <a:rPr lang="en-GB" sz="2000" baseline="30000" dirty="0" smtClean="0">
                <a:solidFill>
                  <a:srgbClr val="01426F"/>
                </a:solidFill>
              </a:rPr>
              <a:t>18</a:t>
            </a:r>
            <a:r>
              <a:rPr lang="en-GB" sz="2000" dirty="0" smtClean="0">
                <a:solidFill>
                  <a:srgbClr val="01426F"/>
                </a:solidFill>
              </a:rPr>
              <a:t>O heavier at times of </a:t>
            </a:r>
            <a:r>
              <a:rPr lang="en-GB" sz="2000" dirty="0" err="1" smtClean="0">
                <a:solidFill>
                  <a:srgbClr val="01426F"/>
                </a:solidFill>
              </a:rPr>
              <a:t>glacials</a:t>
            </a:r>
            <a:r>
              <a:rPr lang="en-GB" sz="2000" dirty="0" smtClean="0">
                <a:solidFill>
                  <a:srgbClr val="01426F"/>
                </a:solidFill>
              </a:rPr>
              <a:t>?</a:t>
            </a:r>
          </a:p>
          <a:p>
            <a:pPr lvl="0"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sz="2000" dirty="0" smtClean="0">
              <a:solidFill>
                <a:srgbClr val="01426F"/>
              </a:solidFill>
            </a:endParaRPr>
          </a:p>
          <a:p>
            <a:pPr lvl="0"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kumimoji="0" lang="en-GB" sz="20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What is the wavelength of the </a:t>
            </a:r>
            <a:r>
              <a:rPr kumimoji="0" lang="en-GB" sz="2000" b="0" i="0" u="none" strike="noStrike" kern="0" cap="none" spc="0" normalizeH="0" baseline="0" noProof="0" dirty="0" smtClean="0">
                <a:ln>
                  <a:noFill/>
                </a:ln>
                <a:solidFill>
                  <a:srgbClr val="01426F"/>
                </a:solidFill>
                <a:effectLst/>
                <a:uLnTx/>
                <a:uFillTx/>
                <a:latin typeface="Symbol" pitchFamily="18" charset="2"/>
                <a:ea typeface="Microsoft YaHei" charset="0"/>
                <a:cs typeface="Microsoft YaHei" charset="0"/>
              </a:rPr>
              <a:t>d</a:t>
            </a:r>
            <a:r>
              <a:rPr kumimoji="0" lang="en-GB" sz="2000" b="0" i="0" u="none" strike="noStrike" kern="0" cap="none" spc="0" normalizeH="0" baseline="30000" noProof="0" dirty="0" smtClean="0">
                <a:ln>
                  <a:noFill/>
                </a:ln>
                <a:solidFill>
                  <a:srgbClr val="01426F"/>
                </a:solidFill>
                <a:effectLst/>
                <a:uLnTx/>
                <a:uFillTx/>
                <a:latin typeface="Arial" charset="0"/>
                <a:ea typeface="Microsoft YaHei" charset="0"/>
                <a:cs typeface="Microsoft YaHei" charset="0"/>
              </a:rPr>
              <a:t>18</a:t>
            </a:r>
            <a:r>
              <a:rPr kumimoji="0" lang="en-GB" sz="20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O cycles? i.e. How much time passes between the peaks of maximum or minimum </a:t>
            </a:r>
            <a:r>
              <a:rPr kumimoji="0" lang="en-GB" sz="2000" b="0" i="0" u="none" strike="noStrike" kern="0" cap="none" spc="0" normalizeH="0" baseline="0" noProof="0" dirty="0" smtClean="0">
                <a:ln>
                  <a:noFill/>
                </a:ln>
                <a:solidFill>
                  <a:srgbClr val="01426F"/>
                </a:solidFill>
                <a:effectLst/>
                <a:uLnTx/>
                <a:uFillTx/>
                <a:latin typeface="Symbol" pitchFamily="18" charset="2"/>
                <a:ea typeface="Microsoft YaHei" charset="0"/>
                <a:cs typeface="Microsoft YaHei" charset="0"/>
              </a:rPr>
              <a:t>d</a:t>
            </a:r>
            <a:r>
              <a:rPr kumimoji="0" lang="en-GB" sz="2000" b="0" i="0" u="none" strike="noStrike" kern="0" cap="none" spc="0" normalizeH="0" baseline="30000" noProof="0" dirty="0" smtClean="0">
                <a:ln>
                  <a:noFill/>
                </a:ln>
                <a:solidFill>
                  <a:srgbClr val="01426F"/>
                </a:solidFill>
                <a:effectLst/>
                <a:uLnTx/>
                <a:uFillTx/>
                <a:latin typeface="Arial" charset="0"/>
                <a:ea typeface="Microsoft YaHei" charset="0"/>
                <a:cs typeface="Microsoft YaHei" charset="0"/>
              </a:rPr>
              <a:t>18</a:t>
            </a:r>
            <a:r>
              <a:rPr kumimoji="0" lang="en-GB" sz="20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rPr>
              <a:t>O?</a:t>
            </a:r>
          </a:p>
          <a:p>
            <a:pPr lvl="0"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sz="2000" kern="0" dirty="0" smtClean="0">
              <a:solidFill>
                <a:srgbClr val="01426F"/>
              </a:solidFill>
              <a:ea typeface="Microsoft YaHei" charset="0"/>
            </a:endParaRPr>
          </a:p>
          <a:p>
            <a:pPr lvl="0" indent="-3420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sz="2000" kern="0" dirty="0" smtClean="0">
                <a:solidFill>
                  <a:srgbClr val="01426F"/>
                </a:solidFill>
                <a:ea typeface="Microsoft YaHei" charset="0"/>
                <a:cs typeface="Microsoft YaHei" charset="0"/>
              </a:rPr>
              <a:t>What could be done to enhance the ‘global signal’ of the data if further sampling were possible?</a:t>
            </a:r>
            <a:endParaRPr kumimoji="0" lang="en-GB" sz="2000" b="0" i="0" u="none" strike="noStrike" kern="0" cap="none" spc="0" normalizeH="0" baseline="0" noProof="0" dirty="0" smtClean="0">
              <a:ln>
                <a:noFill/>
              </a:ln>
              <a:solidFill>
                <a:srgbClr val="01426F"/>
              </a:solidFill>
              <a:effectLst/>
              <a:uLnTx/>
              <a:uFillTx/>
              <a:latin typeface="Arial" charset="0"/>
              <a:ea typeface="Microsoft YaHei" charset="0"/>
              <a:cs typeface="Microsoft YaHei" charset="0"/>
            </a:endParaRPr>
          </a:p>
          <a:p>
            <a:pPr marR="0" lvl="0" indent="-342900" algn="l" defTabSz="914400" rtl="0" eaLnBrk="0" fontAlgn="base" latinLnBrk="0" hangingPunct="0">
              <a:lnSpc>
                <a:spcPct val="100000"/>
              </a:lnSpc>
              <a:spcBef>
                <a:spcPts val="400"/>
              </a:spcBef>
              <a:spcAft>
                <a:spcPct val="0"/>
              </a:spcAft>
              <a:buClr>
                <a:srgbClr val="97D0ED"/>
              </a:buClr>
              <a:buSzTx/>
              <a:buFontTx/>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kern="0" dirty="0" smtClean="0">
              <a:solidFill>
                <a:srgbClr val="003A74"/>
              </a:solidFill>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8915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O</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cean Sediments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farm1.static.flickr.com/176/449775655_3e05cb2e77.jpg"/>
          <p:cNvPicPr>
            <a:picLocks noChangeAspect="1" noChangeArrowheads="1"/>
          </p:cNvPicPr>
          <p:nvPr/>
        </p:nvPicPr>
        <p:blipFill>
          <a:blip r:embed="rId2" cstate="print"/>
          <a:srcRect/>
          <a:stretch>
            <a:fillRect/>
          </a:stretch>
        </p:blipFill>
        <p:spPr bwMode="auto">
          <a:xfrm>
            <a:off x="5796136" y="1023257"/>
            <a:ext cx="3202420" cy="4269893"/>
          </a:xfrm>
          <a:prstGeom prst="rect">
            <a:avLst/>
          </a:prstGeom>
          <a:noFill/>
        </p:spPr>
      </p:pic>
      <p:sp>
        <p:nvSpPr>
          <p:cNvPr id="4"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THE SCENARIO</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Box 4"/>
          <p:cNvSpPr txBox="1"/>
          <p:nvPr/>
        </p:nvSpPr>
        <p:spPr>
          <a:xfrm>
            <a:off x="338664" y="1086959"/>
            <a:ext cx="5249335" cy="5078313"/>
          </a:xfrm>
          <a:prstGeom prst="rect">
            <a:avLst/>
          </a:prstGeom>
          <a:noFill/>
        </p:spPr>
        <p:txBody>
          <a:bodyPr wrap="square" rtlCol="0">
            <a:spAutoFit/>
          </a:bodyPr>
          <a:lstStyle/>
          <a:p>
            <a:pPr>
              <a:lnSpc>
                <a:spcPct val="150000"/>
              </a:lnSpc>
              <a:spcBef>
                <a:spcPts val="1200"/>
              </a:spcBef>
            </a:pPr>
            <a:r>
              <a:rPr lang="en-GB" dirty="0" smtClean="0">
                <a:solidFill>
                  <a:srgbClr val="003F7B"/>
                </a:solidFill>
              </a:rPr>
              <a:t>You are working for the National Museum. You have been tasked with organising a new exhibit which demonstrates how geochemical analysis can be used as a powerful tool to look back into the past and predict what evidence of our existence will exist in the rock record of the future.</a:t>
            </a:r>
            <a:endParaRPr lang="en-GB" dirty="0">
              <a:solidFill>
                <a:srgbClr val="003F7B"/>
              </a:solidFill>
            </a:endParaRPr>
          </a:p>
        </p:txBody>
      </p:sp>
      <p:sp>
        <p:nvSpPr>
          <p:cNvPr id="6" name="TextBox 5"/>
          <p:cNvSpPr txBox="1"/>
          <p:nvPr/>
        </p:nvSpPr>
        <p:spPr>
          <a:xfrm>
            <a:off x="5987982" y="5373796"/>
            <a:ext cx="2400442" cy="276999"/>
          </a:xfrm>
          <a:prstGeom prst="rect">
            <a:avLst/>
          </a:prstGeom>
          <a:noFill/>
        </p:spPr>
        <p:txBody>
          <a:bodyPr wrap="square" rtlCol="0">
            <a:spAutoFit/>
          </a:bodyPr>
          <a:lstStyle/>
          <a:p>
            <a:r>
              <a:rPr lang="en-GB" sz="1200" dirty="0" smtClean="0"/>
              <a:t>© cloudberrynine on Flickr</a:t>
            </a:r>
            <a:endParaRPr lang="en-GB" sz="1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bwMode="auto">
          <a:xfrm>
            <a:off x="266700" y="1400537"/>
            <a:ext cx="8572500" cy="4673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dirty="0" smtClean="0">
                <a:solidFill>
                  <a:srgbClr val="01426F"/>
                </a:solidFill>
              </a:rPr>
              <a:t>The climate cycles seen in the ice core and sedimentary record correspond to periodic glacial and interglacial cycles on a timescale of 100Ka, with smaller frequency cycles on a timescale of 40Ka and 20Ka. </a:t>
            </a:r>
          </a:p>
          <a:p>
            <a:pPr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r>
              <a:rPr lang="en-GB" dirty="0" smtClean="0">
                <a:solidFill>
                  <a:srgbClr val="01426F"/>
                </a:solidFill>
              </a:rPr>
              <a:t>What astronomical cycles are driving these climate changes? </a:t>
            </a:r>
          </a:p>
          <a:p>
            <a:pPr lvl="0" indent="-342900">
              <a:spcBef>
                <a:spcPts val="400"/>
              </a:spcBef>
              <a:buClr>
                <a:srgbClr val="97D0ED"/>
              </a:buCl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lang="en-GB" kern="0" dirty="0" smtClean="0">
              <a:solidFill>
                <a:srgbClr val="FF0000"/>
              </a:solidFill>
              <a:ea typeface="Microsoft YaHei" charset="0"/>
              <a:cs typeface="Microsoft YaHei" charset="0"/>
            </a:endParaRPr>
          </a:p>
          <a:p>
            <a:pPr marL="342900" marR="0" lvl="0" indent="-342900" algn="l" defTabSz="914400" rtl="0" eaLnBrk="0" fontAlgn="base" latinLnBrk="0" hangingPunct="0">
              <a:lnSpc>
                <a:spcPct val="100000"/>
              </a:lnSpc>
              <a:spcBef>
                <a:spcPts val="400"/>
              </a:spcBef>
              <a:spcAft>
                <a:spcPct val="0"/>
              </a:spcAft>
              <a:buClr>
                <a:srgbClr val="97D0ED"/>
              </a:buClr>
              <a:buSzTx/>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Lst>
              <a:defRPr/>
            </a:pPr>
            <a:endParaRPr kumimoji="0" lang="en-GB" sz="2400" b="0" i="0" u="none" strike="noStrike" kern="0" cap="none" spc="0" normalizeH="0" baseline="0" noProof="0" dirty="0" smtClean="0">
              <a:ln>
                <a:noFill/>
              </a:ln>
              <a:solidFill>
                <a:srgbClr val="003A74"/>
              </a:solidFill>
              <a:effectLst/>
              <a:uLnTx/>
              <a:uFillTx/>
              <a:latin typeface="Arial" charset="0"/>
              <a:ea typeface="Microsoft YaHei" charset="0"/>
              <a:cs typeface="Microsoft YaHei" charset="0"/>
            </a:endParaRPr>
          </a:p>
        </p:txBody>
      </p:sp>
      <p:sp>
        <p:nvSpPr>
          <p:cNvPr id="3" name="Rectangle 8"/>
          <p:cNvSpPr txBox="1">
            <a:spLocks noChangeArrowheads="1"/>
          </p:cNvSpPr>
          <p:nvPr/>
        </p:nvSpPr>
        <p:spPr>
          <a:xfrm>
            <a:off x="228600" y="238478"/>
            <a:ext cx="8915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Session 1 (a): DATA – </a:t>
            </a:r>
            <a:r>
              <a:rPr lang="en-US" b="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Climate Cycles</a:t>
            </a:r>
            <a:endParaRPr lang="en-GB" b="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228600" y="238478"/>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THE EXHIBIT</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Box 4"/>
          <p:cNvSpPr txBox="1"/>
          <p:nvPr/>
        </p:nvSpPr>
        <p:spPr>
          <a:xfrm>
            <a:off x="276958" y="836712"/>
            <a:ext cx="8471506" cy="5201424"/>
          </a:xfrm>
          <a:prstGeom prst="rect">
            <a:avLst/>
          </a:prstGeom>
          <a:noFill/>
        </p:spPr>
        <p:txBody>
          <a:bodyPr wrap="square" rtlCol="0">
            <a:spAutoFit/>
          </a:bodyPr>
          <a:lstStyle/>
          <a:p>
            <a:pPr>
              <a:lnSpc>
                <a:spcPct val="150000"/>
              </a:lnSpc>
              <a:spcBef>
                <a:spcPts val="1200"/>
              </a:spcBef>
            </a:pPr>
            <a:r>
              <a:rPr lang="en-GB" sz="3200" b="1" dirty="0" smtClean="0">
                <a:solidFill>
                  <a:srgbClr val="00B050"/>
                </a:solidFill>
                <a:effectLst>
                  <a:reflection blurRad="6350" stA="60000" endA="900" endPos="58000" dir="5400000" sy="-100000" algn="bl" rotWithShape="0"/>
                </a:effectLst>
              </a:rPr>
              <a:t>“If humans were to become extinct would we leave a geochemical record behind?”</a:t>
            </a:r>
          </a:p>
          <a:p>
            <a:pPr hangingPunct="1">
              <a:lnSpc>
                <a:spcPct val="150000"/>
              </a:lnSpc>
              <a:spcBef>
                <a:spcPts val="1200"/>
              </a:spcBef>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GB" dirty="0" smtClean="0">
              <a:solidFill>
                <a:srgbClr val="003399"/>
              </a:solidFill>
              <a:ea typeface="Microsoft YaHei" charset="0"/>
              <a:cs typeface="Microsoft YaHei" charset="0"/>
            </a:endParaRPr>
          </a:p>
          <a:p>
            <a:pPr hangingPunct="1">
              <a:lnSpc>
                <a:spcPct val="150000"/>
              </a:lnSpc>
              <a:spcBef>
                <a:spcPts val="12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dirty="0" smtClean="0">
                <a:solidFill>
                  <a:srgbClr val="003399"/>
                </a:solidFill>
                <a:ea typeface="Microsoft YaHei" charset="0"/>
                <a:cs typeface="Microsoft YaHei" charset="0"/>
              </a:rPr>
              <a:t>This is the theme that will be used for the new exhibit. It is central to the current debate on the naming of a new geological epoch, called the Anthropocene.  The exhibit will examine the geochemical record of the past, present and predict that of the future.</a:t>
            </a:r>
            <a:endParaRPr lang="en-GB" dirty="0">
              <a:solidFill>
                <a:srgbClr val="003399"/>
              </a:solidFill>
              <a:ea typeface="Microsoft YaHei" charset="0"/>
              <a:cs typeface="Microsoft YaHei" charset="0"/>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 val="249335237"/>
              </p:ext>
            </p:extLst>
          </p:nvPr>
        </p:nvGraphicFramePr>
        <p:xfrm>
          <a:off x="179512" y="188640"/>
          <a:ext cx="8745297" cy="6406440"/>
        </p:xfrm>
        <a:graphic>
          <a:graphicData uri="http://schemas.openxmlformats.org/drawingml/2006/table">
            <a:tbl>
              <a:tblPr firstRow="1" bandRow="1">
                <a:tableStyleId>{5C22544A-7EE6-4342-B048-85BDC9FD1C3A}</a:tableStyleId>
              </a:tblPr>
              <a:tblGrid>
                <a:gridCol w="1968786"/>
                <a:gridCol w="5264110"/>
                <a:gridCol w="1512401"/>
              </a:tblGrid>
              <a:tr h="589122">
                <a:tc>
                  <a:txBody>
                    <a:bodyPr/>
                    <a:lstStyle/>
                    <a:p>
                      <a:pPr algn="ctr"/>
                      <a:r>
                        <a:rPr lang="en-GB" sz="2400" dirty="0" smtClean="0">
                          <a:solidFill>
                            <a:schemeClr val="tx1"/>
                          </a:solidFill>
                        </a:rPr>
                        <a:t>Part</a:t>
                      </a:r>
                      <a:endParaRPr lang="en-GB" sz="2400" dirty="0">
                        <a:solidFill>
                          <a:schemeClr val="tx1"/>
                        </a:solidFill>
                      </a:endParaRPr>
                    </a:p>
                  </a:txBody>
                  <a:tcPr/>
                </a:tc>
                <a:tc>
                  <a:txBody>
                    <a:bodyPr/>
                    <a:lstStyle/>
                    <a:p>
                      <a:pPr algn="ctr"/>
                      <a:r>
                        <a:rPr lang="en-GB" sz="2400" dirty="0" smtClean="0">
                          <a:solidFill>
                            <a:schemeClr val="tx1"/>
                          </a:solidFill>
                        </a:rPr>
                        <a:t>Research Questions</a:t>
                      </a:r>
                      <a:endParaRPr lang="en-GB" sz="2400" dirty="0">
                        <a:solidFill>
                          <a:schemeClr val="tx1"/>
                        </a:solidFill>
                      </a:endParaRPr>
                    </a:p>
                  </a:txBody>
                  <a:tcPr/>
                </a:tc>
                <a:tc>
                  <a:txBody>
                    <a:bodyPr/>
                    <a:lstStyle/>
                    <a:p>
                      <a:pPr algn="ctr"/>
                      <a:r>
                        <a:rPr lang="en-GB" sz="1800" dirty="0" smtClean="0">
                          <a:solidFill>
                            <a:schemeClr val="tx1"/>
                          </a:solidFill>
                        </a:rPr>
                        <a:t>Assessed?</a:t>
                      </a:r>
                      <a:endParaRPr lang="en-GB" sz="1800" dirty="0">
                        <a:solidFill>
                          <a:schemeClr val="tx1"/>
                        </a:solidFill>
                      </a:endParaRPr>
                    </a:p>
                  </a:txBody>
                  <a:tcPr/>
                </a:tc>
              </a:tr>
              <a:tr h="450323">
                <a:tc gridSpan="2">
                  <a:txBody>
                    <a:bodyPr/>
                    <a:lstStyle/>
                    <a:p>
                      <a:pPr algn="ctr"/>
                      <a:r>
                        <a:rPr lang="en-GB" sz="2000" b="1" dirty="0" smtClean="0">
                          <a:solidFill>
                            <a:srgbClr val="00B050"/>
                          </a:solidFill>
                        </a:rPr>
                        <a:t>Compulsory Units:(a) Introduction </a:t>
                      </a:r>
                      <a:endParaRPr lang="en-GB" sz="2000" b="1" dirty="0">
                        <a:solidFill>
                          <a:srgbClr val="00B050"/>
                        </a:solidFill>
                      </a:endParaRPr>
                    </a:p>
                  </a:txBody>
                  <a:tcPr/>
                </a:tc>
                <a:tc hMerge="1">
                  <a:txBody>
                    <a:bodyPr/>
                    <a:lstStyle/>
                    <a:p>
                      <a:endParaRPr lang="en-GB"/>
                    </a:p>
                  </a:txBody>
                  <a:tcPr/>
                </a:tc>
                <a:tc>
                  <a:txBody>
                    <a:bodyPr/>
                    <a:lstStyle/>
                    <a:p>
                      <a:pPr algn="ctr"/>
                      <a:endParaRPr lang="en-GB" sz="2000" b="1" dirty="0">
                        <a:solidFill>
                          <a:schemeClr val="accent6"/>
                        </a:solidFill>
                      </a:endParaRPr>
                    </a:p>
                  </a:txBody>
                  <a:tcPr/>
                </a:tc>
              </a:tr>
              <a:tr h="446162">
                <a:tc>
                  <a:txBody>
                    <a:bodyPr/>
                    <a:lstStyle/>
                    <a:p>
                      <a:pPr algn="l"/>
                      <a:r>
                        <a:rPr lang="en-GB" sz="2000" b="1" dirty="0" smtClean="0">
                          <a:solidFill>
                            <a:schemeClr val="accent6"/>
                          </a:solidFill>
                        </a:rPr>
                        <a:t>Introduction</a:t>
                      </a:r>
                      <a:endParaRPr lang="en-GB" sz="2000" b="1" dirty="0">
                        <a:solidFill>
                          <a:schemeClr val="accent6"/>
                        </a:solidFill>
                      </a:endParaRPr>
                    </a:p>
                  </a:txBody>
                  <a:tcPr/>
                </a:tc>
                <a:tc>
                  <a:txBody>
                    <a:bodyPr/>
                    <a:lstStyle/>
                    <a:p>
                      <a:pPr marL="176213" indent="-176213">
                        <a:spcAft>
                          <a:spcPts val="600"/>
                        </a:spcAft>
                        <a:buFont typeface="Arial" pitchFamily="34" charset="0"/>
                        <a:buNone/>
                      </a:pPr>
                      <a:r>
                        <a:rPr lang="en-GB" sz="2000" b="1" kern="1200" dirty="0" smtClean="0">
                          <a:solidFill>
                            <a:schemeClr val="tx1"/>
                          </a:solidFill>
                          <a:latin typeface="+mn-lt"/>
                          <a:ea typeface="+mn-ea"/>
                          <a:cs typeface="+mn-cs"/>
                        </a:rPr>
                        <a:t>What is the </a:t>
                      </a:r>
                      <a:r>
                        <a:rPr lang="en-GB" sz="2000" b="1" kern="1200" dirty="0" err="1" smtClean="0">
                          <a:solidFill>
                            <a:schemeClr val="tx1"/>
                          </a:solidFill>
                          <a:latin typeface="+mn-lt"/>
                          <a:ea typeface="+mn-ea"/>
                          <a:cs typeface="+mn-cs"/>
                        </a:rPr>
                        <a:t>Anthropocene</a:t>
                      </a:r>
                      <a:r>
                        <a:rPr lang="en-GB" sz="2000" b="1" kern="1200" dirty="0" smtClean="0">
                          <a:solidFill>
                            <a:schemeClr val="tx1"/>
                          </a:solidFill>
                          <a:latin typeface="+mn-lt"/>
                          <a:ea typeface="+mn-ea"/>
                          <a:cs typeface="+mn-cs"/>
                        </a:rPr>
                        <a:t>?</a:t>
                      </a:r>
                    </a:p>
                  </a:txBody>
                  <a:tcPr/>
                </a:tc>
                <a:tc>
                  <a:txBody>
                    <a:bodyPr/>
                    <a:lstStyle/>
                    <a:p>
                      <a:pPr marL="176213" indent="-176213" algn="ctr">
                        <a:spcAft>
                          <a:spcPts val="600"/>
                        </a:spcAft>
                        <a:buFont typeface="Arial" pitchFamily="34" charset="0"/>
                        <a:buNone/>
                      </a:pPr>
                      <a:r>
                        <a:rPr lang="en-GB" sz="2000" b="1" kern="1200" dirty="0" smtClean="0">
                          <a:solidFill>
                            <a:schemeClr val="tx1"/>
                          </a:solidFill>
                          <a:latin typeface="+mn-lt"/>
                          <a:ea typeface="+mn-ea"/>
                          <a:cs typeface="+mn-cs"/>
                        </a:rPr>
                        <a:t>No</a:t>
                      </a:r>
                    </a:p>
                  </a:txBody>
                  <a:tcPr/>
                </a:tc>
              </a:tr>
              <a:tr h="798643">
                <a:tc>
                  <a:txBody>
                    <a:bodyPr/>
                    <a:lstStyle/>
                    <a:p>
                      <a:pPr algn="l"/>
                      <a:r>
                        <a:rPr lang="en-GB" sz="2000" b="1" dirty="0" smtClean="0">
                          <a:solidFill>
                            <a:schemeClr val="accent6"/>
                          </a:solidFill>
                        </a:rPr>
                        <a:t>(a) Pre-</a:t>
                      </a:r>
                      <a:r>
                        <a:rPr lang="en-GB" sz="2000" b="1" dirty="0" err="1" smtClean="0">
                          <a:solidFill>
                            <a:schemeClr val="accent6"/>
                          </a:solidFill>
                        </a:rPr>
                        <a:t>Anthropocene</a:t>
                      </a:r>
                      <a:endParaRPr lang="en-GB" sz="2000" b="1" dirty="0">
                        <a:solidFill>
                          <a:schemeClr val="accent6"/>
                        </a:solidFill>
                      </a:endParaRPr>
                    </a:p>
                  </a:txBody>
                  <a:tcPr/>
                </a:tc>
                <a:tc>
                  <a:txBody>
                    <a:bodyPr/>
                    <a:lstStyle/>
                    <a:p>
                      <a:pPr marL="176213" indent="-176213">
                        <a:spcAft>
                          <a:spcPts val="600"/>
                        </a:spcAft>
                        <a:buFont typeface="Arial" pitchFamily="34" charset="0"/>
                        <a:buNone/>
                      </a:pPr>
                      <a:r>
                        <a:rPr lang="en-GB" sz="2000" b="1" kern="1200" baseline="0" dirty="0" smtClean="0">
                          <a:solidFill>
                            <a:schemeClr val="tx1"/>
                          </a:solidFill>
                          <a:latin typeface="+mn-lt"/>
                          <a:ea typeface="+mn-ea"/>
                          <a:cs typeface="+mn-cs"/>
                        </a:rPr>
                        <a:t>What is the background signal of climate change and how is this recorded by geochemistry?</a:t>
                      </a:r>
                      <a:endParaRPr lang="en-GB" sz="2000" b="1" kern="1200" dirty="0" smtClean="0">
                        <a:solidFill>
                          <a:schemeClr val="tx1"/>
                        </a:solidFill>
                        <a:latin typeface="+mn-lt"/>
                        <a:ea typeface="+mn-ea"/>
                        <a:cs typeface="+mn-cs"/>
                      </a:endParaRPr>
                    </a:p>
                  </a:txBody>
                  <a:tcPr/>
                </a:tc>
                <a:tc>
                  <a:txBody>
                    <a:bodyPr/>
                    <a:lstStyle/>
                    <a:p>
                      <a:pPr marL="176213" indent="-176213" algn="ctr">
                        <a:spcAft>
                          <a:spcPts val="600"/>
                        </a:spcAft>
                        <a:buFont typeface="Arial" pitchFamily="34" charset="0"/>
                        <a:buNone/>
                      </a:pPr>
                      <a:r>
                        <a:rPr lang="en-GB" sz="2000" b="1" kern="1200" dirty="0" smtClean="0">
                          <a:solidFill>
                            <a:schemeClr val="tx1"/>
                          </a:solidFill>
                          <a:latin typeface="+mn-lt"/>
                          <a:ea typeface="+mn-ea"/>
                          <a:cs typeface="+mn-cs"/>
                        </a:rPr>
                        <a:t>No</a:t>
                      </a:r>
                    </a:p>
                  </a:txBody>
                  <a:tcPr/>
                </a:tc>
              </a:tr>
              <a:tr h="491337">
                <a:tc gridSpan="2">
                  <a:txBody>
                    <a:bodyPr/>
                    <a:lstStyle/>
                    <a:p>
                      <a:pPr algn="ctr"/>
                      <a:r>
                        <a:rPr lang="en-GB" sz="2000" b="1" dirty="0" smtClean="0">
                          <a:solidFill>
                            <a:srgbClr val="00B050"/>
                          </a:solidFill>
                        </a:rPr>
                        <a:t>Optional Units: A</a:t>
                      </a:r>
                      <a:r>
                        <a:rPr lang="en-GB" sz="2000" b="1" baseline="0" dirty="0" smtClean="0">
                          <a:solidFill>
                            <a:srgbClr val="00B050"/>
                          </a:solidFill>
                        </a:rPr>
                        <a:t> choice of (b) or (c)</a:t>
                      </a:r>
                      <a:endParaRPr lang="en-GB" sz="2000" b="1" dirty="0">
                        <a:solidFill>
                          <a:srgbClr val="00B050"/>
                        </a:solidFill>
                      </a:endParaRPr>
                    </a:p>
                  </a:txBody>
                  <a:tcPr/>
                </a:tc>
                <a:tc hMerge="1">
                  <a:txBody>
                    <a:bodyPr/>
                    <a:lstStyle/>
                    <a:p>
                      <a:endParaRPr lang="en-GB"/>
                    </a:p>
                  </a:txBody>
                  <a:tcPr/>
                </a:tc>
                <a:tc>
                  <a:txBody>
                    <a:bodyPr/>
                    <a:lstStyle/>
                    <a:p>
                      <a:pPr algn="ctr"/>
                      <a:endParaRPr lang="en-GB" sz="2000" b="1" dirty="0">
                        <a:solidFill>
                          <a:schemeClr val="accent6"/>
                        </a:solidFill>
                      </a:endParaRPr>
                    </a:p>
                  </a:txBody>
                  <a:tcPr/>
                </a:tc>
              </a:tr>
              <a:tr h="860492">
                <a:tc>
                  <a:txBody>
                    <a:bodyPr/>
                    <a:lstStyle/>
                    <a:p>
                      <a:pPr algn="l"/>
                      <a:r>
                        <a:rPr lang="en-GB" sz="2000" b="1" dirty="0" smtClean="0">
                          <a:solidFill>
                            <a:schemeClr val="accent6"/>
                          </a:solidFill>
                        </a:rPr>
                        <a:t>(b) The Early </a:t>
                      </a:r>
                      <a:r>
                        <a:rPr lang="en-GB" sz="2000" b="1" dirty="0" err="1" smtClean="0">
                          <a:solidFill>
                            <a:schemeClr val="accent6"/>
                          </a:solidFill>
                        </a:rPr>
                        <a:t>Anthropocene</a:t>
                      </a:r>
                      <a:endParaRPr lang="en-GB" sz="2000" b="1" dirty="0">
                        <a:solidFill>
                          <a:schemeClr val="accent6"/>
                        </a:solidFill>
                      </a:endParaRPr>
                    </a:p>
                  </a:txBody>
                  <a:tcPr/>
                </a:tc>
                <a:tc>
                  <a:txBody>
                    <a:bodyPr/>
                    <a:lstStyle/>
                    <a:p>
                      <a:pPr marL="171450" indent="-171450">
                        <a:buFont typeface="Arial" pitchFamily="34" charset="0"/>
                        <a:buNone/>
                      </a:pPr>
                      <a:r>
                        <a:rPr lang="en-GB" sz="2000" b="1" baseline="0" dirty="0" smtClean="0">
                          <a:solidFill>
                            <a:schemeClr val="tx1"/>
                          </a:solidFill>
                        </a:rPr>
                        <a:t>What evidence is there of human agriculture, industry and technologies in the rock record?</a:t>
                      </a:r>
                      <a:endParaRPr lang="en-GB" sz="2000" b="1" dirty="0">
                        <a:solidFill>
                          <a:schemeClr val="tx1"/>
                        </a:solidFill>
                      </a:endParaRPr>
                    </a:p>
                  </a:txBody>
                  <a:tcPr/>
                </a:tc>
                <a:tc>
                  <a:txBody>
                    <a:bodyPr/>
                    <a:lstStyle/>
                    <a:p>
                      <a:pPr marL="171450" indent="-171450" algn="ctr">
                        <a:buFont typeface="Arial" pitchFamily="34" charset="0"/>
                        <a:buNone/>
                      </a:pPr>
                      <a:r>
                        <a:rPr lang="en-GB" sz="2000" b="1" dirty="0" smtClean="0">
                          <a:solidFill>
                            <a:schemeClr val="tx1"/>
                          </a:solidFill>
                        </a:rPr>
                        <a:t>Yes</a:t>
                      </a:r>
                      <a:endParaRPr lang="en-GB" sz="2000" b="1" dirty="0">
                        <a:solidFill>
                          <a:schemeClr val="tx1"/>
                        </a:solidFill>
                      </a:endParaRPr>
                    </a:p>
                  </a:txBody>
                  <a:tcPr/>
                </a:tc>
              </a:tr>
              <a:tr h="799028">
                <a:tc>
                  <a:txBody>
                    <a:bodyPr/>
                    <a:lstStyle/>
                    <a:p>
                      <a:pPr algn="l"/>
                      <a:r>
                        <a:rPr lang="en-GB" sz="2000" b="1" dirty="0" smtClean="0">
                          <a:solidFill>
                            <a:schemeClr val="accent6"/>
                          </a:solidFill>
                        </a:rPr>
                        <a:t>(c) The Great Acceleration</a:t>
                      </a:r>
                      <a:endParaRPr lang="en-GB" sz="2000" b="1" dirty="0">
                        <a:solidFill>
                          <a:schemeClr val="accent6"/>
                        </a:solidFill>
                      </a:endParaRPr>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Arial" pitchFamily="34" charset="0"/>
                        <a:buNone/>
                        <a:tabLst/>
                        <a:defRPr/>
                      </a:pPr>
                      <a:r>
                        <a:rPr lang="en-GB" sz="2000" b="1" dirty="0" smtClean="0">
                          <a:solidFill>
                            <a:schemeClr val="tx1"/>
                          </a:solidFill>
                        </a:rPr>
                        <a:t>How will modern day materials, chemicals and structures be preserved in the rock </a:t>
                      </a:r>
                      <a:r>
                        <a:rPr lang="en-GB" sz="2000" b="1" baseline="0" dirty="0" smtClean="0">
                          <a:solidFill>
                            <a:schemeClr val="tx1"/>
                          </a:solidFill>
                        </a:rPr>
                        <a:t>record of the future? </a:t>
                      </a:r>
                      <a:endParaRPr lang="en-GB" sz="2000" b="1" dirty="0" smtClean="0">
                        <a:solidFill>
                          <a:schemeClr val="tx1"/>
                        </a:solidFill>
                      </a:endParaRPr>
                    </a:p>
                  </a:txBody>
                  <a:tcPr/>
                </a:tc>
                <a:tc>
                  <a:txBody>
                    <a:bodyPr/>
                    <a:lstStyle/>
                    <a:p>
                      <a:pPr marL="171450" marR="0" indent="-171450" algn="ctr" defTabSz="914400" rtl="0" eaLnBrk="1" fontAlgn="auto" latinLnBrk="0" hangingPunct="1">
                        <a:lnSpc>
                          <a:spcPct val="100000"/>
                        </a:lnSpc>
                        <a:spcBef>
                          <a:spcPts val="0"/>
                        </a:spcBef>
                        <a:spcAft>
                          <a:spcPts val="0"/>
                        </a:spcAft>
                        <a:buClrTx/>
                        <a:buSzTx/>
                        <a:buFont typeface="Arial" pitchFamily="34" charset="0"/>
                        <a:buNone/>
                        <a:tabLst/>
                        <a:defRPr/>
                      </a:pPr>
                      <a:r>
                        <a:rPr lang="en-GB" sz="2000" b="1" dirty="0" smtClean="0">
                          <a:solidFill>
                            <a:schemeClr val="tx1"/>
                          </a:solidFill>
                        </a:rPr>
                        <a:t>Yes</a:t>
                      </a:r>
                    </a:p>
                  </a:txBody>
                  <a:tcPr/>
                </a:tc>
              </a:tr>
              <a:tr h="406136">
                <a:tc gridSpan="3">
                  <a:txBody>
                    <a:bodyPr/>
                    <a:lstStyle/>
                    <a:p>
                      <a:pPr algn="ctr"/>
                      <a:r>
                        <a:rPr lang="en-GB" sz="2000" b="1" dirty="0" smtClean="0">
                          <a:solidFill>
                            <a:srgbClr val="00B050"/>
                          </a:solidFill>
                        </a:rPr>
                        <a:t>Compulsory Unit: (d) The Future</a:t>
                      </a:r>
                      <a:endParaRPr lang="en-GB" sz="2000" b="1" dirty="0">
                        <a:solidFill>
                          <a:srgbClr val="00B050"/>
                        </a:solidFill>
                      </a:endParaRPr>
                    </a:p>
                  </a:txBody>
                  <a:tcPr/>
                </a:tc>
                <a:tc hMerge="1">
                  <a:txBody>
                    <a:bodyPr/>
                    <a:lstStyle/>
                    <a:p>
                      <a:pPr marL="171450" indent="-171450">
                        <a:buFont typeface="Arial" pitchFamily="34" charset="0"/>
                        <a:buNone/>
                      </a:pPr>
                      <a:endParaRPr lang="en-GB" sz="2000" b="1" baseline="0" dirty="0" smtClean="0">
                        <a:solidFill>
                          <a:schemeClr val="tx1"/>
                        </a:solidFill>
                      </a:endParaRPr>
                    </a:p>
                  </a:txBody>
                  <a:tcPr/>
                </a:tc>
                <a:tc hMerge="1">
                  <a:txBody>
                    <a:bodyPr/>
                    <a:lstStyle/>
                    <a:p>
                      <a:pPr marL="171450" indent="-171450" algn="ctr">
                        <a:buFont typeface="Arial" pitchFamily="34" charset="0"/>
                        <a:buNone/>
                      </a:pPr>
                      <a:endParaRPr lang="en-GB" sz="2000" b="0" baseline="0" dirty="0" smtClean="0">
                        <a:solidFill>
                          <a:srgbClr val="FF0000"/>
                        </a:solidFill>
                      </a:endParaRPr>
                    </a:p>
                  </a:txBody>
                  <a:tcPr/>
                </a:tc>
              </a:tr>
              <a:tr h="849660">
                <a:tc>
                  <a:txBody>
                    <a:bodyPr/>
                    <a:lstStyle/>
                    <a:p>
                      <a:pPr algn="l"/>
                      <a:r>
                        <a:rPr lang="en-GB" sz="2000" b="1" kern="1200" dirty="0" smtClean="0">
                          <a:solidFill>
                            <a:schemeClr val="accent6"/>
                          </a:solidFill>
                          <a:latin typeface="+mn-lt"/>
                          <a:ea typeface="+mn-ea"/>
                          <a:cs typeface="+mn-cs"/>
                        </a:rPr>
                        <a:t>(d) The Future</a:t>
                      </a:r>
                      <a:endParaRPr lang="en-GB" sz="2000" b="1" dirty="0">
                        <a:solidFill>
                          <a:schemeClr val="accent6"/>
                        </a:solidFill>
                      </a:endParaRPr>
                    </a:p>
                  </a:txBody>
                  <a:tcPr/>
                </a:tc>
                <a:tc>
                  <a:txBody>
                    <a:bodyPr/>
                    <a:lstStyle/>
                    <a:p>
                      <a:pPr marL="171450" indent="-171450">
                        <a:buFont typeface="Arial" pitchFamily="34" charset="0"/>
                        <a:buNone/>
                      </a:pPr>
                      <a:r>
                        <a:rPr lang="en-GB" sz="2000" b="1" dirty="0" smtClean="0">
                          <a:solidFill>
                            <a:schemeClr val="tx1"/>
                          </a:solidFill>
                        </a:rPr>
                        <a:t>How will the geochemical record of our human civilisation be preserved in the rock record of the future?</a:t>
                      </a:r>
                      <a:endParaRPr lang="en-GB" sz="2000" b="1" baseline="0" dirty="0" smtClean="0">
                        <a:solidFill>
                          <a:schemeClr val="tx1"/>
                        </a:solidFill>
                      </a:endParaRPr>
                    </a:p>
                  </a:txBody>
                  <a:tcPr/>
                </a:tc>
                <a:tc>
                  <a:txBody>
                    <a:bodyPr/>
                    <a:lstStyle/>
                    <a:p>
                      <a:pPr marL="171450" indent="-171450" algn="ctr">
                        <a:buFont typeface="Arial" pitchFamily="34" charset="0"/>
                        <a:buNone/>
                      </a:pPr>
                      <a:r>
                        <a:rPr lang="en-GB" sz="2000" b="1" dirty="0" smtClean="0">
                          <a:solidFill>
                            <a:schemeClr val="tx1"/>
                          </a:solidFill>
                        </a:rPr>
                        <a:t>No</a:t>
                      </a:r>
                      <a:endParaRPr lang="en-GB" sz="2000" b="0" baseline="0" dirty="0" smtClean="0">
                        <a:solidFill>
                          <a:srgbClr val="FF0000"/>
                        </a:solidFill>
                      </a:endParaRPr>
                    </a:p>
                  </a:txBody>
                  <a:tcPr/>
                </a:tc>
              </a:tr>
            </a:tbl>
          </a:graphicData>
        </a:graphic>
      </p:graphicFrame>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228600" y="238478"/>
            <a:ext cx="8915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INTRODUCTION: WHAT IS the anthropocene?</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Box 4"/>
          <p:cNvSpPr txBox="1"/>
          <p:nvPr/>
        </p:nvSpPr>
        <p:spPr>
          <a:xfrm>
            <a:off x="323528" y="980728"/>
            <a:ext cx="8471506" cy="4924425"/>
          </a:xfrm>
          <a:prstGeom prst="rect">
            <a:avLst/>
          </a:prstGeom>
          <a:noFill/>
        </p:spPr>
        <p:txBody>
          <a:bodyPr wrap="square" rtlCol="0">
            <a:spAutoFit/>
          </a:bodyPr>
          <a:lstStyle/>
          <a:p>
            <a:pPr>
              <a:lnSpc>
                <a:spcPct val="150000"/>
              </a:lnSpc>
              <a:spcBef>
                <a:spcPts val="1200"/>
              </a:spcBef>
            </a:pPr>
            <a:r>
              <a:rPr lang="en-US" sz="1800" b="0" i="1" dirty="0" smtClean="0">
                <a:solidFill>
                  <a:srgbClr val="003399"/>
                </a:solidFill>
              </a:rPr>
              <a:t>In 2002, Paul </a:t>
            </a:r>
            <a:r>
              <a:rPr lang="en-US" sz="1800" b="0" i="1" dirty="0" err="1" smtClean="0">
                <a:solidFill>
                  <a:srgbClr val="003399"/>
                </a:solidFill>
              </a:rPr>
              <a:t>Crutzen</a:t>
            </a:r>
            <a:r>
              <a:rPr lang="en-US" sz="1800" b="0" i="1" dirty="0" smtClean="0">
                <a:solidFill>
                  <a:srgbClr val="003399"/>
                </a:solidFill>
              </a:rPr>
              <a:t>, the Nobel Prize–winning chemist, suggested that we had left the Holocene and had entered a new Epoch </a:t>
            </a:r>
            <a:r>
              <a:rPr lang="en-US" sz="1800" i="1" dirty="0" smtClean="0">
                <a:solidFill>
                  <a:srgbClr val="003399"/>
                </a:solidFill>
              </a:rPr>
              <a:t>the </a:t>
            </a:r>
            <a:r>
              <a:rPr lang="en-US" sz="1800" b="1" i="1" dirty="0" smtClean="0">
                <a:solidFill>
                  <a:srgbClr val="003399"/>
                </a:solidFill>
              </a:rPr>
              <a:t>‘</a:t>
            </a:r>
            <a:r>
              <a:rPr lang="en-US" sz="1800" b="1" i="1" dirty="0" err="1" smtClean="0">
                <a:solidFill>
                  <a:srgbClr val="003399"/>
                </a:solidFill>
              </a:rPr>
              <a:t>Anthropocene</a:t>
            </a:r>
            <a:r>
              <a:rPr lang="en-US" sz="1800" b="0" i="1" dirty="0" smtClean="0">
                <a:solidFill>
                  <a:srgbClr val="003399"/>
                </a:solidFill>
              </a:rPr>
              <a:t>’  because  of the global environmental effects of increased human population and economic development.</a:t>
            </a:r>
          </a:p>
          <a:p>
            <a:pPr>
              <a:lnSpc>
                <a:spcPct val="150000"/>
              </a:lnSpc>
              <a:spcBef>
                <a:spcPts val="1200"/>
              </a:spcBef>
            </a:pPr>
            <a:r>
              <a:rPr lang="en-GB" sz="2000" dirty="0" smtClean="0">
                <a:solidFill>
                  <a:srgbClr val="003399"/>
                </a:solidFill>
              </a:rPr>
              <a:t>Geologists across the globe are currently debating whether to include the Anthropocene as an official unit in the Geological Timescale. Its importance is such that humans have significantly altered the environment enough to change the rock record, through activities such as burning fossil fuels to cause global warming, deforestation and pollution.</a:t>
            </a:r>
          </a:p>
          <a:p>
            <a:pPr>
              <a:lnSpc>
                <a:spcPct val="150000"/>
              </a:lnSpc>
              <a:spcBef>
                <a:spcPts val="1200"/>
              </a:spcBef>
            </a:pPr>
            <a:r>
              <a:rPr lang="en-GB" b="1" i="1" dirty="0" smtClean="0">
                <a:solidFill>
                  <a:srgbClr val="00B050"/>
                </a:solidFill>
              </a:rPr>
              <a:t>You will investigate the geochemical signal of humans</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bwMode="auto">
          <a:xfrm>
            <a:off x="323528" y="1828799"/>
            <a:ext cx="8388672" cy="31123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400" b="0" i="0" u="none" strike="noStrike" kern="0" cap="none" spc="0" normalizeH="0" baseline="0" noProof="0" dirty="0" smtClean="0">
                <a:ln>
                  <a:noFill/>
                </a:ln>
                <a:solidFill>
                  <a:srgbClr val="01426F"/>
                </a:solidFill>
                <a:effectLst/>
                <a:uLnTx/>
                <a:uFillTx/>
                <a:latin typeface="Arial" charset="0"/>
                <a:ea typeface="+mn-ea"/>
                <a:cs typeface="+mn-cs"/>
                <a:hlinkClick r:id="rId2"/>
              </a:rPr>
              <a:t>www.bbc.co.uk/news/science-environment-13335683</a:t>
            </a:r>
            <a:endParaRPr kumimoji="0" lang="en-GB" sz="2400" b="0" i="0" u="none" strike="noStrike" kern="0" cap="none" spc="0" normalizeH="0" baseline="0" noProof="0" dirty="0" smtClean="0">
              <a:ln>
                <a:noFill/>
              </a:ln>
              <a:solidFill>
                <a:srgbClr val="01426F"/>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400" b="0" i="0" u="none" strike="noStrike" kern="0" cap="none" spc="0" normalizeH="0" baseline="0" noProof="0" dirty="0" smtClean="0">
              <a:ln>
                <a:noFill/>
              </a:ln>
              <a:solidFill>
                <a:srgbClr val="01426F"/>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400" i="0" u="none" strike="noStrike" kern="0" cap="none" spc="0" normalizeH="0" baseline="0" noProof="0" dirty="0" smtClean="0">
                <a:ln>
                  <a:noFill/>
                </a:ln>
                <a:solidFill>
                  <a:srgbClr val="01426F"/>
                </a:solidFill>
                <a:effectLst/>
                <a:uLnTx/>
                <a:uFillTx/>
                <a:latin typeface="Arial" charset="0"/>
                <a:ea typeface="+mn-ea"/>
                <a:cs typeface="+mn-cs"/>
              </a:rPr>
              <a:t>Steffen, W., Grinevald, J., Crutzen, P. &amp; McNeill, J. (2011) </a:t>
            </a:r>
            <a:r>
              <a:rPr kumimoji="0" lang="en-GB" sz="2400" i="1" u="none" strike="noStrike" kern="0" cap="none" spc="0" normalizeH="0" baseline="0" noProof="0" dirty="0" smtClean="0">
                <a:ln>
                  <a:noFill/>
                </a:ln>
                <a:solidFill>
                  <a:srgbClr val="01426F"/>
                </a:solidFill>
                <a:effectLst/>
                <a:uLnTx/>
                <a:uFillTx/>
                <a:latin typeface="Arial" charset="0"/>
                <a:ea typeface="+mn-ea"/>
                <a:cs typeface="+mn-cs"/>
              </a:rPr>
              <a:t>The Anthropocene: cultural and historical perspectives. </a:t>
            </a:r>
            <a:r>
              <a:rPr kumimoji="0" lang="en-GB" sz="2400" i="0" u="none" strike="noStrike" kern="0" cap="none" spc="0" normalizeH="0" baseline="0" noProof="0" dirty="0" smtClean="0">
                <a:ln>
                  <a:noFill/>
                </a:ln>
                <a:solidFill>
                  <a:srgbClr val="01426F"/>
                </a:solidFill>
                <a:effectLst/>
                <a:uLnTx/>
                <a:uFillTx/>
                <a:latin typeface="Arial" charset="0"/>
                <a:ea typeface="+mn-ea"/>
                <a:cs typeface="+mn-cs"/>
              </a:rPr>
              <a:t>Philosophical Transactions of the Royal Society A 369, 842-867.</a:t>
            </a:r>
          </a:p>
        </p:txBody>
      </p:sp>
      <p:sp>
        <p:nvSpPr>
          <p:cNvPr id="5"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INTRO: BACKGROUND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bwMode="auto">
          <a:xfrm>
            <a:off x="395536" y="1167711"/>
            <a:ext cx="8496944" cy="44215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n-ea"/>
              <a:cs typeface="+mn-cs"/>
            </a:endParaRPr>
          </a:p>
          <a:p>
            <a:pPr marL="342900" marR="0" lvl="0" indent="-342900" algn="l" defTabSz="914400" rtl="0" eaLnBrk="0" fontAlgn="base" latinLnBrk="0" hangingPunct="0">
              <a:lnSpc>
                <a:spcPct val="100000"/>
              </a:lnSpc>
              <a:spcBef>
                <a:spcPct val="0"/>
              </a:spcBef>
              <a:spcAft>
                <a:spcPct val="0"/>
              </a:spcAft>
              <a:buClr>
                <a:srgbClr val="97D0ED"/>
              </a:buClr>
              <a:buSzTx/>
              <a:tabLst/>
              <a:defRPr/>
            </a:pPr>
            <a:r>
              <a:rPr kumimoji="0" lang="en-GB" sz="2400" b="0" i="0" u="none" strike="noStrike" kern="0" cap="none" spc="0" normalizeH="0" baseline="0" noProof="0" dirty="0" smtClean="0">
                <a:ln>
                  <a:noFill/>
                </a:ln>
                <a:solidFill>
                  <a:srgbClr val="003F7B"/>
                </a:solidFill>
                <a:effectLst/>
                <a:uLnTx/>
                <a:uFillTx/>
                <a:latin typeface="Arial" charset="0"/>
                <a:ea typeface="+mn-ea"/>
                <a:cs typeface="+mn-cs"/>
              </a:rPr>
              <a:t>Crutzen, P.J. (2002) </a:t>
            </a:r>
            <a:r>
              <a:rPr kumimoji="0" lang="en-GB" sz="2400" b="0" i="1" u="none" strike="noStrike" kern="0" cap="none" spc="0" normalizeH="0" baseline="0" noProof="0" dirty="0" smtClean="0">
                <a:ln>
                  <a:noFill/>
                </a:ln>
                <a:solidFill>
                  <a:srgbClr val="003F7B"/>
                </a:solidFill>
                <a:effectLst/>
                <a:uLnTx/>
                <a:uFillTx/>
                <a:latin typeface="Arial" charset="0"/>
                <a:ea typeface="+mn-ea"/>
                <a:cs typeface="+mn-cs"/>
              </a:rPr>
              <a:t>Geology of mankind.</a:t>
            </a:r>
            <a:r>
              <a:rPr kumimoji="0" lang="en-GB" sz="2400" b="0" i="0" u="none" strike="noStrike" kern="0" cap="none" spc="0" normalizeH="0" baseline="0" noProof="0" dirty="0" smtClean="0">
                <a:ln>
                  <a:noFill/>
                </a:ln>
                <a:solidFill>
                  <a:srgbClr val="003F7B"/>
                </a:solidFill>
                <a:effectLst/>
                <a:uLnTx/>
                <a:uFillTx/>
                <a:latin typeface="Arial" charset="0"/>
                <a:ea typeface="+mn-ea"/>
                <a:cs typeface="+mn-cs"/>
              </a:rPr>
              <a:t> Nature 415, 23.</a:t>
            </a:r>
          </a:p>
          <a:p>
            <a:pPr marL="342900" marR="0" lvl="0" indent="-342900" algn="l" defTabSz="914400" rtl="0" eaLnBrk="0" fontAlgn="base" latinLnBrk="0" hangingPunct="0">
              <a:lnSpc>
                <a:spcPct val="100000"/>
              </a:lnSpc>
              <a:spcBef>
                <a:spcPct val="0"/>
              </a:spcBef>
              <a:spcAft>
                <a:spcPct val="0"/>
              </a:spcAft>
              <a:buClr>
                <a:srgbClr val="97D0ED"/>
              </a:buClr>
              <a:buSzTx/>
              <a:tabLst/>
              <a:defRPr/>
            </a:pPr>
            <a:endParaRPr kumimoji="0" lang="en-GB" sz="2400" b="0" i="0" u="none" strike="noStrike" kern="0" cap="none" spc="0" normalizeH="0" baseline="0" noProof="0" dirty="0" smtClean="0">
              <a:ln>
                <a:noFill/>
              </a:ln>
              <a:solidFill>
                <a:srgbClr val="003F7B"/>
              </a:solidFill>
              <a:effectLst/>
              <a:uLnTx/>
              <a:uFillTx/>
              <a:latin typeface="Arial" charset="0"/>
              <a:ea typeface="+mn-ea"/>
              <a:cs typeface="+mn-cs"/>
            </a:endParaRPr>
          </a:p>
          <a:p>
            <a:pPr marL="342000" lvl="0" indent="-342000"/>
            <a:r>
              <a:rPr lang="en-GB" dirty="0" err="1" smtClean="0">
                <a:solidFill>
                  <a:srgbClr val="01426F"/>
                </a:solidFill>
              </a:rPr>
              <a:t>Zalasiewicz</a:t>
            </a:r>
            <a:r>
              <a:rPr lang="en-GB" dirty="0" smtClean="0">
                <a:solidFill>
                  <a:srgbClr val="01426F"/>
                </a:solidFill>
              </a:rPr>
              <a:t>, J., Williams, M., Haywood, A. &amp; Ellis, M. (2011) </a:t>
            </a:r>
            <a:r>
              <a:rPr lang="en-GB" i="1" dirty="0" smtClean="0">
                <a:solidFill>
                  <a:srgbClr val="01426F"/>
                </a:solidFill>
              </a:rPr>
              <a:t>The </a:t>
            </a:r>
            <a:r>
              <a:rPr lang="en-GB" i="1" dirty="0" err="1" smtClean="0">
                <a:solidFill>
                  <a:srgbClr val="01426F"/>
                </a:solidFill>
              </a:rPr>
              <a:t>Anthropocene</a:t>
            </a:r>
            <a:r>
              <a:rPr lang="en-GB" i="1" dirty="0" smtClean="0">
                <a:solidFill>
                  <a:srgbClr val="01426F"/>
                </a:solidFill>
              </a:rPr>
              <a:t>: a new epoch of geological time? </a:t>
            </a:r>
            <a:r>
              <a:rPr lang="en-GB" dirty="0" smtClean="0">
                <a:solidFill>
                  <a:srgbClr val="01426F"/>
                </a:solidFill>
              </a:rPr>
              <a:t>Philosophical Transactions of the Royal Society A 369, 835-841.</a:t>
            </a:r>
            <a:endParaRPr lang="en-GB" b="1" dirty="0">
              <a:solidFill>
                <a:srgbClr val="01426F"/>
              </a:solidFill>
            </a:endParaRPr>
          </a:p>
        </p:txBody>
      </p:sp>
      <p:sp>
        <p:nvSpPr>
          <p:cNvPr id="5" name="Rectangle 8"/>
          <p:cNvSpPr txBox="1">
            <a:spLocks noChangeArrowheads="1"/>
          </p:cNvSpPr>
          <p:nvPr/>
        </p:nvSpPr>
        <p:spPr>
          <a:xfrm>
            <a:off x="228600" y="238478"/>
            <a:ext cx="7772400" cy="699071"/>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INTRO: EXTENSION READING</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txBox="1">
            <a:spLocks noChangeArrowheads="1"/>
          </p:cNvSpPr>
          <p:nvPr/>
        </p:nvSpPr>
        <p:spPr>
          <a:xfrm>
            <a:off x="228600" y="188640"/>
            <a:ext cx="7772400" cy="581025"/>
          </a:xfrm>
          <a:prstGeom prst="rect">
            <a:avLst/>
          </a:prstGeom>
          <a:effectLst>
            <a:outerShdw dist="17961" dir="2700000" algn="ctr" rotWithShape="0">
              <a:schemeClr val="tx1"/>
            </a:outerShdw>
          </a:effectLst>
        </p:spPr>
        <p:txBody>
          <a:bodyPr/>
          <a:lst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a:lstStyle>
          <a:p>
            <a:r>
              <a:rPr lang="en-US" b="0"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rPr>
              <a:t>APPROACH TO THE PROBLEM</a:t>
            </a:r>
            <a:endParaRPr lang="en-GB" b="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ndParaRPr>
          </a:p>
        </p:txBody>
      </p:sp>
      <p:sp>
        <p:nvSpPr>
          <p:cNvPr id="5" name="TextBox 4"/>
          <p:cNvSpPr txBox="1"/>
          <p:nvPr/>
        </p:nvSpPr>
        <p:spPr>
          <a:xfrm>
            <a:off x="251521" y="764704"/>
            <a:ext cx="5040560" cy="5170646"/>
          </a:xfrm>
          <a:prstGeom prst="rect">
            <a:avLst/>
          </a:prstGeom>
          <a:noFill/>
        </p:spPr>
        <p:txBody>
          <a:bodyPr wrap="square" rtlCol="0">
            <a:spAutoFit/>
          </a:bodyPr>
          <a:lstStyle/>
          <a:p>
            <a:pPr hangingPunct="1">
              <a:lnSpc>
                <a:spcPct val="150000"/>
              </a:lnSpc>
              <a:spcBef>
                <a:spcPts val="1200"/>
              </a:spcBef>
              <a:tabLst>
                <a:tab pos="723900" algn="l"/>
                <a:tab pos="1447800" algn="l"/>
                <a:tab pos="2171700" algn="l"/>
                <a:tab pos="2895600" algn="l"/>
                <a:tab pos="3619500" algn="l"/>
                <a:tab pos="4343400" algn="l"/>
                <a:tab pos="5067300" algn="l"/>
                <a:tab pos="5791200" algn="l"/>
                <a:tab pos="6515100" algn="l"/>
                <a:tab pos="7239000" algn="l"/>
                <a:tab pos="7962900" algn="l"/>
              </a:tabLst>
            </a:pPr>
            <a:r>
              <a:rPr lang="en-GB" sz="2000" b="0" dirty="0" smtClean="0">
                <a:solidFill>
                  <a:srgbClr val="003F7B"/>
                </a:solidFill>
                <a:ea typeface="Microsoft YaHei" charset="0"/>
                <a:cs typeface="Microsoft YaHei" charset="0"/>
              </a:rPr>
              <a:t>The exhibit will examine geochemistry through time starting with the natural record, before humans had an impact. </a:t>
            </a:r>
            <a:r>
              <a:rPr lang="en-GB" sz="2000" dirty="0" smtClean="0">
                <a:solidFill>
                  <a:srgbClr val="003F7B"/>
                </a:solidFill>
                <a:ea typeface="Microsoft YaHei" charset="0"/>
                <a:cs typeface="Microsoft YaHei" charset="0"/>
              </a:rPr>
              <a:t>The exhibit will then feature examples of the geochemical record of ancient humans, from archaeological data. </a:t>
            </a:r>
            <a:r>
              <a:rPr lang="en-GB" sz="2000" b="0" dirty="0" smtClean="0">
                <a:solidFill>
                  <a:srgbClr val="003F7B"/>
                </a:solidFill>
                <a:ea typeface="Microsoft YaHei" charset="0"/>
                <a:cs typeface="Microsoft YaHei" charset="0"/>
              </a:rPr>
              <a:t>The signatures of modern human activities will be documented and the future record of humans in the ‘Human Strata’ rock layer predicted. The following </a:t>
            </a:r>
            <a:r>
              <a:rPr lang="en-GB" sz="2000" dirty="0" smtClean="0">
                <a:solidFill>
                  <a:srgbClr val="003F7B"/>
                </a:solidFill>
                <a:ea typeface="Microsoft YaHei" charset="0"/>
                <a:cs typeface="Microsoft YaHei" charset="0"/>
              </a:rPr>
              <a:t>geological epochs cover this time frame:</a:t>
            </a:r>
            <a:r>
              <a:rPr lang="en-GB" sz="2000" b="0" dirty="0" smtClean="0">
                <a:solidFill>
                  <a:srgbClr val="003F7B"/>
                </a:solidFill>
                <a:ea typeface="Microsoft YaHei" charset="0"/>
                <a:cs typeface="Microsoft YaHei" charset="0"/>
              </a:rPr>
              <a:t> </a:t>
            </a:r>
          </a:p>
        </p:txBody>
      </p:sp>
      <p:sp>
        <p:nvSpPr>
          <p:cNvPr id="6" name="Rectangle 3"/>
          <p:cNvSpPr>
            <a:spLocks noChangeArrowheads="1"/>
          </p:cNvSpPr>
          <p:nvPr/>
        </p:nvSpPr>
        <p:spPr bwMode="auto">
          <a:xfrm>
            <a:off x="7632057" y="791121"/>
            <a:ext cx="2124868" cy="4876804"/>
          </a:xfrm>
          <a:prstGeom prst="rect">
            <a:avLst/>
          </a:prstGeom>
          <a:noFill/>
          <a:ln w="9525">
            <a:noFill/>
            <a:round/>
            <a:headEnd/>
            <a:tailEnd/>
          </a:ln>
          <a:effectLst/>
        </p:spPr>
        <p:txBody>
          <a:bodyPr wrap="square" lIns="90000" tIns="45000" rIns="90000" bIns="45000">
            <a:spAutoFit/>
          </a:bodyPr>
          <a:lstStyle/>
          <a:p>
            <a:pPr hangingPunct="1">
              <a:lnSpc>
                <a:spcPct val="150000"/>
              </a:lnSpc>
              <a:spcBef>
                <a:spcPts val="1200"/>
              </a:spcBef>
              <a:tabLst>
                <a:tab pos="723900" algn="l"/>
                <a:tab pos="1447800" algn="l"/>
                <a:tab pos="2171700" algn="l"/>
              </a:tabLst>
            </a:pPr>
            <a:r>
              <a:rPr lang="en-GB" sz="1800" dirty="0">
                <a:solidFill>
                  <a:srgbClr val="000000"/>
                </a:solidFill>
                <a:ea typeface="Microsoft YaHei" charset="0"/>
                <a:cs typeface="Microsoft YaHei" charset="0"/>
              </a:rPr>
              <a:t>0</a:t>
            </a:r>
          </a:p>
          <a:p>
            <a:pPr hangingPunct="1">
              <a:lnSpc>
                <a:spcPct val="150000"/>
              </a:lnSpc>
              <a:spcBef>
                <a:spcPts val="1200"/>
              </a:spcBef>
              <a:tabLst>
                <a:tab pos="723900" algn="l"/>
                <a:tab pos="1447800" algn="l"/>
                <a:tab pos="2171700" algn="l"/>
              </a:tabLst>
            </a:pPr>
            <a:r>
              <a:rPr lang="en-GB" sz="1800" dirty="0" smtClean="0">
                <a:solidFill>
                  <a:srgbClr val="000000"/>
                </a:solidFill>
                <a:ea typeface="Microsoft YaHei" charset="0"/>
                <a:cs typeface="Microsoft YaHei" charset="0"/>
              </a:rPr>
              <a:t>200 years?</a:t>
            </a:r>
            <a:endParaRPr lang="en-GB" sz="1800" dirty="0">
              <a:solidFill>
                <a:srgbClr val="000000"/>
              </a:solidFill>
              <a:ea typeface="Microsoft YaHei" charset="0"/>
              <a:cs typeface="Microsoft YaHei" charset="0"/>
            </a:endParaRPr>
          </a:p>
          <a:p>
            <a:pPr hangingPunct="1">
              <a:lnSpc>
                <a:spcPct val="150000"/>
              </a:lnSpc>
              <a:spcBef>
                <a:spcPts val="1200"/>
              </a:spcBef>
              <a:tabLst>
                <a:tab pos="723900" algn="l"/>
                <a:tab pos="1447800" algn="l"/>
                <a:tab pos="2171700" algn="l"/>
              </a:tabLst>
            </a:pPr>
            <a:endParaRPr lang="en-GB" sz="1800" dirty="0">
              <a:solidFill>
                <a:srgbClr val="000000"/>
              </a:solidFill>
              <a:ea typeface="Microsoft YaHei" charset="0"/>
              <a:cs typeface="Microsoft YaHei" charset="0"/>
            </a:endParaRPr>
          </a:p>
          <a:p>
            <a:pPr hangingPunct="1">
              <a:lnSpc>
                <a:spcPct val="150000"/>
              </a:lnSpc>
              <a:spcBef>
                <a:spcPts val="1200"/>
              </a:spcBef>
              <a:tabLst>
                <a:tab pos="723900" algn="l"/>
                <a:tab pos="1447800" algn="l"/>
                <a:tab pos="2171700" algn="l"/>
              </a:tabLst>
            </a:pPr>
            <a:r>
              <a:rPr lang="en-GB" sz="1800" dirty="0" smtClean="0">
                <a:solidFill>
                  <a:srgbClr val="000000"/>
                </a:solidFill>
                <a:ea typeface="Microsoft YaHei" charset="0"/>
                <a:cs typeface="Microsoft YaHei" charset="0"/>
              </a:rPr>
              <a:t>11,700 years</a:t>
            </a:r>
          </a:p>
          <a:p>
            <a:pPr hangingPunct="1">
              <a:lnSpc>
                <a:spcPct val="150000"/>
              </a:lnSpc>
              <a:spcBef>
                <a:spcPts val="1200"/>
              </a:spcBef>
              <a:tabLst>
                <a:tab pos="723900" algn="l"/>
                <a:tab pos="1447800" algn="l"/>
                <a:tab pos="2171700" algn="l"/>
              </a:tabLst>
            </a:pPr>
            <a:endParaRPr lang="en-GB" sz="1800" dirty="0">
              <a:solidFill>
                <a:srgbClr val="000000"/>
              </a:solidFill>
              <a:ea typeface="Microsoft YaHei" charset="0"/>
              <a:cs typeface="Microsoft YaHei" charset="0"/>
            </a:endParaRPr>
          </a:p>
          <a:p>
            <a:pPr hangingPunct="1">
              <a:lnSpc>
                <a:spcPct val="150000"/>
              </a:lnSpc>
              <a:spcBef>
                <a:spcPts val="1200"/>
              </a:spcBef>
              <a:tabLst>
                <a:tab pos="723900" algn="l"/>
                <a:tab pos="1447800" algn="l"/>
                <a:tab pos="2171700" algn="l"/>
              </a:tabLst>
            </a:pPr>
            <a:endParaRPr lang="en-GB" sz="1800" dirty="0">
              <a:solidFill>
                <a:srgbClr val="000000"/>
              </a:solidFill>
              <a:ea typeface="Microsoft YaHei" charset="0"/>
              <a:cs typeface="Microsoft YaHei" charset="0"/>
            </a:endParaRPr>
          </a:p>
          <a:p>
            <a:pPr hangingPunct="1">
              <a:lnSpc>
                <a:spcPct val="150000"/>
              </a:lnSpc>
              <a:spcBef>
                <a:spcPts val="1200"/>
              </a:spcBef>
              <a:tabLst>
                <a:tab pos="723900" algn="l"/>
                <a:tab pos="1447800" algn="l"/>
                <a:tab pos="2171700" algn="l"/>
              </a:tabLst>
            </a:pPr>
            <a:endParaRPr lang="en-GB" sz="1800" dirty="0">
              <a:solidFill>
                <a:srgbClr val="000000"/>
              </a:solidFill>
              <a:ea typeface="Microsoft YaHei" charset="0"/>
              <a:cs typeface="Microsoft YaHei" charset="0"/>
            </a:endParaRPr>
          </a:p>
          <a:p>
            <a:pPr hangingPunct="1">
              <a:lnSpc>
                <a:spcPct val="150000"/>
              </a:lnSpc>
              <a:spcBef>
                <a:spcPts val="1200"/>
              </a:spcBef>
              <a:tabLst>
                <a:tab pos="723900" algn="l"/>
                <a:tab pos="1447800" algn="l"/>
                <a:tab pos="2171700" algn="l"/>
              </a:tabLst>
            </a:pPr>
            <a:endParaRPr lang="en-GB" sz="1800" dirty="0">
              <a:solidFill>
                <a:srgbClr val="000000"/>
              </a:solidFill>
              <a:ea typeface="Microsoft YaHei" charset="0"/>
              <a:cs typeface="Microsoft YaHei" charset="0"/>
            </a:endParaRPr>
          </a:p>
          <a:p>
            <a:pPr hangingPunct="1">
              <a:lnSpc>
                <a:spcPct val="150000"/>
              </a:lnSpc>
              <a:spcBef>
                <a:spcPts val="1200"/>
              </a:spcBef>
              <a:tabLst>
                <a:tab pos="723900" algn="l"/>
                <a:tab pos="1447800" algn="l"/>
                <a:tab pos="2171700" algn="l"/>
              </a:tabLst>
            </a:pPr>
            <a:endParaRPr lang="en-GB" sz="1000" dirty="0" smtClean="0">
              <a:solidFill>
                <a:srgbClr val="000000"/>
              </a:solidFill>
              <a:ea typeface="Microsoft YaHei" charset="0"/>
              <a:cs typeface="Microsoft YaHei" charset="0"/>
            </a:endParaRPr>
          </a:p>
        </p:txBody>
      </p:sp>
      <p:sp>
        <p:nvSpPr>
          <p:cNvPr id="7" name="AutoShape 4"/>
          <p:cNvSpPr>
            <a:spLocks noChangeArrowheads="1"/>
          </p:cNvSpPr>
          <p:nvPr/>
        </p:nvSpPr>
        <p:spPr bwMode="auto">
          <a:xfrm>
            <a:off x="5508452" y="2756218"/>
            <a:ext cx="2087315" cy="3553101"/>
          </a:xfrm>
          <a:prstGeom prst="roundRect">
            <a:avLst>
              <a:gd name="adj" fmla="val 60"/>
            </a:avLst>
          </a:prstGeom>
          <a:solidFill>
            <a:srgbClr val="23FF23"/>
          </a:solidFill>
          <a:ln w="9525">
            <a:solidFill>
              <a:srgbClr val="000000"/>
            </a:solidFill>
            <a:round/>
            <a:headEnd/>
            <a:tailEnd/>
          </a:ln>
          <a:effectLst/>
        </p:spPr>
        <p:txBody>
          <a:bodyPr wrap="none" anchor="ctr"/>
          <a:lstStyle/>
          <a:p>
            <a:endParaRPr lang="en-GB" dirty="0"/>
          </a:p>
        </p:txBody>
      </p:sp>
      <p:sp>
        <p:nvSpPr>
          <p:cNvPr id="8" name="AutoShape 5"/>
          <p:cNvSpPr>
            <a:spLocks noChangeArrowheads="1"/>
          </p:cNvSpPr>
          <p:nvPr/>
        </p:nvSpPr>
        <p:spPr bwMode="auto">
          <a:xfrm>
            <a:off x="5508452" y="1676719"/>
            <a:ext cx="2087315" cy="1079500"/>
          </a:xfrm>
          <a:prstGeom prst="roundRect">
            <a:avLst>
              <a:gd name="adj" fmla="val 144"/>
            </a:avLst>
          </a:prstGeom>
          <a:solidFill>
            <a:srgbClr val="00DCFF"/>
          </a:solidFill>
          <a:ln w="9525">
            <a:solidFill>
              <a:srgbClr val="000000"/>
            </a:solidFill>
            <a:round/>
            <a:headEnd/>
            <a:tailEnd/>
          </a:ln>
          <a:effectLst/>
        </p:spPr>
        <p:txBody>
          <a:bodyPr wrap="none" anchor="ctr"/>
          <a:lstStyle/>
          <a:p>
            <a:endParaRPr lang="en-GB" dirty="0"/>
          </a:p>
        </p:txBody>
      </p:sp>
      <p:sp>
        <p:nvSpPr>
          <p:cNvPr id="9" name="AutoShape 6"/>
          <p:cNvSpPr>
            <a:spLocks noChangeArrowheads="1"/>
          </p:cNvSpPr>
          <p:nvPr/>
        </p:nvSpPr>
        <p:spPr bwMode="auto">
          <a:xfrm>
            <a:off x="5508452" y="1136969"/>
            <a:ext cx="2087315" cy="539750"/>
          </a:xfrm>
          <a:prstGeom prst="roundRect">
            <a:avLst>
              <a:gd name="adj" fmla="val 292"/>
            </a:avLst>
          </a:prstGeom>
          <a:solidFill>
            <a:srgbClr val="FFFF00"/>
          </a:solidFill>
          <a:ln w="9525">
            <a:solidFill>
              <a:srgbClr val="000000"/>
            </a:solidFill>
            <a:round/>
            <a:headEnd/>
            <a:tailEnd/>
          </a:ln>
          <a:effectLst/>
        </p:spPr>
        <p:txBody>
          <a:bodyPr wrap="none" anchor="ctr"/>
          <a:lstStyle/>
          <a:p>
            <a:endParaRPr lang="en-GB" dirty="0"/>
          </a:p>
        </p:txBody>
      </p:sp>
      <p:sp>
        <p:nvSpPr>
          <p:cNvPr id="10" name="Rectangle 7"/>
          <p:cNvSpPr>
            <a:spLocks noChangeArrowheads="1"/>
          </p:cNvSpPr>
          <p:nvPr/>
        </p:nvSpPr>
        <p:spPr bwMode="auto">
          <a:xfrm>
            <a:off x="5508104" y="1080261"/>
            <a:ext cx="2088580" cy="3507199"/>
          </a:xfrm>
          <a:prstGeom prst="rect">
            <a:avLst/>
          </a:prstGeom>
          <a:noFill/>
          <a:ln w="9525">
            <a:noFill/>
            <a:round/>
            <a:headEnd/>
            <a:tailEnd/>
          </a:ln>
          <a:effectLst/>
        </p:spPr>
        <p:txBody>
          <a:bodyPr wrap="square" lIns="90000" tIns="45000" rIns="90000" bIns="45000">
            <a:spAutoFit/>
          </a:bodyPr>
          <a:lstStyle/>
          <a:p>
            <a:pPr algn="ctr" hangingPunct="1">
              <a:lnSpc>
                <a:spcPct val="150000"/>
              </a:lnSpc>
              <a:spcBef>
                <a:spcPts val="1200"/>
              </a:spcBef>
              <a:tabLst>
                <a:tab pos="723900" algn="l"/>
                <a:tab pos="1447800" algn="l"/>
              </a:tabLst>
            </a:pPr>
            <a:r>
              <a:rPr lang="en-GB" sz="2000" b="1" dirty="0">
                <a:solidFill>
                  <a:srgbClr val="000000"/>
                </a:solidFill>
                <a:ea typeface="Microsoft YaHei" charset="0"/>
                <a:cs typeface="Microsoft YaHei" charset="0"/>
              </a:rPr>
              <a:t>Anthropocene</a:t>
            </a:r>
          </a:p>
          <a:p>
            <a:pPr algn="ctr" hangingPunct="1">
              <a:lnSpc>
                <a:spcPct val="150000"/>
              </a:lnSpc>
              <a:spcBef>
                <a:spcPts val="1200"/>
              </a:spcBef>
              <a:tabLst>
                <a:tab pos="723900" algn="l"/>
                <a:tab pos="1447800" algn="l"/>
              </a:tabLst>
            </a:pPr>
            <a:endParaRPr lang="en-GB" sz="200" b="1" dirty="0">
              <a:solidFill>
                <a:srgbClr val="000000"/>
              </a:solidFill>
              <a:ea typeface="Microsoft YaHei" charset="0"/>
              <a:cs typeface="Microsoft YaHei" charset="0"/>
            </a:endParaRPr>
          </a:p>
          <a:p>
            <a:pPr algn="ctr" hangingPunct="1">
              <a:lnSpc>
                <a:spcPct val="150000"/>
              </a:lnSpc>
              <a:spcBef>
                <a:spcPts val="1200"/>
              </a:spcBef>
              <a:tabLst>
                <a:tab pos="723900" algn="l"/>
                <a:tab pos="1447800" algn="l"/>
              </a:tabLst>
            </a:pPr>
            <a:r>
              <a:rPr lang="en-GB" sz="2000" b="1" dirty="0">
                <a:solidFill>
                  <a:srgbClr val="000000"/>
                </a:solidFill>
                <a:ea typeface="Microsoft YaHei" charset="0"/>
                <a:cs typeface="Microsoft YaHei" charset="0"/>
              </a:rPr>
              <a:t>Holocene</a:t>
            </a:r>
          </a:p>
          <a:p>
            <a:pPr algn="ctr" hangingPunct="1">
              <a:lnSpc>
                <a:spcPct val="150000"/>
              </a:lnSpc>
              <a:spcBef>
                <a:spcPts val="1200"/>
              </a:spcBef>
              <a:tabLst>
                <a:tab pos="723900" algn="l"/>
                <a:tab pos="1447800" algn="l"/>
              </a:tabLst>
            </a:pPr>
            <a:endParaRPr lang="en-GB" sz="2000" b="1" dirty="0">
              <a:solidFill>
                <a:srgbClr val="000000"/>
              </a:solidFill>
              <a:ea typeface="Microsoft YaHei" charset="0"/>
              <a:cs typeface="Microsoft YaHei" charset="0"/>
            </a:endParaRPr>
          </a:p>
          <a:p>
            <a:pPr algn="ctr" hangingPunct="1">
              <a:lnSpc>
                <a:spcPct val="150000"/>
              </a:lnSpc>
              <a:spcBef>
                <a:spcPts val="1200"/>
              </a:spcBef>
              <a:tabLst>
                <a:tab pos="723900" algn="l"/>
                <a:tab pos="1447800" algn="l"/>
              </a:tabLst>
            </a:pPr>
            <a:endParaRPr lang="en-GB" sz="2000" b="1" dirty="0">
              <a:solidFill>
                <a:srgbClr val="000000"/>
              </a:solidFill>
              <a:ea typeface="Microsoft YaHei" charset="0"/>
              <a:cs typeface="Microsoft YaHei" charset="0"/>
            </a:endParaRPr>
          </a:p>
          <a:p>
            <a:pPr algn="ctr" hangingPunct="1">
              <a:lnSpc>
                <a:spcPct val="150000"/>
              </a:lnSpc>
              <a:spcBef>
                <a:spcPts val="1200"/>
              </a:spcBef>
              <a:tabLst>
                <a:tab pos="723900" algn="l"/>
                <a:tab pos="1447800" algn="l"/>
              </a:tabLst>
            </a:pPr>
            <a:endParaRPr lang="en-GB" sz="600" b="1" dirty="0">
              <a:solidFill>
                <a:srgbClr val="000000"/>
              </a:solidFill>
              <a:ea typeface="Microsoft YaHei" charset="0"/>
              <a:cs typeface="Microsoft YaHei" charset="0"/>
            </a:endParaRPr>
          </a:p>
          <a:p>
            <a:pPr algn="ctr" hangingPunct="1">
              <a:lnSpc>
                <a:spcPct val="150000"/>
              </a:lnSpc>
              <a:spcBef>
                <a:spcPts val="1200"/>
              </a:spcBef>
              <a:tabLst>
                <a:tab pos="723900" algn="l"/>
                <a:tab pos="1447800" algn="l"/>
              </a:tabLst>
            </a:pPr>
            <a:r>
              <a:rPr lang="en-GB" sz="2000" b="1" dirty="0">
                <a:solidFill>
                  <a:srgbClr val="000000"/>
                </a:solidFill>
                <a:ea typeface="Microsoft YaHei" charset="0"/>
                <a:cs typeface="Microsoft YaHei" charset="0"/>
              </a:rPr>
              <a:t>Pleistocene</a:t>
            </a:r>
          </a:p>
        </p:txBody>
      </p:sp>
      <p:sp>
        <p:nvSpPr>
          <p:cNvPr id="11" name="TextBox 10"/>
          <p:cNvSpPr txBox="1"/>
          <p:nvPr/>
        </p:nvSpPr>
        <p:spPr>
          <a:xfrm>
            <a:off x="5455498" y="6309320"/>
            <a:ext cx="2428870" cy="646331"/>
          </a:xfrm>
          <a:prstGeom prst="rect">
            <a:avLst/>
          </a:prstGeom>
          <a:noFill/>
        </p:spPr>
        <p:txBody>
          <a:bodyPr wrap="none" rtlCol="0">
            <a:spAutoFit/>
          </a:bodyPr>
          <a:lstStyle/>
          <a:p>
            <a:r>
              <a:rPr lang="en-GB" sz="1800" dirty="0" smtClean="0">
                <a:solidFill>
                  <a:srgbClr val="000000"/>
                </a:solidFill>
                <a:ea typeface="Microsoft YaHei" charset="0"/>
                <a:cs typeface="Microsoft YaHei" charset="0"/>
              </a:rPr>
              <a:t>2.59 million years ago</a:t>
            </a:r>
          </a:p>
          <a:p>
            <a:endParaRPr lang="en-GB" sz="1800" dirty="0"/>
          </a:p>
        </p:txBody>
      </p:sp>
    </p:spTree>
  </p:cSld>
  <p:clrMapOvr>
    <a:masterClrMapping/>
  </p:clrMapOvr>
  <p:transition>
    <p:fade/>
  </p:transition>
</p:sld>
</file>

<file path=ppt/theme/theme1.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lank Presentation">
      <a:majorFont>
        <a:latin typeface=""/>
        <a:ea typeface="MS PGothic"/>
        <a:cs typeface=""/>
      </a:majorFont>
      <a:minorFont>
        <a:latin typeface=""/>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MS PGothic"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3243</TotalTime>
  <Words>2347</Words>
  <Application>Microsoft Office PowerPoint</Application>
  <PresentationFormat>On-screen Show (4:3)</PresentationFormat>
  <Paragraphs>238</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2_Blank Presentation</vt:lpstr>
      <vt:lpstr>Geochemical Time Travel Session 1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RSC</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RSC Strategy on a page and 2010 objectives (internal use only)</dc:title>
  <dc:creator>RSC</dc:creator>
  <cp:lastModifiedBy>Rosalind Onions</cp:lastModifiedBy>
  <cp:revision>434</cp:revision>
  <dcterms:created xsi:type="dcterms:W3CDTF">2005-06-21T08:44:06Z</dcterms:created>
  <dcterms:modified xsi:type="dcterms:W3CDTF">2012-07-30T13:32:40Z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partments">
    <vt:lpwstr>Communications</vt:lpwstr>
  </property>
  <property fmtid="{D5CDD505-2E9C-101B-9397-08002B2CF9AE}" pid="3" name="ContentType">
    <vt:lpwstr>Document</vt:lpwstr>
  </property>
  <property fmtid="{D5CDD505-2E9C-101B-9397-08002B2CF9AE}" pid="4" name="Date">
    <vt:lpwstr>2010-03-11T00:00:00Z</vt:lpwstr>
  </property>
</Properties>
</file>