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673" r:id="rId1"/>
  </p:sldMasterIdLst>
  <p:notesMasterIdLst>
    <p:notesMasterId r:id="rId27"/>
  </p:notesMasterIdLst>
  <p:handoutMasterIdLst>
    <p:handoutMasterId r:id="rId28"/>
  </p:handoutMasterIdLst>
  <p:sldIdLst>
    <p:sldId id="615" r:id="rId2"/>
    <p:sldId id="535" r:id="rId3"/>
    <p:sldId id="536" r:id="rId4"/>
    <p:sldId id="614" r:id="rId5"/>
    <p:sldId id="595" r:id="rId6"/>
    <p:sldId id="537" r:id="rId7"/>
    <p:sldId id="609" r:id="rId8"/>
    <p:sldId id="539" r:id="rId9"/>
    <p:sldId id="540" r:id="rId10"/>
    <p:sldId id="541" r:id="rId11"/>
    <p:sldId id="542" r:id="rId12"/>
    <p:sldId id="543" r:id="rId13"/>
    <p:sldId id="546" r:id="rId14"/>
    <p:sldId id="547" r:id="rId15"/>
    <p:sldId id="548" r:id="rId16"/>
    <p:sldId id="591" r:id="rId17"/>
    <p:sldId id="596" r:id="rId18"/>
    <p:sldId id="549" r:id="rId19"/>
    <p:sldId id="550" r:id="rId20"/>
    <p:sldId id="551" r:id="rId21"/>
    <p:sldId id="552" r:id="rId22"/>
    <p:sldId id="611" r:id="rId23"/>
    <p:sldId id="612" r:id="rId24"/>
    <p:sldId id="556" r:id="rId25"/>
    <p:sldId id="559" r:id="rId26"/>
  </p:sldIdLst>
  <p:sldSz cx="9144000" cy="6858000" type="screen4x3"/>
  <p:notesSz cx="7010400" cy="9296400"/>
  <p:defaultTextStyle>
    <a:defPPr>
      <a:defRPr lang="en-GB"/>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26F"/>
    <a:srgbClr val="003F7B"/>
    <a:srgbClr val="CCE8F6"/>
    <a:srgbClr val="99CD00"/>
    <a:srgbClr val="A9B600"/>
    <a:srgbClr val="E17000"/>
    <a:srgbClr val="013E67"/>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68" autoAdjust="0"/>
    <p:restoredTop sz="86897" autoAdjust="0"/>
  </p:normalViewPr>
  <p:slideViewPr>
    <p:cSldViewPr>
      <p:cViewPr varScale="1">
        <p:scale>
          <a:sx n="116" d="100"/>
          <a:sy n="116" d="100"/>
        </p:scale>
        <p:origin x="-1626" y="-114"/>
      </p:cViewPr>
      <p:guideLst>
        <p:guide orient="horz" pos="3929"/>
        <p:guide pos="2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46075" y="231775"/>
            <a:ext cx="3036888"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800">
                <a:latin typeface="Myriad Pro" pitchFamily="34" charset="0"/>
              </a:defRPr>
            </a:lvl1pPr>
          </a:lstStyle>
          <a:p>
            <a:pPr>
              <a:defRPr/>
            </a:pPr>
            <a:endParaRPr lang="en-US" dirty="0"/>
          </a:p>
        </p:txBody>
      </p:sp>
      <p:sp>
        <p:nvSpPr>
          <p:cNvPr id="16387" name="Rectangle 3"/>
          <p:cNvSpPr>
            <a:spLocks noGrp="1" noChangeArrowheads="1"/>
          </p:cNvSpPr>
          <p:nvPr>
            <p:ph type="dt" sz="quarter" idx="1"/>
          </p:nvPr>
        </p:nvSpPr>
        <p:spPr bwMode="auto">
          <a:xfrm>
            <a:off x="2960688" y="8521700"/>
            <a:ext cx="3036887"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endParaRPr lang="en-US" dirty="0"/>
          </a:p>
        </p:txBody>
      </p:sp>
      <p:sp>
        <p:nvSpPr>
          <p:cNvPr id="16389" name="Rectangle 5"/>
          <p:cNvSpPr>
            <a:spLocks noGrp="1" noChangeArrowheads="1"/>
          </p:cNvSpPr>
          <p:nvPr>
            <p:ph type="sldNum" sz="quarter" idx="3"/>
          </p:nvPr>
        </p:nvSpPr>
        <p:spPr bwMode="auto">
          <a:xfrm>
            <a:off x="5997575" y="8521700"/>
            <a:ext cx="623888"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fld id="{D5E2104D-4158-49C8-80C4-ACE1BD2A2361}" type="slidenum">
              <a:rPr lang="en-GB"/>
              <a:pPr>
                <a:defRPr/>
              </a:pPr>
              <a:t>‹#›</a:t>
            </a:fld>
            <a:endParaRPr lang="en-GB" dirty="0"/>
          </a:p>
        </p:txBody>
      </p:sp>
      <p:pic>
        <p:nvPicPr>
          <p:cNvPr id="84997" name="Picture 6" descr="RSC_logo"/>
          <p:cNvPicPr>
            <a:picLocks noChangeAspect="1" noChangeArrowheads="1"/>
          </p:cNvPicPr>
          <p:nvPr/>
        </p:nvPicPr>
        <p:blipFill>
          <a:blip r:embed="rId2" cstate="print"/>
          <a:srcRect/>
          <a:stretch>
            <a:fillRect/>
          </a:stretch>
        </p:blipFill>
        <p:spPr bwMode="auto">
          <a:xfrm>
            <a:off x="342900" y="8753475"/>
            <a:ext cx="1649413" cy="238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dirty="0"/>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dirty="0"/>
          </a:p>
        </p:txBody>
      </p:sp>
      <p:sp>
        <p:nvSpPr>
          <p:cNvPr id="563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dirty="0"/>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B2D188C-2201-45C7-8BBF-30B94C86F4C1}"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news.nationalgeographic.com/news/2009/08/090820-plastic-decomposes-oceans-seas.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56793"/>
            <a:ext cx="7772400" cy="2043658"/>
          </a:xfrm>
        </p:spPr>
        <p:txBody>
          <a:bodyPr/>
          <a:lstStyle/>
          <a:p>
            <a:pPr algn="ctr"/>
            <a:r>
              <a:rPr lang="en-GB" dirty="0"/>
              <a:t>Geochemical Time </a:t>
            </a:r>
            <a:r>
              <a:rPr lang="en-GB" dirty="0" smtClean="0"/>
              <a:t>Travel </a:t>
            </a:r>
            <a:r>
              <a:rPr lang="en-GB" dirty="0" smtClean="0"/>
              <a:t>Session 2</a:t>
            </a:r>
            <a:r>
              <a:rPr lang="en-GB" dirty="0"/>
              <a:t/>
            </a:r>
            <a:br>
              <a:rPr lang="en-GB" dirty="0"/>
            </a:br>
            <a:endParaRPr lang="en-GB" dirty="0"/>
          </a:p>
        </p:txBody>
      </p:sp>
      <p:sp>
        <p:nvSpPr>
          <p:cNvPr id="3" name="Subtitle 2"/>
          <p:cNvSpPr>
            <a:spLocks noGrp="1"/>
          </p:cNvSpPr>
          <p:nvPr>
            <p:ph type="subTitle" idx="1"/>
          </p:nvPr>
        </p:nvSpPr>
        <p:spPr/>
        <p:txBody>
          <a:bodyPr/>
          <a:lstStyle/>
          <a:p>
            <a:r>
              <a:rPr lang="en-GB" dirty="0" smtClean="0"/>
              <a:t>Chemistry’s Frontiers</a:t>
            </a:r>
          </a:p>
          <a:p>
            <a:r>
              <a:rPr lang="en-GB" dirty="0" smtClean="0"/>
              <a:t>Developed by Dr Carys Bennett (University of Leicester)</a:t>
            </a:r>
            <a:endParaRPr lang="en-GB"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65471" y="980728"/>
            <a:ext cx="8613058" cy="1984170"/>
          </a:xfrm>
          <a:prstGeom prst="rect">
            <a:avLst/>
          </a:prstGeom>
          <a:noFill/>
          <a:ln w="9525">
            <a:noFill/>
            <a:miter lim="800000"/>
            <a:headEnd/>
            <a:tailEnd/>
          </a:ln>
          <a:effectLst/>
        </p:spPr>
        <p:txBody>
          <a:bodyPr lIns="90000" tIns="45000" rIns="90000" bIns="45000"/>
          <a:lstStyle/>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1" dirty="0" smtClean="0">
                <a:solidFill>
                  <a:srgbClr val="003F7B"/>
                </a:solidFill>
                <a:ea typeface="Microsoft YaHei" charset="0"/>
                <a:cs typeface="Microsoft YaHei" charset="0"/>
              </a:rPr>
              <a:t>When is the start of the Anthropocene? </a:t>
            </a:r>
            <a:r>
              <a:rPr lang="en-GB" sz="2400" b="0" dirty="0" smtClean="0">
                <a:solidFill>
                  <a:srgbClr val="003F7B"/>
                </a:solidFill>
                <a:ea typeface="Microsoft YaHei" charset="0"/>
                <a:cs typeface="Microsoft YaHei" charset="0"/>
              </a:rPr>
              <a:t>1800AD is commonly agreed as the start date, but s</a:t>
            </a:r>
            <a:r>
              <a:rPr lang="en-GB" b="0" dirty="0" smtClean="0">
                <a:solidFill>
                  <a:srgbClr val="003F7B"/>
                </a:solidFill>
                <a:ea typeface="Microsoft YaHei" charset="0"/>
                <a:cs typeface="Microsoft YaHei" charset="0"/>
              </a:rPr>
              <a:t>ome scientists think the Anthropocene began thousands of years ago. Discuss the reasons why.</a:t>
            </a: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ndParaRP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1" dirty="0" smtClean="0"/>
              <a:t>Refer to Fig. 4b of </a:t>
            </a:r>
            <a:r>
              <a:rPr lang="en-GB" b="1" dirty="0" err="1" smtClean="0"/>
              <a:t>Ruddiman</a:t>
            </a:r>
            <a:r>
              <a:rPr lang="en-GB" b="1" dirty="0" smtClean="0"/>
              <a:t> , 2003</a:t>
            </a: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b="0" dirty="0" smtClean="0">
              <a:solidFill>
                <a:srgbClr val="003F7B"/>
              </a:solidFill>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The Beginning</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23528" y="1260476"/>
            <a:ext cx="8318822" cy="509608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3F7B"/>
                </a:solidFill>
                <a:ea typeface="Microsoft YaHei" charset="0"/>
                <a:cs typeface="Microsoft YaHei" charset="0"/>
              </a:rPr>
              <a:t>Read the abstract </a:t>
            </a:r>
            <a:r>
              <a:rPr lang="en-GB" dirty="0" smtClean="0">
                <a:solidFill>
                  <a:srgbClr val="003F7B"/>
                </a:solidFill>
                <a:ea typeface="Microsoft YaHei" charset="0"/>
                <a:cs typeface="Microsoft YaHei" charset="0"/>
              </a:rPr>
              <a:t>of Ruddiman 2003 and answer these questions:</a:t>
            </a:r>
            <a:endParaRPr lang="en-GB" sz="24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a:p>
            <a:pPr marL="457200" lvl="0" indent="-457200">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rPr>
              <a:t>Which greenhouse gases show anomalously high concentrations in ice cores from thousands of years ago?</a:t>
            </a:r>
          </a:p>
          <a:p>
            <a:pPr marL="457200" lvl="0" indent="-457200">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solidFill>
                  <a:srgbClr val="003F7B"/>
                </a:solidFill>
                <a:ea typeface="Microsoft YaHei" charset="0"/>
                <a:cs typeface="Microsoft YaHei" charset="0"/>
              </a:rPr>
              <a:t>What changes to farming methods at 8Ka and again at 5Ka may have been responsible for an increase in atmospheric CO</a:t>
            </a:r>
            <a:r>
              <a:rPr lang="en-GB" sz="2000" b="0" baseline="-25000" dirty="0" smtClean="0">
                <a:solidFill>
                  <a:srgbClr val="003F7B"/>
                </a:solidFill>
                <a:ea typeface="Microsoft YaHei" charset="0"/>
                <a:cs typeface="Microsoft YaHei" charset="0"/>
              </a:rPr>
              <a:t>2</a:t>
            </a:r>
            <a:r>
              <a:rPr lang="en-GB" sz="2000" b="0" dirty="0" smtClean="0">
                <a:solidFill>
                  <a:srgbClr val="003F7B"/>
                </a:solidFill>
                <a:ea typeface="Microsoft YaHei" charset="0"/>
                <a:cs typeface="Microsoft YaHei" charset="0"/>
              </a:rPr>
              <a:t> levels?</a:t>
            </a:r>
          </a:p>
          <a:p>
            <a:pPr marL="457200" lvl="0" indent="-457200">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solidFill>
                  <a:srgbClr val="003F7B"/>
                </a:solidFill>
                <a:ea typeface="Microsoft YaHei" charset="0"/>
                <a:cs typeface="Microsoft YaHei" charset="0"/>
              </a:rPr>
              <a:t>How did the bubonic plague affect the climate?</a:t>
            </a:r>
          </a:p>
          <a:p>
            <a:pPr marL="457200" lvl="0" indent="-457200">
              <a:spcBef>
                <a:spcPts val="400"/>
              </a:spcBef>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pPr marL="457200" lvl="0" indent="-45720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03F7B"/>
                </a:solidFill>
                <a:ea typeface="Microsoft YaHei" charset="0"/>
                <a:cs typeface="Microsoft YaHei" charset="0"/>
              </a:rPr>
              <a:t>What other anthropogenic changes to the land during the Early </a:t>
            </a:r>
            <a:r>
              <a:rPr lang="en-GB" b="0" dirty="0" err="1" smtClean="0">
                <a:solidFill>
                  <a:srgbClr val="003F7B"/>
                </a:solidFill>
                <a:ea typeface="Microsoft YaHei" charset="0"/>
                <a:cs typeface="Microsoft YaHei" charset="0"/>
              </a:rPr>
              <a:t>Anthropocene</a:t>
            </a:r>
            <a:r>
              <a:rPr lang="en-GB" b="0" dirty="0" smtClean="0">
                <a:solidFill>
                  <a:srgbClr val="003F7B"/>
                </a:solidFill>
                <a:ea typeface="Microsoft YaHei" charset="0"/>
                <a:cs typeface="Microsoft YaHei" charset="0"/>
              </a:rPr>
              <a:t> would leave a geochemical record?</a:t>
            </a:r>
          </a:p>
          <a:p>
            <a:pPr marL="457200" lvl="0" indent="-45720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a:solidFill>
                <a:srgbClr val="003F7B"/>
              </a:solidFill>
              <a:ea typeface="Microsoft YaHei" charset="0"/>
              <a:cs typeface="Microsoft YaHei" charset="0"/>
            </a:endParaRPr>
          </a:p>
        </p:txBody>
      </p:sp>
      <p:sp>
        <p:nvSpPr>
          <p:cNvPr id="4" name="Rectangle 3"/>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Changes to the land</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539750" y="1052736"/>
            <a:ext cx="8102600" cy="509608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3F7B"/>
                </a:solidFill>
                <a:ea typeface="Microsoft YaHei" charset="0"/>
                <a:cs typeface="Microsoft YaHei" charset="0"/>
              </a:rPr>
              <a:t>What </a:t>
            </a:r>
            <a:r>
              <a:rPr lang="en-GB" dirty="0" smtClean="0">
                <a:solidFill>
                  <a:srgbClr val="003F7B"/>
                </a:solidFill>
                <a:ea typeface="Microsoft YaHei" charset="0"/>
                <a:cs typeface="Microsoft YaHei" charset="0"/>
              </a:rPr>
              <a:t>anthropogenic chemicals derived from</a:t>
            </a:r>
            <a:r>
              <a:rPr lang="en-GB" sz="2400" dirty="0" smtClean="0">
                <a:solidFill>
                  <a:srgbClr val="003F7B"/>
                </a:solidFill>
                <a:ea typeface="Microsoft YaHei" charset="0"/>
                <a:cs typeface="Microsoft YaHei" charset="0"/>
              </a:rPr>
              <a:t> the Industrial Revolution can be found in the rock record?</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3F7B"/>
                </a:solidFill>
                <a:ea typeface="Microsoft YaHei" charset="0"/>
                <a:cs typeface="Microsoft YaHei" charset="0"/>
              </a:rPr>
              <a:t>Examine the case study by Vane et al (2011) of Clyde Estuary sediments. Record the pre-1945 anthropogenic chemicals present and their origin.</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What is the isotopic signature of lead from the Industrial Revolution? Refer to Figure 5 of Vane et al. (2011)</a:t>
            </a: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1426F"/>
              </a:solidFill>
            </a:endParaRP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What chemical methods did Vane et al. (2011) use to extract and determine polycyclic aromatic hydrocarbons from the estuary sediments?</a:t>
            </a: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1426F"/>
              </a:solidFill>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p:txBody>
      </p:sp>
      <p:sp>
        <p:nvSpPr>
          <p:cNvPr id="3" name="Rectangle 2"/>
          <p:cNvSpPr>
            <a:spLocks noChangeArrowheads="1"/>
          </p:cNvSpPr>
          <p:nvPr/>
        </p:nvSpPr>
        <p:spPr bwMode="auto">
          <a:xfrm>
            <a:off x="95250" y="238125"/>
            <a:ext cx="904875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Industrial Revolution Pollutants</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520" y="1260476"/>
            <a:ext cx="8496944" cy="509608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3F7B"/>
                </a:solidFill>
                <a:ea typeface="Microsoft YaHei" charset="0"/>
                <a:cs typeface="Microsoft YaHei" charset="0"/>
              </a:rPr>
              <a:t>What geochemical signatures are found in recent sediments of atomic bombs that were first used in 1945?</a:t>
            </a:r>
            <a:endParaRPr lang="en-GB" sz="2400"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Atomic bombs</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95536" y="1124744"/>
            <a:ext cx="8496944" cy="48150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BACKGROUND</a:t>
            </a: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n-ea"/>
              <a:cs typeface="+mn-cs"/>
            </a:endParaRP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The Great Acceleration period of the </a:t>
            </a:r>
            <a:r>
              <a:rPr kumimoji="0" lang="en-GB" sz="2400" b="0" i="0" u="none" strike="noStrike" kern="0" cap="none" spc="0" normalizeH="0" baseline="0" noProof="0" dirty="0" err="1" smtClean="0">
                <a:ln>
                  <a:noFill/>
                </a:ln>
                <a:solidFill>
                  <a:srgbClr val="003A74"/>
                </a:solidFill>
                <a:effectLst/>
                <a:uLnTx/>
                <a:uFillTx/>
                <a:latin typeface="Arial" charset="0"/>
                <a:ea typeface="+mn-ea"/>
                <a:cs typeface="+mn-cs"/>
              </a:rPr>
              <a:t>Anthropocene</a:t>
            </a: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 encompasses 1945 up to the present and is the time when the impact of human activities accelerated so much as to cause global environmental stress and climate change.</a:t>
            </a: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n-ea"/>
              <a:cs typeface="+mn-cs"/>
            </a:endParaRP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These human activities will leave a significant geochemical imprint in the geological record in terms of environmental changes and pollutants. </a:t>
            </a:r>
            <a:r>
              <a:rPr lang="en-GB" kern="0" dirty="0" smtClean="0">
                <a:solidFill>
                  <a:srgbClr val="003A74"/>
                </a:solidFill>
                <a:ea typeface="+mn-ea"/>
              </a:rPr>
              <a:t>There will also be a </a:t>
            </a: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change to the rocks themselves</a:t>
            </a:r>
            <a:r>
              <a:rPr kumimoji="0" lang="en-GB" sz="2400" b="0" i="0" u="none" strike="noStrike" kern="0" cap="none" spc="0" normalizeH="0" noProof="0" dirty="0" smtClean="0">
                <a:ln>
                  <a:noFill/>
                </a:ln>
                <a:solidFill>
                  <a:srgbClr val="003A74"/>
                </a:solidFill>
                <a:effectLst/>
                <a:uLnTx/>
                <a:uFillTx/>
                <a:latin typeface="Arial" charset="0"/>
                <a:ea typeface="+mn-ea"/>
                <a:cs typeface="+mn-cs"/>
              </a:rPr>
              <a:t> due to the massive use of resources worldwide such as metals and rocks for building materials</a:t>
            </a: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a:t>
            </a: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lang="en-GB" kern="0" dirty="0" smtClean="0">
              <a:solidFill>
                <a:srgbClr val="003A74"/>
              </a:solidFill>
              <a:ea typeface="+mn-ea"/>
            </a:endParaRPr>
          </a:p>
        </p:txBody>
      </p:sp>
      <p:sp>
        <p:nvSpPr>
          <p:cNvPr id="3" name="Rectangle 8"/>
          <p:cNvSpPr txBox="1">
            <a:spLocks noChangeArrowheads="1"/>
          </p:cNvSpPr>
          <p:nvPr/>
        </p:nvSpPr>
        <p:spPr>
          <a:xfrm>
            <a:off x="170727" y="180605"/>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(c): The GREAT ACCELERATION</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51520" y="836712"/>
            <a:ext cx="8686003"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buClr>
                <a:srgbClr val="97D0ED"/>
              </a:buClr>
              <a:defRPr/>
            </a:pPr>
            <a:endParaRPr lang="en-GB" sz="2000" dirty="0" smtClean="0">
              <a:solidFill>
                <a:srgbClr val="01426F"/>
              </a:solidFill>
              <a:ea typeface="Microsoft YaHei" charset="0"/>
              <a:cs typeface="Microsoft YaHei" charset="0"/>
            </a:endParaRPr>
          </a:p>
          <a:p>
            <a:pPr marL="342900" indent="-342900">
              <a:buClr>
                <a:srgbClr val="97D0ED"/>
              </a:buClr>
              <a:defRPr/>
            </a:pPr>
            <a:endParaRPr lang="en-GB" sz="2000" dirty="0" smtClean="0">
              <a:solidFill>
                <a:srgbClr val="003F7B"/>
              </a:solidFill>
              <a:hlinkClick r:id="rId2"/>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Steffen, W., Grinevald, J., Crutzen, P. &amp; McNeill, J. (2011) </a:t>
            </a:r>
            <a:r>
              <a:rPr kumimoji="0" lang="en-GB" sz="2200" b="0" i="1" u="none" strike="noStrike" kern="0" cap="none" spc="0" normalizeH="0" baseline="0" noProof="0" dirty="0" smtClean="0">
                <a:ln>
                  <a:noFill/>
                </a:ln>
                <a:solidFill>
                  <a:srgbClr val="003A74"/>
                </a:solidFill>
                <a:effectLst/>
                <a:uLnTx/>
                <a:uFillTx/>
                <a:latin typeface="Arial" charset="0"/>
                <a:ea typeface="+mn-ea"/>
                <a:cs typeface="+mn-cs"/>
              </a:rPr>
              <a:t>The Anthropocene: cultural and historical perspectives. </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Philosophical Transactions of the Royal Society A 369, 842-867.</a:t>
            </a: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200" b="0" i="0" u="none" strike="noStrike" kern="0" cap="none" spc="0" normalizeH="0" baseline="0" noProof="0" dirty="0" err="1" smtClean="0">
                <a:ln>
                  <a:noFill/>
                </a:ln>
                <a:solidFill>
                  <a:srgbClr val="003A74"/>
                </a:solidFill>
                <a:effectLst/>
                <a:uLnTx/>
                <a:uFillTx/>
                <a:latin typeface="Arial" charset="0"/>
                <a:ea typeface="+mn-ea"/>
                <a:cs typeface="+mn-cs"/>
              </a:rPr>
              <a:t>Tyrrell</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 T. (2011) </a:t>
            </a:r>
            <a:r>
              <a:rPr kumimoji="0" lang="en-GB" sz="2200" b="0" i="1" u="none" strike="noStrike" kern="0" cap="none" spc="0" normalizeH="0" baseline="0" noProof="0" dirty="0" smtClean="0">
                <a:ln>
                  <a:noFill/>
                </a:ln>
                <a:solidFill>
                  <a:srgbClr val="003A74"/>
                </a:solidFill>
                <a:effectLst/>
                <a:uLnTx/>
                <a:uFillTx/>
                <a:latin typeface="Arial" charset="0"/>
                <a:ea typeface="+mn-ea"/>
                <a:cs typeface="+mn-cs"/>
              </a:rPr>
              <a:t>Anthropogenic modification of the oceans.</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 Philosophical Transactions of the Royal Society A 369, 887-908. </a:t>
            </a: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lvl="0" indent="-342900">
              <a:buClr>
                <a:srgbClr val="97D0ED"/>
              </a:buClr>
              <a:defRPr/>
            </a:pPr>
            <a:r>
              <a:rPr lang="en-GB" sz="2200" dirty="0" smtClean="0">
                <a:solidFill>
                  <a:srgbClr val="01426F"/>
                </a:solidFill>
              </a:rPr>
              <a:t>Vane, C. H., </a:t>
            </a:r>
            <a:r>
              <a:rPr lang="en-GB" sz="2200" dirty="0" err="1" smtClean="0">
                <a:solidFill>
                  <a:srgbClr val="01426F"/>
                </a:solidFill>
              </a:rPr>
              <a:t>Chenery</a:t>
            </a:r>
            <a:r>
              <a:rPr lang="en-GB" sz="2200" dirty="0" smtClean="0">
                <a:solidFill>
                  <a:srgbClr val="01426F"/>
                </a:solidFill>
              </a:rPr>
              <a:t>, S. R., Harrison, I., Kim, A. W., Moss-Hayes, V. &amp; Jones, D. G. (2011) </a:t>
            </a:r>
            <a:r>
              <a:rPr lang="en-GB" sz="2200" i="1" dirty="0" smtClean="0">
                <a:solidFill>
                  <a:srgbClr val="01426F"/>
                </a:solidFill>
              </a:rPr>
              <a:t>Chemical signatures of the </a:t>
            </a:r>
            <a:r>
              <a:rPr lang="en-GB" sz="2200" i="1" dirty="0" err="1" smtClean="0">
                <a:solidFill>
                  <a:srgbClr val="01426F"/>
                </a:solidFill>
              </a:rPr>
              <a:t>Anthropocene</a:t>
            </a:r>
            <a:r>
              <a:rPr lang="en-GB" sz="2200" i="1" dirty="0" smtClean="0">
                <a:solidFill>
                  <a:srgbClr val="01426F"/>
                </a:solidFill>
              </a:rPr>
              <a:t> in the Clyde estuary, UK: sediment-hosted </a:t>
            </a:r>
            <a:r>
              <a:rPr lang="en-GB" sz="2200" i="1" dirty="0" err="1" smtClean="0">
                <a:solidFill>
                  <a:srgbClr val="01426F"/>
                </a:solidFill>
              </a:rPr>
              <a:t>Pb</a:t>
            </a:r>
            <a:r>
              <a:rPr lang="en-GB" sz="2200" i="1" dirty="0" smtClean="0">
                <a:solidFill>
                  <a:srgbClr val="01426F"/>
                </a:solidFill>
              </a:rPr>
              <a:t>, </a:t>
            </a:r>
            <a:r>
              <a:rPr lang="en-GB" sz="2200" i="1" baseline="30000" dirty="0" smtClean="0">
                <a:solidFill>
                  <a:srgbClr val="01426F"/>
                </a:solidFill>
              </a:rPr>
              <a:t>207/206</a:t>
            </a:r>
            <a:r>
              <a:rPr lang="en-GB" sz="2200" i="1" dirty="0" smtClean="0">
                <a:solidFill>
                  <a:srgbClr val="01426F"/>
                </a:solidFill>
              </a:rPr>
              <a:t>Pb, total petroleum hydrocarbon, </a:t>
            </a:r>
            <a:r>
              <a:rPr lang="en-GB" sz="2200" i="1" dirty="0" err="1" smtClean="0">
                <a:solidFill>
                  <a:srgbClr val="01426F"/>
                </a:solidFill>
              </a:rPr>
              <a:t>polyaromatic</a:t>
            </a:r>
            <a:r>
              <a:rPr lang="en-GB" sz="2200" i="1" dirty="0" smtClean="0">
                <a:solidFill>
                  <a:srgbClr val="01426F"/>
                </a:solidFill>
              </a:rPr>
              <a:t> hydrocarbon and polychlorinated </a:t>
            </a:r>
            <a:r>
              <a:rPr lang="fr-FR" sz="2200" i="1" dirty="0" err="1" smtClean="0">
                <a:solidFill>
                  <a:srgbClr val="01426F"/>
                </a:solidFill>
              </a:rPr>
              <a:t>biphenyl</a:t>
            </a:r>
            <a:r>
              <a:rPr lang="fr-FR" sz="2200" i="1" dirty="0" smtClean="0">
                <a:solidFill>
                  <a:srgbClr val="01426F"/>
                </a:solidFill>
              </a:rPr>
              <a:t> pollution records. </a:t>
            </a:r>
            <a:r>
              <a:rPr lang="fr-FR" sz="2200" dirty="0" err="1" smtClean="0">
                <a:solidFill>
                  <a:srgbClr val="01426F"/>
                </a:solidFill>
              </a:rPr>
              <a:t>Philosophical</a:t>
            </a:r>
            <a:r>
              <a:rPr lang="fr-FR" sz="2200" dirty="0" smtClean="0">
                <a:solidFill>
                  <a:srgbClr val="01426F"/>
                </a:solidFill>
              </a:rPr>
              <a:t> Transactions of the Royal Society A 369, 1085–1111. </a:t>
            </a:r>
          </a:p>
          <a:p>
            <a:pPr marL="342900" indent="-342900">
              <a:buClr>
                <a:srgbClr val="97D0ED"/>
              </a:buClr>
              <a:defRPr/>
            </a:pPr>
            <a:r>
              <a:rPr lang="fr-FR" sz="2200" dirty="0" smtClean="0">
                <a:solidFill>
                  <a:srgbClr val="01426F"/>
                </a:solidFill>
              </a:rPr>
              <a:t> </a:t>
            </a: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000" b="0" i="0" u="none" strike="noStrike" kern="0" cap="none" spc="0" normalizeH="0" baseline="0" noProof="0" dirty="0" smtClean="0">
              <a:ln>
                <a:noFill/>
              </a:ln>
              <a:solidFill>
                <a:srgbClr val="003399"/>
              </a:solidFill>
              <a:effectLst/>
              <a:uLnTx/>
              <a:uFillTx/>
              <a:latin typeface="Arial" charset="0"/>
              <a:ea typeface="+mn-ea"/>
              <a:cs typeface="+mn-cs"/>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(c): BACKGROUND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51520" y="980728"/>
            <a:ext cx="8686003"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Ellis, E. (2011) </a:t>
            </a:r>
            <a:r>
              <a:rPr kumimoji="0" lang="en-GB" sz="2200" b="0" i="1" u="none" strike="noStrike" kern="0" cap="none" spc="0" normalizeH="0" baseline="0" noProof="0" dirty="0" smtClean="0">
                <a:ln>
                  <a:noFill/>
                </a:ln>
                <a:solidFill>
                  <a:srgbClr val="003A74"/>
                </a:solidFill>
                <a:effectLst/>
                <a:uLnTx/>
                <a:uFillTx/>
                <a:latin typeface="Arial" charset="0"/>
                <a:ea typeface="+mn-ea"/>
                <a:cs typeface="+mn-cs"/>
              </a:rPr>
              <a:t>Anthropogenic transformation of the terrestrial biosphere. </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Philosophical Transactions of the Royal Society A 369, 1010-1035.</a:t>
            </a: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lvl="0" indent="-342900">
              <a:buClr>
                <a:srgbClr val="97D0ED"/>
              </a:buClr>
              <a:defRPr/>
            </a:pPr>
            <a:r>
              <a:rPr lang="en-GB" sz="2200" dirty="0" smtClean="0">
                <a:solidFill>
                  <a:srgbClr val="01426F"/>
                </a:solidFill>
              </a:rPr>
              <a:t>Minh, N.H., Minh, T.B., </a:t>
            </a:r>
            <a:r>
              <a:rPr lang="en-GB" sz="2200" dirty="0" err="1" smtClean="0">
                <a:solidFill>
                  <a:srgbClr val="01426F"/>
                </a:solidFill>
              </a:rPr>
              <a:t>Kajiwara</a:t>
            </a:r>
            <a:r>
              <a:rPr lang="en-GB" sz="2200" dirty="0" smtClean="0">
                <a:solidFill>
                  <a:srgbClr val="01426F"/>
                </a:solidFill>
              </a:rPr>
              <a:t>, N., </a:t>
            </a:r>
            <a:r>
              <a:rPr lang="en-GB" sz="2200" dirty="0" err="1" smtClean="0">
                <a:solidFill>
                  <a:srgbClr val="01426F"/>
                </a:solidFill>
              </a:rPr>
              <a:t>Kunisue</a:t>
            </a:r>
            <a:r>
              <a:rPr lang="en-GB" sz="2200" dirty="0" smtClean="0">
                <a:solidFill>
                  <a:srgbClr val="01426F"/>
                </a:solidFill>
              </a:rPr>
              <a:t>, T., Iwata, H., Viet, P.H., </a:t>
            </a:r>
            <a:r>
              <a:rPr lang="en-GB" sz="2200" dirty="0" err="1" smtClean="0">
                <a:solidFill>
                  <a:srgbClr val="01426F"/>
                </a:solidFill>
              </a:rPr>
              <a:t>Tu</a:t>
            </a:r>
            <a:r>
              <a:rPr lang="en-GB" sz="2200" dirty="0" smtClean="0">
                <a:solidFill>
                  <a:srgbClr val="01426F"/>
                </a:solidFill>
              </a:rPr>
              <a:t>, N.P.C., </a:t>
            </a:r>
            <a:r>
              <a:rPr lang="en-GB" sz="2200" dirty="0" err="1" smtClean="0">
                <a:solidFill>
                  <a:srgbClr val="01426F"/>
                </a:solidFill>
              </a:rPr>
              <a:t>Tuyen</a:t>
            </a:r>
            <a:r>
              <a:rPr lang="en-GB" sz="2200" dirty="0" smtClean="0">
                <a:solidFill>
                  <a:srgbClr val="01426F"/>
                </a:solidFill>
              </a:rPr>
              <a:t>, B.C. &amp; Tanabe, S. (2007) </a:t>
            </a:r>
            <a:r>
              <a:rPr lang="en-GB" sz="2200" i="1" dirty="0" smtClean="0">
                <a:solidFill>
                  <a:srgbClr val="01426F"/>
                </a:solidFill>
              </a:rPr>
              <a:t>Pollution sources and occurrences of selected persistent organic pollutants (POPs) in sediments of the Mekong River delta, South Vietnam.</a:t>
            </a:r>
            <a:r>
              <a:rPr lang="en-GB" sz="2200" dirty="0" smtClean="0">
                <a:solidFill>
                  <a:srgbClr val="01426F"/>
                </a:solidFill>
              </a:rPr>
              <a:t> Chemosphere 67, 1794-1801.</a:t>
            </a:r>
            <a:endParaRPr kumimoji="0" lang="en-GB" sz="2200" i="0" u="none" strike="noStrike" kern="0" cap="none" spc="0" normalizeH="0" baseline="0" noProof="0" dirty="0" smtClean="0">
              <a:ln>
                <a:noFill/>
              </a:ln>
              <a:solidFill>
                <a:srgbClr val="01426F"/>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399"/>
              </a:solidFill>
              <a:effectLst/>
              <a:uLnTx/>
              <a:uFillTx/>
              <a:latin typeface="Arial" charset="0"/>
              <a:ea typeface="+mn-ea"/>
              <a:cs typeface="+mn-cs"/>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(c): EXTENSION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1124744"/>
            <a:ext cx="8423396" cy="48150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i="1" kern="0" dirty="0" smtClean="0">
                <a:solidFill>
                  <a:srgbClr val="003F7B"/>
                </a:solidFill>
                <a:ea typeface="Microsoft YaHei" charset="0"/>
                <a:cs typeface="Microsoft YaHei" charset="0"/>
              </a:rPr>
              <a:t>The exhibit aims to address these questions:</a:t>
            </a:r>
          </a:p>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i="1" kern="0" dirty="0" smtClean="0">
              <a:solidFill>
                <a:srgbClr val="01426F"/>
              </a:solidFill>
              <a:ea typeface="Microsoft YaHei" charset="0"/>
              <a:cs typeface="Microsoft YaHei" charset="0"/>
            </a:endParaRPr>
          </a:p>
          <a:p>
            <a:pPr marL="342900" lvl="0" indent="-342900">
              <a:buClr>
                <a:srgbClr val="97D0ED"/>
              </a:buClr>
              <a:defRPr/>
            </a:pPr>
            <a:r>
              <a:rPr lang="en-GB" dirty="0" smtClean="0">
                <a:solidFill>
                  <a:srgbClr val="01426F"/>
                </a:solidFill>
              </a:rPr>
              <a:t>How is the geochemistry of the Great Acceleration period of the </a:t>
            </a:r>
            <a:r>
              <a:rPr lang="en-GB" dirty="0" err="1" smtClean="0">
                <a:solidFill>
                  <a:srgbClr val="01426F"/>
                </a:solidFill>
              </a:rPr>
              <a:t>Anthropocene</a:t>
            </a:r>
            <a:r>
              <a:rPr lang="en-GB" dirty="0" smtClean="0">
                <a:solidFill>
                  <a:srgbClr val="01426F"/>
                </a:solidFill>
              </a:rPr>
              <a:t> different to that of the Pleistocene, Holocene and Early </a:t>
            </a:r>
            <a:r>
              <a:rPr lang="en-GB" dirty="0" err="1" smtClean="0">
                <a:solidFill>
                  <a:srgbClr val="01426F"/>
                </a:solidFill>
              </a:rPr>
              <a:t>Anthropocene</a:t>
            </a:r>
            <a:r>
              <a:rPr lang="en-GB" dirty="0" smtClean="0">
                <a:solidFill>
                  <a:srgbClr val="01426F"/>
                </a:solidFill>
              </a:rPr>
              <a:t>?</a:t>
            </a:r>
          </a:p>
          <a:p>
            <a:pPr marL="342900" lvl="0" indent="-342900">
              <a:buClr>
                <a:srgbClr val="97D0ED"/>
              </a:buClr>
              <a:defRPr/>
            </a:pPr>
            <a:r>
              <a:rPr kumimoji="0" lang="en-GB" b="0" i="0" u="none" strike="noStrike" kern="0" cap="none" spc="0" normalizeH="0" baseline="0" noProof="0" dirty="0" smtClean="0">
                <a:ln>
                  <a:noFill/>
                </a:ln>
                <a:solidFill>
                  <a:srgbClr val="01426F"/>
                </a:solidFill>
                <a:effectLst/>
                <a:uLnTx/>
                <a:uFillTx/>
                <a:latin typeface="Arial" charset="0"/>
                <a:ea typeface="+mn-ea"/>
                <a:cs typeface="+mn-cs"/>
              </a:rPr>
              <a:t>What Anthropogenic materials and man-made chemicals would be recorded in the ‘Human Strata’ rock layer of the future?</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b="0" i="0" u="none" strike="noStrike" kern="0" cap="none" spc="0" normalizeH="0" baseline="0" noProof="0" dirty="0" smtClean="0">
                <a:ln>
                  <a:noFill/>
                </a:ln>
                <a:solidFill>
                  <a:srgbClr val="01426F"/>
                </a:solidFill>
                <a:effectLst/>
                <a:uLnTx/>
                <a:uFillTx/>
                <a:latin typeface="Arial" charset="0"/>
                <a:ea typeface="+mn-ea"/>
                <a:cs typeface="+mn-cs"/>
              </a:rPr>
              <a:t>What is the effect of the current high atmospheric levels of CO</a:t>
            </a:r>
            <a:r>
              <a:rPr kumimoji="0" lang="en-GB" b="0" i="0" u="none" strike="noStrike" kern="0" cap="none" spc="0" normalizeH="0" baseline="-25000" noProof="0" dirty="0" smtClean="0">
                <a:ln>
                  <a:noFill/>
                </a:ln>
                <a:solidFill>
                  <a:srgbClr val="01426F"/>
                </a:solidFill>
                <a:effectLst/>
                <a:uLnTx/>
                <a:uFillTx/>
                <a:latin typeface="Arial" charset="0"/>
                <a:ea typeface="+mn-ea"/>
                <a:cs typeface="+mn-cs"/>
              </a:rPr>
              <a:t>2</a:t>
            </a:r>
            <a:r>
              <a:rPr kumimoji="0" lang="en-GB" b="0" i="0" u="none" strike="noStrike" kern="0" cap="none" spc="0" normalizeH="0" baseline="0" noProof="0" dirty="0" smtClean="0">
                <a:ln>
                  <a:noFill/>
                </a:ln>
                <a:solidFill>
                  <a:srgbClr val="01426F"/>
                </a:solidFill>
                <a:effectLst/>
                <a:uLnTx/>
                <a:uFillTx/>
                <a:latin typeface="Arial" charset="0"/>
                <a:ea typeface="+mn-ea"/>
                <a:cs typeface="+mn-cs"/>
              </a:rPr>
              <a:t> on the oceans?</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b="0" i="0" u="none" strike="noStrike" kern="0" cap="none" spc="0" normalizeH="0" baseline="0" noProof="0" dirty="0" smtClean="0">
                <a:ln>
                  <a:noFill/>
                </a:ln>
                <a:solidFill>
                  <a:srgbClr val="01426F"/>
                </a:solidFill>
                <a:effectLst/>
                <a:uLnTx/>
                <a:uFillTx/>
                <a:latin typeface="Arial" charset="0"/>
                <a:ea typeface="+mn-ea"/>
                <a:cs typeface="+mn-cs"/>
              </a:rPr>
              <a:t>What is the geochemical record of changes to the land that have occurred in the last 50 years?</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b="0" i="0" u="none" strike="noStrike" kern="0" cap="none" spc="0" normalizeH="0" baseline="0" noProof="0" dirty="0" smtClean="0">
              <a:ln>
                <a:noFill/>
              </a:ln>
              <a:solidFill>
                <a:srgbClr val="01426F"/>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b="0" i="0" u="none" strike="noStrike" kern="0" cap="none" spc="0" normalizeH="0" baseline="0" noProof="0" dirty="0" smtClean="0">
              <a:ln>
                <a:noFill/>
              </a:ln>
              <a:solidFill>
                <a:srgbClr val="01426F"/>
              </a:solidFill>
              <a:effectLst/>
              <a:uLnTx/>
              <a:uFillTx/>
              <a:latin typeface="Arial" charset="0"/>
              <a:ea typeface="+mn-ea"/>
              <a:cs typeface="+mn-cs"/>
            </a:endParaRPr>
          </a:p>
        </p:txBody>
      </p:sp>
      <p:sp>
        <p:nvSpPr>
          <p:cNvPr id="3" name="Rectangle 8"/>
          <p:cNvSpPr txBox="1">
            <a:spLocks noChangeArrowheads="1"/>
          </p:cNvSpPr>
          <p:nvPr/>
        </p:nvSpPr>
        <p:spPr>
          <a:xfrm>
            <a:off x="170727" y="192179"/>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(c): RESEARCH QUESTIONS</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bwMode="auto">
          <a:xfrm>
            <a:off x="467544" y="1209552"/>
            <a:ext cx="7931224"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r>
              <a:rPr lang="en-GB" sz="2000" dirty="0" smtClean="0"/>
              <a:t>Produce a poster for the exhibit that addresses </a:t>
            </a:r>
            <a:r>
              <a:rPr lang="en-GB" sz="2000" b="1" dirty="0" smtClean="0"/>
              <a:t>ONE</a:t>
            </a:r>
            <a:r>
              <a:rPr lang="en-GB" sz="2000" dirty="0" smtClean="0"/>
              <a:t> of the research questions that are central to the geochemistry of </a:t>
            </a:r>
            <a:r>
              <a:rPr lang="en-GB" sz="2000" b="1" dirty="0" smtClean="0"/>
              <a:t>The Great Acceleration</a:t>
            </a:r>
            <a:r>
              <a:rPr lang="en-GB" sz="2000" dirty="0" smtClean="0"/>
              <a:t>. You should also incorporate the relevant points from your discussions in sessions 1 and 3</a:t>
            </a:r>
            <a:r>
              <a:rPr lang="en-GB" sz="2000" b="1" dirty="0" smtClean="0"/>
              <a:t> </a:t>
            </a:r>
          </a:p>
          <a:p>
            <a:endParaRPr lang="en-GB" sz="2000" dirty="0" smtClean="0"/>
          </a:p>
          <a:p>
            <a:r>
              <a:rPr lang="en-GB" sz="2000" dirty="0" smtClean="0"/>
              <a:t>Before the next session you need to create a poster plan. The poster plan can take the form of an A4 version of your poster which shows the general layout together with a separate sheet which outlines what content will be discussed in the poster.</a:t>
            </a:r>
          </a:p>
          <a:p>
            <a:endParaRPr lang="en-GB" sz="2000" dirty="0" smtClean="0"/>
          </a:p>
          <a:p>
            <a:r>
              <a:rPr lang="en-GB" sz="2000" dirty="0" smtClean="0"/>
              <a:t>The poster should be understandable to members of the public with GCSE level science and maths. It should be produced at A0 size using Microsoft PowerPoint (or equivalent software) and contain relevant graphs, images, text and scientific references to communicate the science. Work in groups of 2 or 3 to produce the poster</a:t>
            </a:r>
            <a:endParaRPr lang="en-GB" sz="2000" kern="0" dirty="0" smtClean="0">
              <a:solidFill>
                <a:srgbClr val="003A74"/>
              </a:solidFill>
            </a:endParaRPr>
          </a:p>
        </p:txBody>
      </p:sp>
      <p:sp>
        <p:nvSpPr>
          <p:cNvPr id="4"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(c): ASSESSMENT</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95535" y="1135626"/>
            <a:ext cx="8424937" cy="530942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1426F"/>
                </a:solidFill>
                <a:ea typeface="Microsoft YaHei" charset="0"/>
                <a:cs typeface="Microsoft YaHei" charset="0"/>
              </a:rPr>
              <a:t>What advances that have taken place from 1945 to present that would characterise the Great Acceleration and leave a geochemical record in the rocks?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solidFill>
                  <a:srgbClr val="01426F"/>
                </a:solidFill>
                <a:ea typeface="Microsoft YaHei" charset="0"/>
                <a:cs typeface="Microsoft YaHei" charset="0"/>
              </a:rPr>
              <a:t>You may wish to refer back to the graphs studied in the introduction from Steffen et al. 2011, the plots of terrestrial ecosystems:: loss of tropical rain forest and woodland, and terrestrial ecosystem: amounts of domesticated land may be of particular use.:</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a:solidFill>
                <a:srgbClr val="01426F"/>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Session 2 (C): DATA – Rapid Advances</a:t>
            </a:r>
            <a:endParaRPr lang="en-GB" sz="2800" b="1" dirty="0">
              <a:solidFill>
                <a:srgbClr val="000000"/>
              </a:solidFill>
              <a:ea typeface="Microsoft YaHei" charset="0"/>
              <a:cs typeface="Microsoft YaHei"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51520" y="980728"/>
            <a:ext cx="8568952" cy="44268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BACKGROUND</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The Early Anthropocene encompasses 1 thousand years ago to approximately 50 years ago, up until the end of World War 2. During this time human populations were still fairly low but were large enough that human activities started to alter the environment.</a:t>
            </a: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lvl="0" indent="-342900">
              <a:buClr>
                <a:srgbClr val="97D0ED"/>
              </a:buClr>
              <a:defRPr/>
            </a:pPr>
            <a:r>
              <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The time from 1800 to 1945 is also referred to as The Industrial Era. </a:t>
            </a:r>
            <a:r>
              <a:rPr lang="en-GB" sz="2000" kern="0" dirty="0" smtClean="0">
                <a:solidFill>
                  <a:srgbClr val="003F7B"/>
                </a:solidFill>
              </a:rPr>
              <a:t>This is because of the Industrial Revolution (around 1800AD) when there was intensive fossil fuel use. Another important date is1945AD, which was the first use of atomic bombs.</a:t>
            </a: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(b): EARLY ANTHROPOCENE</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520" y="908720"/>
            <a:ext cx="8640960" cy="5597525"/>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a:solidFill>
                  <a:srgbClr val="003F7B"/>
                </a:solidFill>
                <a:ea typeface="Microsoft YaHei" charset="0"/>
                <a:cs typeface="Microsoft YaHei" charset="0"/>
              </a:rPr>
              <a:t>List the materials that humans have used in the past 50 </a:t>
            </a:r>
            <a:r>
              <a:rPr lang="en-GB" sz="2400" b="0" dirty="0" smtClean="0">
                <a:solidFill>
                  <a:srgbClr val="003F7B"/>
                </a:solidFill>
                <a:ea typeface="Microsoft YaHei" charset="0"/>
                <a:cs typeface="Microsoft YaHei" charset="0"/>
              </a:rPr>
              <a:t>years, both </a:t>
            </a:r>
            <a:r>
              <a:rPr lang="en-GB" sz="2400" b="0" dirty="0">
                <a:solidFill>
                  <a:srgbClr val="003F7B"/>
                </a:solidFill>
                <a:ea typeface="Microsoft YaHei" charset="0"/>
                <a:cs typeface="Microsoft YaHei" charset="0"/>
              </a:rPr>
              <a:t>natural or man-made.</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03F7B"/>
                </a:solidFill>
                <a:ea typeface="Microsoft YaHei" charset="0"/>
                <a:cs typeface="Microsoft YaHei" charset="0"/>
              </a:rPr>
              <a:t>Discuss how long these materials would take to decay. Note that some materials will not decay and will become a rock strata of their own e.g. Bricks.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03F7B"/>
                </a:solidFill>
                <a:ea typeface="Microsoft YaHei" charset="0"/>
                <a:cs typeface="Microsoft YaHei" charset="0"/>
              </a:rPr>
              <a:t>What type of signature they would leave in the soil and rock record of the future? Would they have a geochemical signature?</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399"/>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B050"/>
                </a:solidFill>
                <a:ea typeface="Microsoft YaHei" charset="0"/>
                <a:cs typeface="Microsoft YaHei" charset="0"/>
              </a:rPr>
              <a:t>The following table can be used as a guideline</a:t>
            </a:r>
            <a:endParaRPr lang="en-GB" dirty="0">
              <a:solidFill>
                <a:srgbClr val="00B050"/>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solidFill>
                  <a:srgbClr val="000000"/>
                </a:solidFill>
                <a:ea typeface="Microsoft YaHei" charset="0"/>
                <a:cs typeface="Microsoft YaHei" charset="0"/>
              </a:rPr>
              <a:t>Session 2 (C): DATA – Anthropogenic Materials</a:t>
            </a:r>
            <a:endParaRPr lang="en-GB" sz="2800" dirty="0">
              <a:solidFill>
                <a:srgbClr val="000000"/>
              </a:solidFill>
              <a:ea typeface="Microsoft YaHei" charset="0"/>
              <a:cs typeface="Microsoft YaHei" charset="0"/>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28600" y="116632"/>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solidFill>
                  <a:srgbClr val="000000"/>
                </a:solidFill>
                <a:ea typeface="Microsoft YaHei" charset="0"/>
                <a:cs typeface="Microsoft YaHei" charset="0"/>
              </a:rPr>
              <a:t>Session 2 (C): DATA - Materials</a:t>
            </a:r>
            <a:endParaRPr lang="en-GB" sz="2800" dirty="0">
              <a:solidFill>
                <a:srgbClr val="000000"/>
              </a:solidFill>
              <a:ea typeface="Microsoft YaHei" charset="0"/>
              <a:cs typeface="Microsoft YaHei" charset="0"/>
            </a:endParaRPr>
          </a:p>
        </p:txBody>
      </p:sp>
      <p:graphicFrame>
        <p:nvGraphicFramePr>
          <p:cNvPr id="3" name="Group 2"/>
          <p:cNvGraphicFramePr>
            <a:graphicFrameLocks noGrp="1"/>
          </p:cNvGraphicFramePr>
          <p:nvPr/>
        </p:nvGraphicFramePr>
        <p:xfrm>
          <a:off x="219075" y="835899"/>
          <a:ext cx="8782050" cy="5257397"/>
        </p:xfrm>
        <a:graphic>
          <a:graphicData uri="http://schemas.openxmlformats.org/drawingml/2006/table">
            <a:tbl>
              <a:tblPr/>
              <a:tblGrid>
                <a:gridCol w="2193925"/>
                <a:gridCol w="2193925"/>
                <a:gridCol w="2195513"/>
                <a:gridCol w="2198687"/>
              </a:tblGrid>
              <a:tr h="675937">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Material</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Material durability</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Soil / rock record signature</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Geochemical signature</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660652">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Concrete</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Millions of years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Concrete layer in the rock</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C isotopes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412049">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Building stones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1238086">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Wood</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660652">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Metals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660652">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Plastics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949369">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Fabrics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bl>
          </a:graphicData>
        </a:graphic>
      </p:graphicFrame>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539750" y="1052736"/>
            <a:ext cx="8102600" cy="509608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3F7B"/>
                </a:solidFill>
                <a:ea typeface="Microsoft YaHei" charset="0"/>
                <a:cs typeface="Microsoft YaHei" charset="0"/>
              </a:rPr>
              <a:t>What </a:t>
            </a:r>
            <a:r>
              <a:rPr lang="en-GB" dirty="0" smtClean="0">
                <a:solidFill>
                  <a:srgbClr val="003F7B"/>
                </a:solidFill>
                <a:ea typeface="Microsoft YaHei" charset="0"/>
                <a:cs typeface="Microsoft YaHei" charset="0"/>
              </a:rPr>
              <a:t>anthropogenic chemicals derived from</a:t>
            </a:r>
            <a:r>
              <a:rPr lang="en-GB" sz="2400" dirty="0" smtClean="0">
                <a:solidFill>
                  <a:srgbClr val="003F7B"/>
                </a:solidFill>
                <a:ea typeface="Microsoft YaHei" charset="0"/>
                <a:cs typeface="Microsoft YaHei" charset="0"/>
              </a:rPr>
              <a:t> modern industry can be found in the rock record? </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03F7B"/>
                </a:solidFill>
                <a:ea typeface="Microsoft YaHei" charset="0"/>
                <a:cs typeface="Microsoft YaHei" charset="0"/>
              </a:rPr>
              <a:t>Examine the case study by Vane et al (2011) of Clyde Estuary sediments. </a:t>
            </a:r>
            <a:r>
              <a:rPr lang="en-GB" dirty="0" smtClean="0">
                <a:solidFill>
                  <a:srgbClr val="01426F"/>
                </a:solidFill>
              </a:rPr>
              <a:t>Record which chemically commonly occur after 1950 and their origin.</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dirty="0" smtClean="0">
                <a:solidFill>
                  <a:srgbClr val="01426F"/>
                </a:solidFill>
                <a:ea typeface="Microsoft YaHei" charset="0"/>
                <a:cs typeface="Microsoft YaHei" charset="0"/>
              </a:rPr>
              <a:t> </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How did the isotopic signature of lead change from 1950? Refer to Figure 5 of Vane et al. (2011).</a:t>
            </a:r>
            <a:endParaRPr lang="en-GB" sz="240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What chemical methods did Vane et al. (2011) use to extract and determine PCBs from the estuary sediments?</a:t>
            </a:r>
            <a:endParaRPr lang="en-GB" sz="2400" b="1"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p:txBody>
      </p:sp>
      <p:sp>
        <p:nvSpPr>
          <p:cNvPr id="3" name="Rectangle 2"/>
          <p:cNvSpPr>
            <a:spLocks noChangeArrowheads="1"/>
          </p:cNvSpPr>
          <p:nvPr/>
        </p:nvSpPr>
        <p:spPr bwMode="auto">
          <a:xfrm>
            <a:off x="9525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(C): DATA – Industrial Pollutants</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539750" y="1052736"/>
            <a:ext cx="8102600" cy="509608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What common Persistent Organic Pollutants from modern industry that can be found in river and ocean sediments?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Draw the chemical structure of DDT and PCBs.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dirty="0" smtClean="0">
              <a:solidFill>
                <a:srgbClr val="01426F"/>
              </a:solidFill>
              <a:ea typeface="Microsoft YaHei" charset="0"/>
              <a:cs typeface="Microsoft YaHei" charset="0"/>
            </a:endParaRPr>
          </a:p>
          <a:p>
            <a:pPr lvl="0">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1426F"/>
                </a:solidFill>
              </a:rPr>
              <a:t>Why do these two compounds persist in the environment to become part of the rock record?</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F7B"/>
              </a:solidFill>
              <a:ea typeface="Microsoft YaHei" charset="0"/>
              <a:cs typeface="Microsoft YaHei" charset="0"/>
            </a:endParaRPr>
          </a:p>
        </p:txBody>
      </p:sp>
      <p:sp>
        <p:nvSpPr>
          <p:cNvPr id="3" name="Rectangle 2"/>
          <p:cNvSpPr>
            <a:spLocks noChangeArrowheads="1"/>
          </p:cNvSpPr>
          <p:nvPr/>
        </p:nvSpPr>
        <p:spPr bwMode="auto">
          <a:xfrm>
            <a:off x="95250" y="238125"/>
            <a:ext cx="8581206"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(C): DATA – Persistent Organic Pollutants</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Session 2 (C): DATA – Ocean Acidification</a:t>
            </a:r>
            <a:endParaRPr lang="en-GB" sz="2800" b="1" dirty="0">
              <a:solidFill>
                <a:srgbClr val="000000"/>
              </a:solidFill>
              <a:ea typeface="Microsoft YaHei" charset="0"/>
              <a:cs typeface="Microsoft YaHei" charset="0"/>
            </a:endParaRPr>
          </a:p>
        </p:txBody>
      </p:sp>
      <p:sp>
        <p:nvSpPr>
          <p:cNvPr id="3" name="TextBox 2"/>
          <p:cNvSpPr txBox="1"/>
          <p:nvPr/>
        </p:nvSpPr>
        <p:spPr>
          <a:xfrm>
            <a:off x="176982" y="1356851"/>
            <a:ext cx="8967018" cy="5509200"/>
          </a:xfrm>
          <a:prstGeom prst="rect">
            <a:avLst/>
          </a:prstGeom>
          <a:noFill/>
        </p:spPr>
        <p:txBody>
          <a:bodyPr wrap="square" rtlCol="0">
            <a:spAutoFit/>
          </a:bodyPr>
          <a:lstStyle/>
          <a:p>
            <a:r>
              <a:rPr lang="en-GB" dirty="0" smtClean="0">
                <a:solidFill>
                  <a:srgbClr val="01426F"/>
                </a:solidFill>
              </a:rPr>
              <a:t>Name the three most important Dissolved Inorganic Carbon species found in the ocean and the approximate percentage of each species found in surface ocean waters? </a:t>
            </a:r>
          </a:p>
          <a:p>
            <a:endParaRPr lang="en-GB" b="0" dirty="0" smtClean="0">
              <a:solidFill>
                <a:srgbClr val="01426F"/>
              </a:solidFill>
            </a:endParaRPr>
          </a:p>
          <a:p>
            <a:r>
              <a:rPr lang="en-GB" b="0" dirty="0" smtClean="0">
                <a:solidFill>
                  <a:srgbClr val="01426F"/>
                </a:solidFill>
              </a:rPr>
              <a:t>The current high atmospheric CO</a:t>
            </a:r>
            <a:r>
              <a:rPr lang="en-GB" b="0" baseline="-25000" dirty="0" smtClean="0">
                <a:solidFill>
                  <a:srgbClr val="01426F"/>
                </a:solidFill>
              </a:rPr>
              <a:t>2</a:t>
            </a:r>
            <a:r>
              <a:rPr lang="en-GB" b="0" dirty="0" smtClean="0">
                <a:solidFill>
                  <a:srgbClr val="01426F"/>
                </a:solidFill>
              </a:rPr>
              <a:t> levels are leading to ocean acidification, through the following process: </a:t>
            </a:r>
          </a:p>
          <a:p>
            <a:endParaRPr lang="en-GB" b="0" dirty="0" smtClean="0">
              <a:solidFill>
                <a:srgbClr val="0000FF"/>
              </a:solidFill>
            </a:endParaRPr>
          </a:p>
          <a:p>
            <a:r>
              <a:rPr lang="en-GB" b="0" dirty="0" smtClean="0"/>
              <a:t>H</a:t>
            </a:r>
            <a:r>
              <a:rPr lang="en-GB" b="0" baseline="-25000" dirty="0" smtClean="0"/>
              <a:t>2</a:t>
            </a:r>
            <a:r>
              <a:rPr lang="en-GB" b="0" dirty="0" smtClean="0"/>
              <a:t>O + CO</a:t>
            </a:r>
            <a:r>
              <a:rPr lang="en-GB" b="0" baseline="-25000" dirty="0" smtClean="0"/>
              <a:t>2 (aq) </a:t>
            </a:r>
            <a:r>
              <a:rPr lang="en-GB" b="0" dirty="0" smtClean="0">
                <a:sym typeface="Wingdings"/>
              </a:rPr>
              <a:t></a:t>
            </a:r>
            <a:r>
              <a:rPr lang="en-GB" b="0" dirty="0" smtClean="0"/>
              <a:t> H</a:t>
            </a:r>
            <a:r>
              <a:rPr lang="en-GB" b="0" baseline="-25000" dirty="0" smtClean="0"/>
              <a:t>2</a:t>
            </a:r>
            <a:r>
              <a:rPr lang="en-GB" b="0" dirty="0" smtClean="0"/>
              <a:t> CO</a:t>
            </a:r>
            <a:r>
              <a:rPr lang="en-GB" b="0" baseline="-25000" dirty="0" smtClean="0"/>
              <a:t>3  </a:t>
            </a:r>
            <a:r>
              <a:rPr lang="en-GB" b="0" dirty="0" smtClean="0">
                <a:sym typeface="Wingdings"/>
              </a:rPr>
              <a:t></a:t>
            </a:r>
            <a:r>
              <a:rPr lang="en-GB" b="0" dirty="0" smtClean="0"/>
              <a:t> HCO</a:t>
            </a:r>
            <a:r>
              <a:rPr lang="en-GB" b="0" baseline="-25000" dirty="0" smtClean="0"/>
              <a:t>3</a:t>
            </a:r>
            <a:r>
              <a:rPr lang="en-GB" b="0" baseline="30000" dirty="0" smtClean="0"/>
              <a:t>-   </a:t>
            </a:r>
            <a:r>
              <a:rPr lang="en-GB" b="0" dirty="0" smtClean="0"/>
              <a:t>+ H</a:t>
            </a:r>
            <a:r>
              <a:rPr lang="en-GB" b="0" baseline="30000" dirty="0" smtClean="0"/>
              <a:t>+  </a:t>
            </a:r>
            <a:r>
              <a:rPr lang="en-GB" b="0" dirty="0" smtClean="0">
                <a:sym typeface="Wingdings"/>
              </a:rPr>
              <a:t></a:t>
            </a:r>
            <a:r>
              <a:rPr lang="en-GB" b="0" baseline="30000" dirty="0" smtClean="0"/>
              <a:t>  </a:t>
            </a:r>
            <a:r>
              <a:rPr lang="en-GB" b="0" dirty="0" smtClean="0"/>
              <a:t>CO</a:t>
            </a:r>
            <a:r>
              <a:rPr lang="en-GB" b="0" baseline="-25000" dirty="0" smtClean="0"/>
              <a:t>3</a:t>
            </a:r>
            <a:r>
              <a:rPr lang="en-GB" b="0" baseline="30000" dirty="0" smtClean="0"/>
              <a:t>2-</a:t>
            </a:r>
            <a:r>
              <a:rPr lang="en-GB" b="0" dirty="0" smtClean="0"/>
              <a:t> + 2H</a:t>
            </a:r>
            <a:r>
              <a:rPr lang="en-GB" b="0" baseline="30000" dirty="0" smtClean="0"/>
              <a:t>+</a:t>
            </a:r>
          </a:p>
          <a:p>
            <a:endParaRPr lang="en-GB" b="0" baseline="30000" dirty="0" smtClean="0"/>
          </a:p>
          <a:p>
            <a:r>
              <a:rPr lang="en-GB" b="0" dirty="0" smtClean="0">
                <a:solidFill>
                  <a:srgbClr val="01426F"/>
                </a:solidFill>
              </a:rPr>
              <a:t>What causes ocean acidity?</a:t>
            </a:r>
          </a:p>
          <a:p>
            <a:endParaRPr lang="en-GB" dirty="0" smtClean="0">
              <a:solidFill>
                <a:srgbClr val="01426F"/>
              </a:solidFill>
            </a:endParaRPr>
          </a:p>
          <a:p>
            <a:r>
              <a:rPr lang="en-GB" b="0" dirty="0" smtClean="0">
                <a:solidFill>
                  <a:srgbClr val="01426F"/>
                </a:solidFill>
              </a:rPr>
              <a:t>What would happen to carbonate rocks and </a:t>
            </a:r>
            <a:r>
              <a:rPr lang="en-GB" b="0" dirty="0" err="1" smtClean="0">
                <a:solidFill>
                  <a:srgbClr val="01426F"/>
                </a:solidFill>
              </a:rPr>
              <a:t>calcitic</a:t>
            </a:r>
            <a:r>
              <a:rPr lang="en-GB" b="0" dirty="0" smtClean="0">
                <a:solidFill>
                  <a:srgbClr val="01426F"/>
                </a:solidFill>
              </a:rPr>
              <a:t> fossils on the ocean floor due to ocean acidification? </a:t>
            </a:r>
            <a:r>
              <a:rPr lang="en-GB" sz="2000" b="1" dirty="0" smtClean="0">
                <a:solidFill>
                  <a:srgbClr val="00B050"/>
                </a:solidFill>
              </a:rPr>
              <a:t>Refer to Tyrell (2011).</a:t>
            </a:r>
          </a:p>
          <a:p>
            <a:endParaRPr lang="en-GB" b="0" dirty="0" smtClean="0">
              <a:solidFill>
                <a:srgbClr val="01426F"/>
              </a:solidFill>
            </a:endParaRPr>
          </a:p>
          <a:p>
            <a:endParaRPr lang="en-GB" b="0" dirty="0" smtClean="0">
              <a:solidFill>
                <a:srgbClr val="0000FF"/>
              </a:solidFill>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520" y="980728"/>
            <a:ext cx="8390830" cy="3824709"/>
          </a:xfrm>
          <a:prstGeom prst="rect">
            <a:avLst/>
          </a:prstGeom>
          <a:noFill/>
          <a:ln w="9525">
            <a:noFill/>
            <a:miter lim="800000"/>
            <a:headEnd/>
            <a:tailEnd/>
          </a:ln>
          <a:effectLst/>
        </p:spPr>
        <p:txBody>
          <a:bodyPr lIns="90000" tIns="45000" rIns="90000" bIns="45000"/>
          <a:lstStyle/>
          <a:p>
            <a:r>
              <a:rPr lang="en-GB" sz="2400" b="0" dirty="0" smtClean="0">
                <a:solidFill>
                  <a:srgbClr val="01426F"/>
                </a:solidFill>
                <a:ea typeface="Microsoft YaHei" charset="0"/>
                <a:cs typeface="Microsoft YaHei" charset="0"/>
              </a:rPr>
              <a:t>What anthropogenic changes to the land during the Great Acceleration will leave a geochemical record?</a:t>
            </a:r>
          </a:p>
          <a:p>
            <a:endParaRPr lang="en-GB" sz="2400" b="0" dirty="0" smtClean="0">
              <a:solidFill>
                <a:srgbClr val="01426F"/>
              </a:solidFill>
              <a:ea typeface="Microsoft YaHei" charset="0"/>
              <a:cs typeface="Microsoft YaHei" charset="0"/>
            </a:endParaRPr>
          </a:p>
          <a:p>
            <a:endParaRPr lang="en-GB" b="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smtClean="0">
              <a:solidFill>
                <a:srgbClr val="01426F"/>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Session 2 (C): DATA – Changes to the land</a:t>
            </a:r>
            <a:endParaRPr lang="en-GB" sz="2800" b="1" dirty="0">
              <a:solidFill>
                <a:srgbClr val="000000"/>
              </a:solidFill>
              <a:ea typeface="Microsoft YaHei" charset="0"/>
              <a:cs typeface="Microsoft YaHei" charset="0"/>
            </a:endParaRPr>
          </a:p>
        </p:txBody>
      </p:sp>
      <p:pic>
        <p:nvPicPr>
          <p:cNvPr id="4" name="Picture 3" descr="Deforestation for tea growing.jpg"/>
          <p:cNvPicPr>
            <a:picLocks noChangeAspect="1"/>
          </p:cNvPicPr>
          <p:nvPr/>
        </p:nvPicPr>
        <p:blipFill>
          <a:blip r:embed="rId2" cstate="print"/>
          <a:stretch>
            <a:fillRect/>
          </a:stretch>
        </p:blipFill>
        <p:spPr>
          <a:xfrm>
            <a:off x="2428420" y="1988840"/>
            <a:ext cx="6323561" cy="4248472"/>
          </a:xfrm>
          <a:prstGeom prst="rect">
            <a:avLst/>
          </a:prstGeom>
        </p:spPr>
      </p:pic>
      <p:sp>
        <p:nvSpPr>
          <p:cNvPr id="5" name="Text Placeholder 2"/>
          <p:cNvSpPr txBox="1">
            <a:spLocks/>
          </p:cNvSpPr>
          <p:nvPr/>
        </p:nvSpPr>
        <p:spPr bwMode="auto">
          <a:xfrm>
            <a:off x="4932040" y="6264696"/>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94967" y="1052736"/>
            <a:ext cx="8642555"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200" b="0" i="0" u="none" strike="noStrike" kern="0" cap="none" spc="0" normalizeH="0" baseline="0" noProof="0" dirty="0" smtClean="0">
                <a:ln>
                  <a:noFill/>
                </a:ln>
                <a:solidFill>
                  <a:srgbClr val="01426F"/>
                </a:solidFill>
                <a:effectLst/>
                <a:uLnTx/>
                <a:uFillTx/>
                <a:latin typeface="Arial" charset="0"/>
                <a:ea typeface="+mn-ea"/>
                <a:cs typeface="+mn-cs"/>
              </a:rPr>
              <a:t>Ruddiman, W. S. (2003) </a:t>
            </a:r>
            <a:r>
              <a:rPr kumimoji="0" lang="en-GB" sz="2200" b="0" i="1" u="none" strike="noStrike" kern="0" cap="none" spc="0" normalizeH="0" baseline="0" noProof="0" dirty="0" smtClean="0">
                <a:ln>
                  <a:noFill/>
                </a:ln>
                <a:solidFill>
                  <a:srgbClr val="01426F"/>
                </a:solidFill>
                <a:effectLst/>
                <a:uLnTx/>
                <a:uFillTx/>
                <a:latin typeface="Arial" charset="0"/>
                <a:ea typeface="+mn-ea"/>
                <a:cs typeface="+mn-cs"/>
              </a:rPr>
              <a:t>The anthropocene greenhouse era began thousands of years ago. </a:t>
            </a:r>
            <a:r>
              <a:rPr kumimoji="0" lang="en-GB" sz="2200" b="0" i="0" u="none" strike="noStrike" kern="0" cap="none" spc="0" normalizeH="0" baseline="0" noProof="0" dirty="0" smtClean="0">
                <a:ln>
                  <a:noFill/>
                </a:ln>
                <a:solidFill>
                  <a:srgbClr val="01426F"/>
                </a:solidFill>
                <a:effectLst/>
                <a:uLnTx/>
                <a:uFillTx/>
                <a:latin typeface="Arial" charset="0"/>
                <a:ea typeface="+mn-ea"/>
                <a:cs typeface="+mn-cs"/>
              </a:rPr>
              <a:t>Climatic change 61, 261-293.</a:t>
            </a: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1426F"/>
              </a:solidFill>
              <a:effectLst/>
              <a:uLnTx/>
              <a:uFillTx/>
              <a:latin typeface="Arial" charset="0"/>
              <a:ea typeface="+mn-ea"/>
              <a:cs typeface="+mn-cs"/>
            </a:endParaRPr>
          </a:p>
          <a:p>
            <a:pPr marL="342900" lvl="0" indent="-342900">
              <a:buClr>
                <a:srgbClr val="97D0ED"/>
              </a:buClr>
              <a:defRPr/>
            </a:pPr>
            <a:r>
              <a:rPr lang="en-GB" sz="2200" dirty="0" smtClean="0">
                <a:solidFill>
                  <a:srgbClr val="01426F"/>
                </a:solidFill>
              </a:rPr>
              <a:t>Vane, C. H., </a:t>
            </a:r>
            <a:r>
              <a:rPr lang="en-GB" sz="2200" dirty="0" err="1" smtClean="0">
                <a:solidFill>
                  <a:srgbClr val="01426F"/>
                </a:solidFill>
              </a:rPr>
              <a:t>Chenery</a:t>
            </a:r>
            <a:r>
              <a:rPr lang="en-GB" sz="2200" dirty="0" smtClean="0">
                <a:solidFill>
                  <a:srgbClr val="01426F"/>
                </a:solidFill>
              </a:rPr>
              <a:t>, S. R., Harrison, I., Kim, A. W., Moss-Hayes, V. &amp; Jones, D. G. (2011) </a:t>
            </a:r>
            <a:r>
              <a:rPr lang="en-GB" sz="2200" i="1" dirty="0" smtClean="0">
                <a:solidFill>
                  <a:srgbClr val="01426F"/>
                </a:solidFill>
              </a:rPr>
              <a:t>Chemical signatures of the </a:t>
            </a:r>
            <a:r>
              <a:rPr lang="en-GB" sz="2200" i="1" dirty="0" err="1" smtClean="0">
                <a:solidFill>
                  <a:srgbClr val="01426F"/>
                </a:solidFill>
              </a:rPr>
              <a:t>Anthropocene</a:t>
            </a:r>
            <a:r>
              <a:rPr lang="en-GB" sz="2200" i="1" dirty="0" smtClean="0">
                <a:solidFill>
                  <a:srgbClr val="01426F"/>
                </a:solidFill>
              </a:rPr>
              <a:t> in the Clyde estuary, UK: sediment-hosted </a:t>
            </a:r>
            <a:r>
              <a:rPr lang="en-GB" sz="2200" i="1" dirty="0" err="1" smtClean="0">
                <a:solidFill>
                  <a:srgbClr val="01426F"/>
                </a:solidFill>
              </a:rPr>
              <a:t>Pb</a:t>
            </a:r>
            <a:r>
              <a:rPr lang="en-GB" sz="2200" i="1" dirty="0" smtClean="0">
                <a:solidFill>
                  <a:srgbClr val="01426F"/>
                </a:solidFill>
              </a:rPr>
              <a:t>, </a:t>
            </a:r>
            <a:r>
              <a:rPr lang="en-GB" sz="2200" i="1" baseline="30000" dirty="0" smtClean="0">
                <a:solidFill>
                  <a:srgbClr val="01426F"/>
                </a:solidFill>
              </a:rPr>
              <a:t>207/206</a:t>
            </a:r>
            <a:r>
              <a:rPr lang="en-GB" sz="2200" i="1" dirty="0" smtClean="0">
                <a:solidFill>
                  <a:srgbClr val="01426F"/>
                </a:solidFill>
              </a:rPr>
              <a:t>Pb, total petroleum hydrocarbon, </a:t>
            </a:r>
            <a:r>
              <a:rPr lang="en-GB" sz="2200" i="1" dirty="0" err="1" smtClean="0">
                <a:solidFill>
                  <a:srgbClr val="01426F"/>
                </a:solidFill>
              </a:rPr>
              <a:t>polyaromatic</a:t>
            </a:r>
            <a:r>
              <a:rPr lang="en-GB" sz="2200" i="1" dirty="0" smtClean="0">
                <a:solidFill>
                  <a:srgbClr val="01426F"/>
                </a:solidFill>
              </a:rPr>
              <a:t> hydrocarbon and polychlorinated </a:t>
            </a:r>
            <a:r>
              <a:rPr lang="fr-FR" sz="2200" i="1" dirty="0" err="1" smtClean="0">
                <a:solidFill>
                  <a:srgbClr val="01426F"/>
                </a:solidFill>
              </a:rPr>
              <a:t>biphenyl</a:t>
            </a:r>
            <a:r>
              <a:rPr lang="fr-FR" sz="2200" i="1" dirty="0" smtClean="0">
                <a:solidFill>
                  <a:srgbClr val="01426F"/>
                </a:solidFill>
              </a:rPr>
              <a:t> pollution records. </a:t>
            </a:r>
            <a:r>
              <a:rPr lang="fr-FR" sz="2200" dirty="0" err="1" smtClean="0">
                <a:solidFill>
                  <a:srgbClr val="01426F"/>
                </a:solidFill>
              </a:rPr>
              <a:t>Philosophical</a:t>
            </a:r>
            <a:r>
              <a:rPr lang="fr-FR" sz="2200" dirty="0" smtClean="0">
                <a:solidFill>
                  <a:srgbClr val="01426F"/>
                </a:solidFill>
              </a:rPr>
              <a:t> Transactions of the Royal Society A 369, 1085–1111. </a:t>
            </a:r>
          </a:p>
          <a:p>
            <a:pPr marL="342900" lvl="0" indent="-342900">
              <a:buClr>
                <a:srgbClr val="97D0ED"/>
              </a:buClr>
              <a:defRPr/>
            </a:pPr>
            <a:endParaRPr kumimoji="0" lang="fr-FR" sz="2200" b="0" i="0" u="none" strike="noStrike" kern="0" cap="none" spc="0" normalizeH="0" baseline="0" noProof="0" dirty="0" smtClean="0">
              <a:ln>
                <a:noFill/>
              </a:ln>
              <a:solidFill>
                <a:srgbClr val="01426F"/>
              </a:solidFill>
              <a:effectLst/>
              <a:uLnTx/>
              <a:uFillTx/>
              <a:latin typeface="Arial" charset="0"/>
              <a:ea typeface="+mn-ea"/>
              <a:cs typeface="+mn-cs"/>
            </a:endParaRPr>
          </a:p>
          <a:p>
            <a:pPr marL="342900" lvl="0" indent="-342900">
              <a:buClr>
                <a:srgbClr val="97D0ED"/>
              </a:buClr>
              <a:defRPr/>
            </a:pPr>
            <a:r>
              <a:rPr kumimoji="0" lang="en-GB" sz="2200" b="0" i="0" u="none" strike="noStrike" kern="0" cap="none" spc="0" normalizeH="0" baseline="0" noProof="0" dirty="0" smtClean="0">
                <a:ln>
                  <a:noFill/>
                </a:ln>
                <a:solidFill>
                  <a:srgbClr val="01426F"/>
                </a:solidFill>
                <a:effectLst/>
                <a:uLnTx/>
                <a:uFillTx/>
                <a:latin typeface="Arial" charset="0"/>
                <a:ea typeface="+mn-ea"/>
                <a:cs typeface="+mn-cs"/>
              </a:rPr>
              <a:t>Steffen, W., Grinevald, J., Crutzen, P. &amp; McNeill, J. (2011) </a:t>
            </a:r>
            <a:r>
              <a:rPr kumimoji="0" lang="en-GB" sz="2200" b="0" i="1" u="none" strike="noStrike" kern="0" cap="none" spc="0" normalizeH="0" baseline="0" noProof="0" dirty="0" smtClean="0">
                <a:ln>
                  <a:noFill/>
                </a:ln>
                <a:solidFill>
                  <a:srgbClr val="01426F"/>
                </a:solidFill>
                <a:effectLst/>
                <a:uLnTx/>
                <a:uFillTx/>
                <a:latin typeface="Arial" charset="0"/>
                <a:ea typeface="+mn-ea"/>
                <a:cs typeface="+mn-cs"/>
              </a:rPr>
              <a:t>The Anthropocene: cultural and historical perspectives. </a:t>
            </a:r>
            <a:r>
              <a:rPr kumimoji="0" lang="en-GB" sz="2200" b="0" i="0" u="none" strike="noStrike" kern="0" cap="none" spc="0" normalizeH="0" baseline="0" noProof="0" dirty="0" smtClean="0">
                <a:ln>
                  <a:noFill/>
                </a:ln>
                <a:solidFill>
                  <a:srgbClr val="01426F"/>
                </a:solidFill>
                <a:effectLst/>
                <a:uLnTx/>
                <a:uFillTx/>
                <a:latin typeface="Arial" charset="0"/>
                <a:ea typeface="+mn-ea"/>
                <a:cs typeface="+mn-cs"/>
              </a:rPr>
              <a:t>Philosophical Transactions of the Royal Society A 369, 842-867.</a:t>
            </a:r>
            <a:endParaRPr kumimoji="0" lang="en-GB" sz="2200" b="1" i="0" u="none" strike="noStrike" kern="0" cap="none" spc="0" normalizeH="0" baseline="0" noProof="0" dirty="0" smtClean="0">
              <a:ln>
                <a:noFill/>
              </a:ln>
              <a:solidFill>
                <a:srgbClr val="FF0000"/>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399"/>
              </a:solidFill>
              <a:effectLst/>
              <a:uLnTx/>
              <a:uFillTx/>
              <a:latin typeface="Arial" charset="0"/>
              <a:ea typeface="+mn-ea"/>
              <a:cs typeface="+mn-cs"/>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(b): BACKGROUND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908720"/>
            <a:ext cx="8424936"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buClr>
                <a:srgbClr val="97D0ED"/>
              </a:buClr>
              <a:defRPr/>
            </a:pPr>
            <a:r>
              <a:rPr lang="en-GB" sz="2200" kern="0" dirty="0" smtClean="0">
                <a:solidFill>
                  <a:srgbClr val="003A74"/>
                </a:solidFill>
              </a:rPr>
              <a:t>Ellis, E. (2011) </a:t>
            </a:r>
            <a:r>
              <a:rPr lang="en-GB" sz="2200" i="1" kern="0" dirty="0" smtClean="0">
                <a:solidFill>
                  <a:srgbClr val="003A74"/>
                </a:solidFill>
              </a:rPr>
              <a:t>Anthropogenic transformation of the terrestrial biosphere. </a:t>
            </a:r>
            <a:r>
              <a:rPr lang="en-GB" sz="2200" kern="0" dirty="0" smtClean="0">
                <a:solidFill>
                  <a:srgbClr val="003A74"/>
                </a:solidFill>
              </a:rPr>
              <a:t>Philosophical Transactions of the Royal Society A 369, 1010-1035.</a:t>
            </a:r>
          </a:p>
          <a:p>
            <a:pPr marL="342900" indent="-342900">
              <a:buClr>
                <a:srgbClr val="97D0ED"/>
              </a:buClr>
              <a:defRPr/>
            </a:pPr>
            <a:endParaRPr lang="en-GB" sz="2200" dirty="0" smtClean="0">
              <a:solidFill>
                <a:srgbClr val="01426F"/>
              </a:solidFill>
            </a:endParaRPr>
          </a:p>
          <a:p>
            <a:pPr marL="342900" indent="-342900">
              <a:buClr>
                <a:srgbClr val="97D0ED"/>
              </a:buClr>
              <a:defRPr/>
            </a:pPr>
            <a:r>
              <a:rPr lang="en-GB" sz="2200" dirty="0" smtClean="0">
                <a:solidFill>
                  <a:srgbClr val="01426F"/>
                </a:solidFill>
              </a:rPr>
              <a:t>Marshall, W. A., </a:t>
            </a:r>
            <a:r>
              <a:rPr lang="en-GB" sz="2200" dirty="0" err="1" smtClean="0">
                <a:solidFill>
                  <a:srgbClr val="01426F"/>
                </a:solidFill>
              </a:rPr>
              <a:t>Gehrels</a:t>
            </a:r>
            <a:r>
              <a:rPr lang="en-GB" sz="2200" dirty="0" smtClean="0">
                <a:solidFill>
                  <a:srgbClr val="01426F"/>
                </a:solidFill>
              </a:rPr>
              <a:t>, W. R., Garnett, M. H., Freeman, S. P. H. T., </a:t>
            </a:r>
            <a:r>
              <a:rPr lang="en-GB" sz="2200" dirty="0" err="1" smtClean="0">
                <a:solidFill>
                  <a:srgbClr val="01426F"/>
                </a:solidFill>
              </a:rPr>
              <a:t>Maden</a:t>
            </a:r>
            <a:r>
              <a:rPr lang="en-GB" sz="2200" dirty="0" smtClean="0">
                <a:solidFill>
                  <a:srgbClr val="01426F"/>
                </a:solidFill>
              </a:rPr>
              <a:t>, C. &amp; </a:t>
            </a:r>
            <a:r>
              <a:rPr lang="en-GB" sz="2200" dirty="0" err="1" smtClean="0">
                <a:solidFill>
                  <a:srgbClr val="01426F"/>
                </a:solidFill>
              </a:rPr>
              <a:t>Xu</a:t>
            </a:r>
            <a:r>
              <a:rPr lang="en-GB" sz="2200" dirty="0" smtClean="0">
                <a:solidFill>
                  <a:srgbClr val="01426F"/>
                </a:solidFill>
              </a:rPr>
              <a:t>, S. (2007) </a:t>
            </a:r>
            <a:r>
              <a:rPr lang="en-GB" sz="2200" i="1" dirty="0" smtClean="0">
                <a:solidFill>
                  <a:srgbClr val="01426F"/>
                </a:solidFill>
              </a:rPr>
              <a:t>The use of </a:t>
            </a:r>
            <a:r>
              <a:rPr lang="en-US" sz="2200" i="1" dirty="0" smtClean="0">
                <a:solidFill>
                  <a:srgbClr val="01426F"/>
                </a:solidFill>
              </a:rPr>
              <a:t>‘</a:t>
            </a:r>
            <a:r>
              <a:rPr lang="en-GB" sz="2200" i="1" dirty="0" smtClean="0">
                <a:solidFill>
                  <a:srgbClr val="01426F"/>
                </a:solidFill>
              </a:rPr>
              <a:t>bomb spike</a:t>
            </a:r>
            <a:r>
              <a:rPr lang="en-US" sz="2200" i="1" dirty="0" smtClean="0">
                <a:solidFill>
                  <a:srgbClr val="01426F"/>
                </a:solidFill>
              </a:rPr>
              <a:t>’</a:t>
            </a:r>
            <a:r>
              <a:rPr lang="en-GB" sz="2200" i="1" dirty="0" smtClean="0">
                <a:solidFill>
                  <a:srgbClr val="01426F"/>
                </a:solidFill>
              </a:rPr>
              <a:t> calibration and high-precision AMS 14C analyses to date salt marsh sediments deposited during the last three centuries</a:t>
            </a:r>
            <a:r>
              <a:rPr lang="en-GB" sz="2200" dirty="0" smtClean="0">
                <a:solidFill>
                  <a:srgbClr val="01426F"/>
                </a:solidFill>
              </a:rPr>
              <a:t>. Quaternary Research</a:t>
            </a:r>
            <a:r>
              <a:rPr lang="en-GB" sz="2200" i="1" dirty="0" smtClean="0">
                <a:solidFill>
                  <a:srgbClr val="01426F"/>
                </a:solidFill>
              </a:rPr>
              <a:t> </a:t>
            </a:r>
            <a:r>
              <a:rPr lang="en-GB" sz="2200" dirty="0" smtClean="0">
                <a:solidFill>
                  <a:srgbClr val="01426F"/>
                </a:solidFill>
              </a:rPr>
              <a:t>68, 325-337.</a:t>
            </a:r>
          </a:p>
          <a:p>
            <a:pPr marL="342900" indent="-342900">
              <a:buClr>
                <a:srgbClr val="97D0ED"/>
              </a:buClr>
              <a:buFont typeface="Arial" pitchFamily="34" charset="0"/>
              <a:buChar char="•"/>
              <a:defRPr/>
            </a:pPr>
            <a:endParaRPr lang="en-GB" sz="2200" dirty="0" smtClean="0">
              <a:solidFill>
                <a:srgbClr val="01426F"/>
              </a:solidFill>
            </a:endParaRPr>
          </a:p>
          <a:p>
            <a:pPr marL="342900" indent="-342900">
              <a:buClr>
                <a:srgbClr val="97D0ED"/>
              </a:buClr>
              <a:defRPr/>
            </a:pPr>
            <a:r>
              <a:rPr lang="en-GB" sz="2200" dirty="0" smtClean="0">
                <a:solidFill>
                  <a:srgbClr val="01426F"/>
                </a:solidFill>
              </a:rPr>
              <a:t>Price, S.J., Ford, J.R., Cooper, A.H. &amp; Neal, C. (2011) </a:t>
            </a:r>
            <a:r>
              <a:rPr lang="en-GB" sz="2200" i="1" dirty="0" smtClean="0">
                <a:solidFill>
                  <a:srgbClr val="01426F"/>
                </a:solidFill>
              </a:rPr>
              <a:t>Humans as major geological and </a:t>
            </a:r>
            <a:r>
              <a:rPr lang="en-GB" sz="2200" i="1" dirty="0" err="1" smtClean="0">
                <a:solidFill>
                  <a:srgbClr val="01426F"/>
                </a:solidFill>
              </a:rPr>
              <a:t>geomorphological</a:t>
            </a:r>
            <a:r>
              <a:rPr lang="en-GB" sz="2200" i="1" dirty="0" smtClean="0">
                <a:solidFill>
                  <a:srgbClr val="01426F"/>
                </a:solidFill>
              </a:rPr>
              <a:t> agents in the </a:t>
            </a:r>
            <a:r>
              <a:rPr lang="en-GB" sz="2200" i="1" dirty="0" err="1" smtClean="0">
                <a:solidFill>
                  <a:srgbClr val="01426F"/>
                </a:solidFill>
              </a:rPr>
              <a:t>Anthropocene</a:t>
            </a:r>
            <a:r>
              <a:rPr lang="en-GB" sz="2200" i="1" dirty="0" smtClean="0">
                <a:solidFill>
                  <a:srgbClr val="01426F"/>
                </a:solidFill>
              </a:rPr>
              <a:t>: the significance of artificial ground in Great Britain</a:t>
            </a:r>
            <a:r>
              <a:rPr lang="en-GB" sz="2200" dirty="0" smtClean="0">
                <a:solidFill>
                  <a:srgbClr val="01426F"/>
                </a:solidFill>
              </a:rPr>
              <a:t>. </a:t>
            </a:r>
            <a:r>
              <a:rPr lang="en-GB" sz="2200" kern="0" dirty="0" smtClean="0">
                <a:solidFill>
                  <a:srgbClr val="003A74"/>
                </a:solidFill>
              </a:rPr>
              <a:t>Philosophical Transactions of the Royal Society</a:t>
            </a:r>
            <a:r>
              <a:rPr lang="fr-FR" sz="2200" dirty="0" smtClean="0">
                <a:solidFill>
                  <a:srgbClr val="01426F"/>
                </a:solidFill>
              </a:rPr>
              <a:t> A 369, 1056-1084.</a:t>
            </a:r>
            <a:endParaRPr lang="en-GB" sz="2200" dirty="0" smtClean="0">
              <a:solidFill>
                <a:srgbClr val="01426F"/>
              </a:solidFill>
            </a:endParaRPr>
          </a:p>
          <a:p>
            <a:pPr marL="342900" indent="-342900">
              <a:buClr>
                <a:srgbClr val="97D0ED"/>
              </a:buClr>
              <a:defRPr/>
            </a:pPr>
            <a:endParaRPr lang="en-GB" sz="2200" kern="0" dirty="0" smtClean="0">
              <a:solidFill>
                <a:srgbClr val="003A74"/>
              </a:solidFill>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400" b="0" i="0" u="none" strike="noStrike" kern="0" cap="none" spc="0" normalizeH="0" baseline="0" noProof="0" dirty="0" smtClean="0">
              <a:ln>
                <a:noFill/>
              </a:ln>
              <a:solidFill>
                <a:srgbClr val="003399"/>
              </a:solidFill>
              <a:effectLst/>
              <a:uLnTx/>
              <a:uFillTx/>
              <a:latin typeface="Arial" charset="0"/>
              <a:ea typeface="+mn-ea"/>
              <a:cs typeface="+mn-cs"/>
            </a:endParaRPr>
          </a:p>
        </p:txBody>
      </p:sp>
      <p:sp>
        <p:nvSpPr>
          <p:cNvPr id="3" name="Rectangle 8"/>
          <p:cNvSpPr txBox="1">
            <a:spLocks noChangeArrowheads="1"/>
          </p:cNvSpPr>
          <p:nvPr/>
        </p:nvSpPr>
        <p:spPr>
          <a:xfrm>
            <a:off x="228600" y="238478"/>
            <a:ext cx="8519864"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(b): EXTENSION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83458" y="1283111"/>
            <a:ext cx="8450826" cy="46368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i="1" kern="0" dirty="0" smtClean="0">
                <a:solidFill>
                  <a:srgbClr val="003F7B"/>
                </a:solidFill>
                <a:ea typeface="Microsoft YaHei" charset="0"/>
                <a:cs typeface="Microsoft YaHei" charset="0"/>
              </a:rPr>
              <a:t>The exhibit aims to address these questions:</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How is the geochemistry of the Anthropocene different to that of the Pleistocene and Holocene?</a:t>
            </a:r>
          </a:p>
          <a:p>
            <a:pPr marL="342900" indent="-342900">
              <a:buClr>
                <a:srgbClr val="97D0ED"/>
              </a:buClr>
              <a:defRPr/>
            </a:pPr>
            <a:r>
              <a:rPr lang="en-GB" sz="2200" kern="0" dirty="0" smtClean="0">
                <a:solidFill>
                  <a:srgbClr val="003A74"/>
                </a:solidFill>
                <a:ea typeface="+mn-ea"/>
              </a:rPr>
              <a:t>Why do some people think the </a:t>
            </a:r>
            <a:r>
              <a:rPr lang="en-GB" sz="2200" kern="0" dirty="0" err="1" smtClean="0">
                <a:solidFill>
                  <a:srgbClr val="003A74"/>
                </a:solidFill>
                <a:ea typeface="+mn-ea"/>
              </a:rPr>
              <a:t>Anthropocene</a:t>
            </a:r>
            <a:r>
              <a:rPr lang="en-GB" sz="2200" kern="0" dirty="0" smtClean="0">
                <a:solidFill>
                  <a:srgbClr val="003A74"/>
                </a:solidFill>
                <a:ea typeface="+mn-ea"/>
              </a:rPr>
              <a:t> began thousands of years ago?</a:t>
            </a:r>
          </a:p>
          <a:p>
            <a:pPr marL="342900" lvl="0" indent="-342900">
              <a:buClr>
                <a:srgbClr val="97D0ED"/>
              </a:buClr>
              <a:defRPr/>
            </a:pPr>
            <a:r>
              <a:rPr lang="en-GB" sz="2200" dirty="0" smtClean="0">
                <a:solidFill>
                  <a:srgbClr val="01426F"/>
                </a:solidFill>
              </a:rPr>
              <a:t>What geochemical signals of past human activity such as changes in land use are present in the archaeological and geological records?</a:t>
            </a:r>
          </a:p>
          <a:p>
            <a:pPr marL="342900" lvl="0" indent="-342900">
              <a:buClr>
                <a:srgbClr val="97D0ED"/>
              </a:buClr>
              <a:defRPr/>
            </a:pPr>
            <a:r>
              <a:rPr lang="en-GB" sz="2200" dirty="0" smtClean="0">
                <a:solidFill>
                  <a:srgbClr val="01426F"/>
                </a:solidFill>
              </a:rPr>
              <a:t>What signatures are there of the Industrial Revolution and atomic bombs in the rock record?</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200" b="0" i="0" u="none" strike="noStrike" kern="0" cap="none" spc="0" normalizeH="0" baseline="0" noProof="0" dirty="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(b): RESEARCH QUESTIONS</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2 (b): ASSESSMENT</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Content Placeholder 2"/>
          <p:cNvSpPr txBox="1">
            <a:spLocks/>
          </p:cNvSpPr>
          <p:nvPr/>
        </p:nvSpPr>
        <p:spPr bwMode="auto">
          <a:xfrm>
            <a:off x="467544" y="1209552"/>
            <a:ext cx="7931224"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r>
              <a:rPr lang="en-GB" sz="2000" dirty="0" smtClean="0"/>
              <a:t>Produce a poster for the exhibit that addresses </a:t>
            </a:r>
            <a:r>
              <a:rPr lang="en-GB" sz="2000" b="1" dirty="0" smtClean="0"/>
              <a:t>ONE</a:t>
            </a:r>
            <a:r>
              <a:rPr lang="en-GB" sz="2000" dirty="0" smtClean="0"/>
              <a:t> of the research questions that are central to the geochemistry of </a:t>
            </a:r>
            <a:r>
              <a:rPr lang="en-GB" sz="2000" b="1" dirty="0" smtClean="0"/>
              <a:t>The Early </a:t>
            </a:r>
            <a:r>
              <a:rPr lang="en-GB" sz="2000" b="1" dirty="0" err="1" smtClean="0"/>
              <a:t>Anthropocene</a:t>
            </a:r>
            <a:r>
              <a:rPr lang="en-GB" sz="2000" dirty="0" smtClean="0"/>
              <a:t>. You should also incorporate the relevant points from your discussions in sessions 1 and 3</a:t>
            </a:r>
            <a:r>
              <a:rPr lang="en-GB" sz="2000" b="1" dirty="0" smtClean="0"/>
              <a:t> </a:t>
            </a:r>
          </a:p>
          <a:p>
            <a:endParaRPr lang="en-GB" sz="2000" dirty="0" smtClean="0"/>
          </a:p>
          <a:p>
            <a:r>
              <a:rPr lang="en-GB" sz="2000" dirty="0" smtClean="0"/>
              <a:t>Before the next session you need to create a poster plan. The poster plan can take the form of an A4 version of your poster which shows the general layout together with a separate sheet which outlines what content will be discussed in the poster.</a:t>
            </a:r>
          </a:p>
          <a:p>
            <a:endParaRPr lang="en-GB" sz="2000" dirty="0" smtClean="0"/>
          </a:p>
          <a:p>
            <a:r>
              <a:rPr lang="en-GB" sz="2000" dirty="0" smtClean="0"/>
              <a:t>The poster should be understandable to members of the public with GCSE level science and maths. It should be produced at A0 size using Microsoft PowerPoint (or equivalent software) and contain relevant graphs, images, text and scientific references to communicate the science. Work in groups of 2 or 3 to produce the poster</a:t>
            </a:r>
            <a:endParaRPr lang="en-GB" sz="2000" kern="0" dirty="0" smtClean="0">
              <a:solidFill>
                <a:srgbClr val="003A74"/>
              </a:solidFill>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539552" y="908720"/>
            <a:ext cx="8064896" cy="5096080"/>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smtClean="0">
                <a:solidFill>
                  <a:srgbClr val="003F7B"/>
                </a:solidFill>
                <a:ea typeface="Microsoft YaHei" charset="0"/>
                <a:cs typeface="Microsoft YaHei" charset="0"/>
              </a:rPr>
              <a:t>What technological advances that have taken place from 200 to 50 years ago would leave a geochemical record in the rocks?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marL="0" lvl="5" eaLnBrk="0" fontAlgn="base" hangingPunct="0">
              <a:spcBef>
                <a:spcPts val="40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solidFill>
                  <a:srgbClr val="003F7B"/>
                </a:solidFill>
                <a:ea typeface="Microsoft YaHei" charset="0"/>
                <a:cs typeface="Microsoft YaHei" charset="0"/>
              </a:rPr>
              <a:t>You may wish to refer back to the graphs studied in the introduction from Steffen et al. 2011. The transport: motor </a:t>
            </a:r>
            <a:r>
              <a:rPr lang="en-GB" sz="2000" b="0" dirty="0" err="1" smtClean="0">
                <a:solidFill>
                  <a:srgbClr val="003F7B"/>
                </a:solidFill>
                <a:ea typeface="Microsoft YaHei" charset="0"/>
                <a:cs typeface="Microsoft YaHei" charset="0"/>
              </a:rPr>
              <a:t>vehciles</a:t>
            </a:r>
            <a:r>
              <a:rPr lang="en-GB" sz="2000" b="0" dirty="0" smtClean="0">
                <a:solidFill>
                  <a:srgbClr val="003F7B"/>
                </a:solidFill>
                <a:ea typeface="Microsoft YaHei" charset="0"/>
                <a:cs typeface="Microsoft YaHei" charset="0"/>
              </a:rPr>
              <a:t> and communications: telephones plots may be of particular use.</a:t>
            </a:r>
            <a:r>
              <a:rPr lang="en-GB" sz="2000" b="1" dirty="0" smtClean="0">
                <a:solidFill>
                  <a:srgbClr val="01426F"/>
                </a:solidFill>
              </a:rPr>
              <a:t> </a:t>
            </a:r>
          </a:p>
          <a:p>
            <a:pPr marL="0" lvl="5" eaLnBrk="0" fontAlgn="base" hangingPunct="0">
              <a:spcBef>
                <a:spcPts val="40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1" dirty="0" smtClean="0">
              <a:solidFill>
                <a:srgbClr val="01426F"/>
              </a:solidFill>
            </a:endParaRPr>
          </a:p>
          <a:p>
            <a:pPr marL="0" lvl="5" eaLnBrk="0" fontAlgn="base" hangingPunct="0">
              <a:spcBef>
                <a:spcPts val="400"/>
              </a:spcBef>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1" dirty="0" smtClean="0">
                <a:solidFill>
                  <a:srgbClr val="01426F"/>
                </a:solidFill>
              </a:rPr>
              <a:t>How is the geochemistry of the </a:t>
            </a:r>
            <a:r>
              <a:rPr lang="en-GB" sz="2000" b="1" dirty="0" err="1" smtClean="0">
                <a:solidFill>
                  <a:srgbClr val="01426F"/>
                </a:solidFill>
              </a:rPr>
              <a:t>Anthropocene</a:t>
            </a:r>
            <a:r>
              <a:rPr lang="en-GB" sz="2000" b="1" dirty="0" smtClean="0">
                <a:solidFill>
                  <a:srgbClr val="01426F"/>
                </a:solidFill>
              </a:rPr>
              <a:t> different to that of the Pleistocene and Holocene?</a:t>
            </a:r>
            <a:endParaRPr lang="en-GB" sz="2000" b="1"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000" b="0" dirty="0" smtClean="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The Industrial Era</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23528" y="908720"/>
            <a:ext cx="8568952" cy="5597525"/>
          </a:xfrm>
          <a:prstGeom prst="rect">
            <a:avLst/>
          </a:prstGeom>
          <a:noFill/>
          <a:ln w="9525">
            <a:noFill/>
            <a:miter lim="800000"/>
            <a:headEnd/>
            <a:tailEnd/>
          </a:ln>
          <a:effectLst/>
        </p:spPr>
        <p:txBody>
          <a:bodyPr lIns="90000" tIns="45000" rIns="90000" bIns="45000"/>
          <a:lstStyle/>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a:solidFill>
                  <a:srgbClr val="003F7B"/>
                </a:solidFill>
                <a:ea typeface="Microsoft YaHei" charset="0"/>
                <a:cs typeface="Microsoft YaHei" charset="0"/>
              </a:rPr>
              <a:t>List the materials that humans used from </a:t>
            </a:r>
            <a:r>
              <a:rPr lang="en-GB" sz="2400" b="0" dirty="0" smtClean="0">
                <a:solidFill>
                  <a:srgbClr val="003F7B"/>
                </a:solidFill>
                <a:ea typeface="Microsoft YaHei" charset="0"/>
                <a:cs typeface="Microsoft YaHei" charset="0"/>
              </a:rPr>
              <a:t>1000 </a:t>
            </a:r>
            <a:r>
              <a:rPr lang="en-GB" sz="2400" b="0" dirty="0">
                <a:solidFill>
                  <a:srgbClr val="003F7B"/>
                </a:solidFill>
                <a:ea typeface="Microsoft YaHei" charset="0"/>
                <a:cs typeface="Microsoft YaHei" charset="0"/>
              </a:rPr>
              <a:t>up to </a:t>
            </a:r>
            <a:r>
              <a:rPr lang="en-GB" sz="2400" b="0" dirty="0" smtClean="0">
                <a:solidFill>
                  <a:srgbClr val="003F7B"/>
                </a:solidFill>
                <a:ea typeface="Microsoft YaHei" charset="0"/>
                <a:cs typeface="Microsoft YaHei" charset="0"/>
              </a:rPr>
              <a:t>50 </a:t>
            </a:r>
            <a:r>
              <a:rPr lang="en-GB" sz="2400" b="0" dirty="0">
                <a:solidFill>
                  <a:srgbClr val="003F7B"/>
                </a:solidFill>
                <a:ea typeface="Microsoft YaHei" charset="0"/>
                <a:cs typeface="Microsoft YaHei" charset="0"/>
              </a:rPr>
              <a:t>years </a:t>
            </a:r>
            <a:r>
              <a:rPr lang="en-GB" sz="2400" b="0" dirty="0" smtClean="0">
                <a:solidFill>
                  <a:srgbClr val="003F7B"/>
                </a:solidFill>
                <a:ea typeface="Microsoft YaHei" charset="0"/>
                <a:cs typeface="Microsoft YaHei" charset="0"/>
              </a:rPr>
              <a:t>ago, both </a:t>
            </a:r>
            <a:r>
              <a:rPr lang="en-GB" sz="2400" b="0" dirty="0">
                <a:solidFill>
                  <a:srgbClr val="003F7B"/>
                </a:solidFill>
                <a:ea typeface="Microsoft YaHei" charset="0"/>
                <a:cs typeface="Microsoft YaHei" charset="0"/>
              </a:rPr>
              <a:t>natural and man-made.</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a:p>
            <a:pPr>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b="0" dirty="0" smtClean="0">
                <a:solidFill>
                  <a:srgbClr val="003F7B"/>
                </a:solidFill>
                <a:ea typeface="Microsoft YaHei" charset="0"/>
                <a:cs typeface="Microsoft YaHei" charset="0"/>
              </a:rPr>
              <a:t>Discuss how long these materials would take to decay. Note that some materials will not decay and will become a rock strata of their own e.g. Bricks.</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F7B"/>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a:solidFill>
                  <a:srgbClr val="003F7B"/>
                </a:solidFill>
                <a:ea typeface="Microsoft YaHei" charset="0"/>
                <a:cs typeface="Microsoft YaHei" charset="0"/>
              </a:rPr>
              <a:t>What type of signature </a:t>
            </a:r>
            <a:r>
              <a:rPr lang="en-GB" b="0" dirty="0" smtClean="0">
                <a:solidFill>
                  <a:srgbClr val="003F7B"/>
                </a:solidFill>
                <a:ea typeface="Microsoft YaHei" charset="0"/>
                <a:cs typeface="Microsoft YaHei" charset="0"/>
              </a:rPr>
              <a:t>do they leave in the soil </a:t>
            </a:r>
            <a:r>
              <a:rPr lang="en-GB" sz="2400" b="0" dirty="0" smtClean="0">
                <a:solidFill>
                  <a:srgbClr val="003F7B"/>
                </a:solidFill>
                <a:ea typeface="Microsoft YaHei" charset="0"/>
                <a:cs typeface="Microsoft YaHei" charset="0"/>
              </a:rPr>
              <a:t>and </a:t>
            </a:r>
            <a:r>
              <a:rPr lang="en-GB" sz="2400" b="0" dirty="0">
                <a:solidFill>
                  <a:srgbClr val="003F7B"/>
                </a:solidFill>
                <a:ea typeface="Microsoft YaHei" charset="0"/>
                <a:cs typeface="Microsoft YaHei" charset="0"/>
              </a:rPr>
              <a:t>do they have a geochemical signature?</a:t>
            </a: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0" dirty="0">
              <a:solidFill>
                <a:srgbClr val="003399"/>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400" b="0" dirty="0" smtClean="0">
                <a:solidFill>
                  <a:srgbClr val="00B050"/>
                </a:solidFill>
                <a:ea typeface="Microsoft YaHei" charset="0"/>
                <a:cs typeface="Microsoft YaHei" charset="0"/>
              </a:rPr>
              <a:t>The following table can be used as a guideline</a:t>
            </a:r>
            <a:endParaRPr lang="en-GB" sz="2400" b="0" dirty="0">
              <a:solidFill>
                <a:srgbClr val="00B050"/>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Anthropogenic Materials</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
          <p:cNvGraphicFramePr>
            <a:graphicFrameLocks noGrp="1"/>
          </p:cNvGraphicFramePr>
          <p:nvPr/>
        </p:nvGraphicFramePr>
        <p:xfrm>
          <a:off x="219075" y="836712"/>
          <a:ext cx="8782050" cy="5234250"/>
        </p:xfrm>
        <a:graphic>
          <a:graphicData uri="http://schemas.openxmlformats.org/drawingml/2006/table">
            <a:tbl>
              <a:tblPr/>
              <a:tblGrid>
                <a:gridCol w="2193925"/>
                <a:gridCol w="2193925"/>
                <a:gridCol w="2195513"/>
                <a:gridCol w="2198687"/>
              </a:tblGrid>
              <a:tr h="96662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Material</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Material durability</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Soil signature</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1" i="0" u="none" strike="noStrike" cap="none" normalizeH="0" baseline="0" dirty="0" smtClean="0">
                          <a:ln>
                            <a:noFill/>
                          </a:ln>
                          <a:solidFill>
                            <a:srgbClr val="000000"/>
                          </a:solidFill>
                          <a:effectLst/>
                          <a:latin typeface="Arial" charset="0"/>
                          <a:ea typeface="Microsoft YaHei" charset="0"/>
                          <a:cs typeface="Microsoft YaHei" charset="0"/>
                        </a:rPr>
                        <a:t>Geochemical signature</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712002">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Concrete</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Millions of years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Concrete layer in the rock</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C isotopes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59260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Building stones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59260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Wood</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59260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Metals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59260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Plant foods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59260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Fabrics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r h="592604">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GB" sz="1800" b="0" i="0" u="none" strike="noStrike" cap="none" normalizeH="0" baseline="0" dirty="0" smtClean="0">
                          <a:ln>
                            <a:noFill/>
                          </a:ln>
                          <a:solidFill>
                            <a:srgbClr val="000000"/>
                          </a:solidFill>
                          <a:effectLst/>
                          <a:latin typeface="Arial" charset="0"/>
                          <a:ea typeface="Microsoft YaHei" charset="0"/>
                          <a:cs typeface="Microsoft YaHei" charset="0"/>
                        </a:rPr>
                        <a:t>Plastics</a:t>
                      </a: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en-GB" sz="1800" b="0" i="0" u="none" strike="noStrike" cap="none" normalizeH="0" baseline="0" dirty="0" smtClean="0">
                        <a:ln>
                          <a:noFill/>
                        </a:ln>
                        <a:solidFill>
                          <a:srgbClr val="000000"/>
                        </a:solidFill>
                        <a:effectLst/>
                        <a:latin typeface="Arial" charset="0"/>
                        <a:ea typeface="Microsoft YaHei" charset="0"/>
                        <a:cs typeface="Microsoft YaHei" charset="0"/>
                      </a:endParaRPr>
                    </a:p>
                  </a:txBody>
                  <a:tcPr marL="36000" marR="36000" marT="51876" marB="360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C0C0C0"/>
                    </a:solidFill>
                  </a:tcPr>
                </a:tc>
              </a:tr>
            </a:tbl>
          </a:graphicData>
        </a:graphic>
      </p:graphicFrame>
      <p:sp>
        <p:nvSpPr>
          <p:cNvPr id="4" name="Rectangle 3"/>
          <p:cNvSpPr>
            <a:spLocks noChangeArrowheads="1"/>
          </p:cNvSpPr>
          <p:nvPr/>
        </p:nvSpPr>
        <p:spPr bwMode="auto">
          <a:xfrm>
            <a:off x="228600" y="188640"/>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dirty="0" smtClean="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rPr>
              <a:t>Session 2 (B): DATA - Materials</a:t>
            </a:r>
            <a:endParaRPr lang="en-GB" sz="2800" dirty="0">
              <a:ln>
                <a:solidFill>
                  <a:schemeClr val="accent4">
                    <a:shade val="50000"/>
                    <a:satMod val="120000"/>
                  </a:schemeClr>
                </a:solidFill>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scaled="0"/>
              </a:gradFill>
              <a:latin typeface="+mj-lt"/>
              <a:ea typeface="Microsoft YaHei" charset="0"/>
              <a:cs typeface="Microsoft YaHei" charset="0"/>
            </a:endParaRPr>
          </a:p>
        </p:txBody>
      </p:sp>
    </p:spTree>
  </p:cSld>
  <p:clrMapOvr>
    <a:masterClrMapping/>
  </p:clrMapOvr>
  <p:transition>
    <p:fade/>
  </p:transition>
</p:sld>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3247</TotalTime>
  <Words>2195</Words>
  <Application>Microsoft Office PowerPoint</Application>
  <PresentationFormat>On-screen Show (4:3)</PresentationFormat>
  <Paragraphs>191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2_Blank Presentation</vt:lpstr>
      <vt:lpstr>Geochemical Time Travel Session 2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Strategy on a page and 2010 objectives (internal use only)</dc:title>
  <dc:creator>RSC</dc:creator>
  <cp:lastModifiedBy>Rosalind Onions</cp:lastModifiedBy>
  <cp:revision>435</cp:revision>
  <dcterms:created xsi:type="dcterms:W3CDTF">2005-06-21T08:44:06Z</dcterms:created>
  <dcterms:modified xsi:type="dcterms:W3CDTF">2012-07-30T13:32:02Z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partments">
    <vt:lpwstr>Communications</vt:lpwstr>
  </property>
  <property fmtid="{D5CDD505-2E9C-101B-9397-08002B2CF9AE}" pid="3" name="ContentType">
    <vt:lpwstr>Document</vt:lpwstr>
  </property>
  <property fmtid="{D5CDD505-2E9C-101B-9397-08002B2CF9AE}" pid="4" name="Date">
    <vt:lpwstr>2010-03-11T00:00:00Z</vt:lpwstr>
  </property>
</Properties>
</file>