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72" r:id="rId3"/>
    <p:sldId id="265" r:id="rId4"/>
    <p:sldId id="266" r:id="rId5"/>
    <p:sldId id="273" r:id="rId6"/>
    <p:sldId id="258" r:id="rId7"/>
    <p:sldId id="271" r:id="rId8"/>
    <p:sldId id="267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0013" autoAdjust="0"/>
  </p:normalViewPr>
  <p:slideViewPr>
    <p:cSldViewPr snapToGrid="0" snapToObjects="1">
      <p:cViewPr varScale="1">
        <p:scale>
          <a:sx n="60" d="100"/>
          <a:sy n="60" d="100"/>
        </p:scale>
        <p:origin x="90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F2423-8562-43CE-8D3F-D48EA8289A90}" type="datetimeFigureOut">
              <a:rPr lang="en-GB" smtClean="0"/>
              <a:t>19/08/2021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F64BA-E405-48F4-84CA-FF00A7E1D6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37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1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645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44894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5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941791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6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117963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7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49085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8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06131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br>
              <a:rPr lang="ga"/>
            </a:br>
            <a:endParaRPr lang="ga" dirty="0"/>
          </a:p>
          <a:p>
            <a:endParaRPr lang="ga" dirty="0"/>
          </a:p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9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948593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A4F64BA-E405-48F4-84CA-FF00A7E1D6A8}" type="slidenum">
              <a:rPr/>
              <a:t>11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73504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fZX7N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39736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3"/>
              </a:rPr>
              <a:t>https://rsc.li</a:t>
            </a:r>
            <a:r>
              <a:rPr lang="en-GB" sz="1800" b="0" i="0" u="none" baseline="0">
                <a:hlinkClick r:id="rId3"/>
              </a:rPr>
              <a:t>/3fZX7NE</a:t>
            </a:r>
            <a:r>
              <a:rPr lang="en-GB" sz="1800" b="0" i="0" u="none" baseline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 dirty="0"/>
              <a:t>Oighear fíorspéisiúil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79490"/>
            <a:ext cx="9540000" cy="4342514"/>
          </a:xfrm>
        </p:spPr>
        <p:txBody>
          <a:bodyPr/>
          <a:lstStyle/>
          <a:p>
            <a:pPr algn="l" rtl="0"/>
            <a:r>
              <a:rPr lang="ga" b="0" i="0" u="none" baseline="0"/>
              <a:t>Céard a tharlaíonn do na cáithníní i leacht íon (uisce) agus é ag éirí níos fuaire?</a:t>
            </a:r>
          </a:p>
          <a:p>
            <a:pPr algn="l" rtl="0"/>
            <a:r>
              <a:rPr lang="ga" b="0" i="0" u="none" baseline="0"/>
              <a:t>Céard a tharlaíonn do na cáithníní i meascán leachta nuair a reonn sé?</a:t>
            </a:r>
          </a:p>
          <a:p>
            <a:pPr algn="l" rtl="0"/>
            <a:r>
              <a:rPr lang="ga" b="0" i="0" u="none" baseline="0"/>
              <a:t>Ar thug sibh aon phatrúin faoi deara sa chaoi ar reoigh na meascáin leachta?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9607B-F8B2-4C04-A7AD-70D5723B22B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E353ACF-7118-4F17-92A8-194FA65609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00" y="5693828"/>
            <a:ext cx="7712134" cy="10613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980661"/>
            <a:ext cx="9981863" cy="5774518"/>
          </a:xfrm>
        </p:spPr>
        <p:txBody>
          <a:bodyPr>
            <a:noAutofit/>
          </a:bodyPr>
          <a:lstStyle/>
          <a:p>
            <a:pPr algn="l" rtl="0"/>
            <a:r>
              <a:rPr lang="ga" sz="2000" b="0" i="0" u="none" baseline="0" dirty="0"/>
              <a:t>Céard a cheapann sibh faoinár g</a:t>
            </a:r>
            <a:r>
              <a:rPr lang="ga" sz="2000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sz="2000" b="0" i="0" u="none" baseline="0" dirty="0"/>
              <a:t> inniu?</a:t>
            </a:r>
          </a:p>
          <a:p>
            <a:pPr algn="l" rtl="0"/>
            <a:r>
              <a:rPr lang="ga" sz="2000" b="0" i="0" u="none" baseline="0" dirty="0"/>
              <a:t>Roghnaigh cén lámh a léiríonn chomh muiníneach agus atá sibh faoinár gcuspóirí foghlama.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cur síos a dhéanamh ar airíonna solad, leachtanna agus gás.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míniú a thabhairt ar a dtarlaíonn nuair a reonn leachtanna.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tuartha a dhéanamh, agus ansin breathnuithe </a:t>
            </a:r>
            <a:br>
              <a:rPr lang="ga" sz="2000" dirty="0"/>
            </a:br>
            <a:r>
              <a:rPr lang="ga" sz="2000" b="0" i="0" u="none" baseline="0" dirty="0"/>
              <a:t>a dhéanamh ar athruithe agus iad a thaifeadadh de réir mar a tharlaíonn siad le himeacht aimsire.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mo thorthaí a úsáid chun tátail (conclúidí) shimplí a bhaint astu agus iad sin a chur in iúl.</a:t>
            </a:r>
          </a:p>
          <a:p>
            <a:pPr algn="l" rtl="0"/>
            <a:r>
              <a:rPr lang="ga" sz="2000" b="0" i="0" u="none" baseline="0" dirty="0"/>
              <a:t>Má tá sibh muiníneach faoin méid sin, sínigí cúig mhéar in airde, nó sínigí méar amháin más fearr libh an ceacht a phlé arís.</a:t>
            </a:r>
          </a:p>
          <a:p>
            <a:endParaRPr lang="ga" sz="2000" dirty="0"/>
          </a:p>
          <a:p>
            <a:pPr marL="0" indent="0" algn="l" rtl="0">
              <a:spcAft>
                <a:spcPts val="0"/>
              </a:spcAft>
              <a:buNone/>
            </a:pPr>
            <a:endParaRPr lang="ga" sz="2000" dirty="0"/>
          </a:p>
          <a:p>
            <a:pPr algn="l" rtl="0">
              <a:buClr>
                <a:srgbClr val="DA1884"/>
              </a:buClr>
              <a:buSzPct val="125000"/>
            </a:pPr>
            <a:endParaRPr lang="ga" sz="2200" dirty="0"/>
          </a:p>
          <a:p>
            <a:pPr algn="l" rtl="0">
              <a:buClr>
                <a:srgbClr val="DA1884"/>
              </a:buClr>
              <a:buSzPct val="125000"/>
            </a:pPr>
            <a:endParaRPr lang="ga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B3314A-9D90-41E4-BBAC-31097A068D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4" y="3919609"/>
            <a:ext cx="115458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2: íomhá © Valentyn Volkov/Shutterstock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4: íomhá © Emily Hills/Shutterstock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5: foinse íomhá 1: pixabay.com (ní theastaíonn admháil); íomhá 2 © Barbara Rus/Shutterstock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6: foinse íomhá 1: pixabay.com (ní theastaíonn admháil); íomhá 2 © onefox/Pixabay; íomhá 3 © ds_30/Pixabay</a:t>
            </a:r>
            <a:endParaRPr lang="ga" dirty="0">
              <a:latin typeface="Century Gothic" panose="020B0502020202020204" pitchFamily="34" charset="0"/>
            </a:endParaRP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7: foinse na n-íomhánna: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9: íomhánna 1, 2 agus 5 © Royal Society of Chemistry; íomhá 3 © GCapture/Shutterstock; foinse íomhánna 4 agus 6: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11: íomhá © Prostock-studiol/Shutterstock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Oighear fíorspéisiúil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Fiosrú ar a dtarlaíonn nuair a reoitear leachtanna.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food, linedrawing&#10;&#10;Description automatically generated">
            <a:extLst>
              <a:ext uri="{FF2B5EF4-FFF2-40B4-BE49-F238E27FC236}">
                <a16:creationId xmlns:a16="http://schemas.microsoft.com/office/drawing/2014/main" id="{1378E171-6F05-4439-A428-7C8340454AE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252" y="3082247"/>
            <a:ext cx="4200134" cy="338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94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75662"/>
            <a:ext cx="954000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Táim in ann cur síos a dhéanamh ar airíonna solad, leachtanna agus gás.</a:t>
            </a:r>
          </a:p>
          <a:p>
            <a:pPr algn="l" rtl="0"/>
            <a:r>
              <a:rPr lang="ga" b="0" i="0" u="none" baseline="0"/>
              <a:t>Táim in ann míniú a thabhairt ar a dtarlaíonn nuair a reonn leachtanna.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/>
              <a:t>Táim in ann tuartha a dhéanamh, agus ansin breathnú ar athruithe agus iad a thaifeadadh de réir mar a tharlaíonn siad le himeacht aimsire.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/>
              <a:t>Táim in ann mo thorthaí a úsáid chun tátail (conclúidí) shimplí a bhaint astu agus iad sin a chur in iúl.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1" y="1129374"/>
            <a:ext cx="9679403" cy="5598000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Solad:</a:t>
            </a:r>
            <a:r>
              <a:rPr lang="ga" b="0" i="0" u="none" baseline="0" dirty="0"/>
              <a:t> staid ina mbíonn toirt agus cruth cinnte ag substaint.</a:t>
            </a:r>
          </a:p>
          <a:p>
            <a:endParaRPr lang="ga" dirty="0"/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Leacht:</a:t>
            </a:r>
            <a:r>
              <a:rPr lang="ga" b="0" i="0" u="none" baseline="0" dirty="0"/>
              <a:t> staid ina sreabhann substaint </a:t>
            </a:r>
            <a:r>
              <a:rPr lang="ga" b="0" i="0" u="none" baseline="0"/>
              <a:t>agus ina nglacann </a:t>
            </a:r>
            <a:r>
              <a:rPr lang="ga" b="0" i="0" u="none" baseline="0" dirty="0"/>
              <a:t>sí cruth a gabhdáin. </a:t>
            </a:r>
          </a:p>
          <a:p>
            <a:endParaRPr lang="ga" dirty="0"/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Gás:</a:t>
            </a:r>
            <a:r>
              <a:rPr lang="ga" b="0" i="0" u="none" baseline="0" dirty="0"/>
              <a:t> staid ina bhforbraíonn substaint chun a gabhdán a líonadh.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endParaRPr lang="g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A41ABE-C58F-49A5-83D0-A6B46D4500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0937" y="4455415"/>
            <a:ext cx="3318125" cy="221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2" y="1129374"/>
            <a:ext cx="6263901" cy="5598000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Reo:</a:t>
            </a:r>
            <a:r>
              <a:rPr lang="ga" b="0" i="0" u="none" baseline="0"/>
              <a:t> athrú staide ó leacht go solad ag teocht ar a dtugtar an reophointe.</a:t>
            </a:r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Slaodach:</a:t>
            </a:r>
            <a:r>
              <a:rPr lang="ga" b="0" i="0" u="none" baseline="0"/>
              <a:t> leacht a shreabhann go mall. </a:t>
            </a:r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Tuaslagadh:</a:t>
            </a:r>
            <a:r>
              <a:rPr lang="ga" b="0" i="0" u="none" baseline="0"/>
              <a:t> an próiseas ina measctar substaint i leacht go dtí nach bhfeictear an tsubstaint níos mó.</a:t>
            </a:r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Tuaslagán:</a:t>
            </a:r>
            <a:r>
              <a:rPr lang="ga" b="0" i="0" u="none" baseline="0"/>
              <a:t> meascán leachta le gás nó solad atá measctha go cothrom.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endParaRPr lang="ga" dirty="0"/>
          </a:p>
        </p:txBody>
      </p:sp>
      <p:pic>
        <p:nvPicPr>
          <p:cNvPr id="5" name="Picture 4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4F3FCC49-25F3-4626-BB4E-D23756F7C6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097" y="1039621"/>
            <a:ext cx="2393697" cy="1594551"/>
          </a:xfrm>
          <a:prstGeom prst="rect">
            <a:avLst/>
          </a:prstGeom>
        </p:spPr>
      </p:pic>
      <p:pic>
        <p:nvPicPr>
          <p:cNvPr id="8" name="Picture 7" descr="A picture containing cup, table, indoor, food&#10;&#10;Description automatically generated">
            <a:extLst>
              <a:ext uri="{FF2B5EF4-FFF2-40B4-BE49-F238E27FC236}">
                <a16:creationId xmlns:a16="http://schemas.microsoft.com/office/drawing/2014/main" id="{98A286B1-7899-4FFE-9031-8C864CFD593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4142" y="3532609"/>
            <a:ext cx="2264168" cy="180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7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 acu an ceann corr?  Cén fáth?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E99B27-2CBA-46B1-A8FA-702BA2540418}"/>
              </a:ext>
            </a:extLst>
          </p:cNvPr>
          <p:cNvGrpSpPr/>
          <p:nvPr/>
        </p:nvGrpSpPr>
        <p:grpSpPr>
          <a:xfrm>
            <a:off x="769759" y="1569188"/>
            <a:ext cx="2211204" cy="3505937"/>
            <a:chOff x="769759" y="1569188"/>
            <a:chExt cx="2211204" cy="35059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7324C2-BF94-4C8E-A136-2DF96848F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759" y="1569188"/>
              <a:ext cx="2211204" cy="331680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4F0937-6727-4D81-962F-CBB87B4C27C1}"/>
                </a:ext>
              </a:extLst>
            </p:cNvPr>
            <p:cNvSpPr txBox="1"/>
            <p:nvPr/>
          </p:nvSpPr>
          <p:spPr>
            <a:xfrm>
              <a:off x="1512506" y="4705793"/>
              <a:ext cx="72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ga" b="0" i="0" u="none" baseline="0"/>
                <a:t>uisce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D4432B-27C9-4299-AA47-A3B5F00B90C7}"/>
              </a:ext>
            </a:extLst>
          </p:cNvPr>
          <p:cNvGrpSpPr/>
          <p:nvPr/>
        </p:nvGrpSpPr>
        <p:grpSpPr>
          <a:xfrm>
            <a:off x="3816827" y="2449918"/>
            <a:ext cx="2937245" cy="2625207"/>
            <a:chOff x="3158755" y="2449918"/>
            <a:chExt cx="2937245" cy="26252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FAE1D5-7EAA-4376-AC54-9050A0394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8755" y="2449918"/>
              <a:ext cx="2937245" cy="195816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62E993-0B39-4C45-969B-3EF508BC56AA}"/>
                </a:ext>
              </a:extLst>
            </p:cNvPr>
            <p:cNvSpPr txBox="1"/>
            <p:nvPr/>
          </p:nvSpPr>
          <p:spPr>
            <a:xfrm>
              <a:off x="4369935" y="4705793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ga" b="0" i="0" u="none" baseline="0"/>
                <a:t>salann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B73A42-A220-4107-8E3A-4E5669699856}"/>
              </a:ext>
            </a:extLst>
          </p:cNvPr>
          <p:cNvGrpSpPr/>
          <p:nvPr/>
        </p:nvGrpSpPr>
        <p:grpSpPr>
          <a:xfrm>
            <a:off x="7112755" y="2363911"/>
            <a:ext cx="3140083" cy="2711214"/>
            <a:chOff x="6980781" y="2363911"/>
            <a:chExt cx="3140083" cy="27112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ED0F3F4-3EE1-4F12-A395-76BEBB052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0781" y="2363911"/>
              <a:ext cx="3140083" cy="208030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807136-4DEB-4156-ADCA-B693C75BEF8B}"/>
                </a:ext>
              </a:extLst>
            </p:cNvPr>
            <p:cNvSpPr txBox="1"/>
            <p:nvPr/>
          </p:nvSpPr>
          <p:spPr>
            <a:xfrm>
              <a:off x="7941264" y="4705793"/>
              <a:ext cx="1219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ga" b="0" i="0" u="none" baseline="0"/>
                <a:t>taos súgartha (marla)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B04CC85-81CB-463E-BAAA-7D7F4F1AB60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91315-3400-461B-A431-CC926D573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Staideanna na n-ábhar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33A2B2-DE31-4885-A79E-E4C3BE7E1444}"/>
              </a:ext>
            </a:extLst>
          </p:cNvPr>
          <p:cNvGrpSpPr/>
          <p:nvPr/>
        </p:nvGrpSpPr>
        <p:grpSpPr>
          <a:xfrm>
            <a:off x="194027" y="2151858"/>
            <a:ext cx="3503668" cy="2554283"/>
            <a:chOff x="714263" y="2414532"/>
            <a:chExt cx="4306311" cy="30546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2F1DE6-F668-4E6F-8C3B-6DFDD9E66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6324" y="2414532"/>
              <a:ext cx="3584250" cy="198323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1871E70-BC01-452B-8859-019D7238B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293" y="2856938"/>
              <a:ext cx="3584250" cy="19832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9BED94-25F2-43EF-B83A-5759D4565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263" y="3485916"/>
              <a:ext cx="3584250" cy="198323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EFB4E8-F600-4112-90B8-6E6A7F2F2039}"/>
              </a:ext>
            </a:extLst>
          </p:cNvPr>
          <p:cNvGrpSpPr/>
          <p:nvPr/>
        </p:nvGrpSpPr>
        <p:grpSpPr>
          <a:xfrm>
            <a:off x="3859645" y="1875764"/>
            <a:ext cx="3371027" cy="3106472"/>
            <a:chOff x="4683000" y="1920093"/>
            <a:chExt cx="3371027" cy="310647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BEFA8E-C84F-45EA-8650-69A841B91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8027" y="1920093"/>
              <a:ext cx="2826000" cy="156367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0CCCE5-C43F-467E-B5AB-F132F745F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3000" y="2697280"/>
              <a:ext cx="2826000" cy="156367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4443B3D-3B50-4021-AFC4-C94FA3574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5093" y="3462887"/>
              <a:ext cx="2826000" cy="156367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4396420-208E-4174-A6A4-0E30CDEA73B9}"/>
              </a:ext>
            </a:extLst>
          </p:cNvPr>
          <p:cNvSpPr txBox="1"/>
          <p:nvPr/>
        </p:nvSpPr>
        <p:spPr>
          <a:xfrm>
            <a:off x="1428914" y="4901004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ga" b="0" i="0" u="none" baseline="0"/>
              <a:t>solad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2D5B0-0645-43A6-80D7-90D668A964F0}"/>
              </a:ext>
            </a:extLst>
          </p:cNvPr>
          <p:cNvSpPr txBox="1"/>
          <p:nvPr/>
        </p:nvSpPr>
        <p:spPr>
          <a:xfrm>
            <a:off x="5072365" y="4901004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ga" b="0" i="0" u="none" baseline="0"/>
              <a:t>leacht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CCDDFD-C8CA-4957-BF6B-FB995C3145B9}"/>
              </a:ext>
            </a:extLst>
          </p:cNvPr>
          <p:cNvSpPr txBox="1"/>
          <p:nvPr/>
        </p:nvSpPr>
        <p:spPr>
          <a:xfrm>
            <a:off x="8524349" y="5299216"/>
            <a:ext cx="4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ga" b="0" i="0" u="none" baseline="0"/>
              <a:t>gás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6FA3D6-77D3-4CFE-9750-04D7517216AE}"/>
              </a:ext>
            </a:extLst>
          </p:cNvPr>
          <p:cNvGrpSpPr/>
          <p:nvPr/>
        </p:nvGrpSpPr>
        <p:grpSpPr>
          <a:xfrm>
            <a:off x="7527893" y="489443"/>
            <a:ext cx="2899669" cy="5471999"/>
            <a:chOff x="8970214" y="858775"/>
            <a:chExt cx="2899669" cy="5471999"/>
          </a:xfrm>
        </p:grpSpPr>
        <p:pic>
          <p:nvPicPr>
            <p:cNvPr id="15" name="Picture 14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79509A31-A8CA-48E4-93FB-A21B45BA8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15862" y="2111463"/>
              <a:ext cx="1751538" cy="1180938"/>
            </a:xfrm>
            <a:prstGeom prst="rect">
              <a:avLst/>
            </a:prstGeom>
          </p:spPr>
        </p:pic>
        <p:pic>
          <p:nvPicPr>
            <p:cNvPr id="16" name="Picture 15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AD6B5EB6-5A0E-4B18-90E8-48ED481F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970214" y="4297624"/>
              <a:ext cx="2826000" cy="1094522"/>
            </a:xfrm>
            <a:prstGeom prst="rect">
              <a:avLst/>
            </a:prstGeom>
          </p:spPr>
        </p:pic>
        <p:pic>
          <p:nvPicPr>
            <p:cNvPr id="17" name="Picture 16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0A06193B-C9A8-47FE-ADA0-041172863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70575" y="1192656"/>
              <a:ext cx="793630" cy="1094522"/>
            </a:xfrm>
            <a:prstGeom prst="rect">
              <a:avLst/>
            </a:prstGeom>
          </p:spPr>
        </p:pic>
        <p:pic>
          <p:nvPicPr>
            <p:cNvPr id="18" name="Picture 17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DC5397A3-F715-4DFC-93E5-CB04D2104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02382" y="858775"/>
              <a:ext cx="418327" cy="1094522"/>
            </a:xfrm>
            <a:prstGeom prst="rect">
              <a:avLst/>
            </a:prstGeom>
          </p:spPr>
        </p:pic>
        <p:pic>
          <p:nvPicPr>
            <p:cNvPr id="19" name="Picture 18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CDF179A9-F98C-4000-A4B1-6BB65A8C48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45878" y="5236252"/>
              <a:ext cx="418327" cy="1094522"/>
            </a:xfrm>
            <a:prstGeom prst="rect">
              <a:avLst/>
            </a:prstGeom>
          </p:spPr>
        </p:pic>
        <p:pic>
          <p:nvPicPr>
            <p:cNvPr id="20" name="Picture 19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4875BEB9-72FC-47C2-9A9A-5C58385224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83551" y="3207896"/>
              <a:ext cx="999663" cy="1094522"/>
            </a:xfrm>
            <a:prstGeom prst="rect">
              <a:avLst/>
            </a:prstGeom>
          </p:spPr>
        </p:pic>
        <p:pic>
          <p:nvPicPr>
            <p:cNvPr id="21" name="Picture 20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EF95FF32-9EAC-487E-B4F4-B0150D2420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51556" y="2931858"/>
              <a:ext cx="418327" cy="1094522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98EA561-0CD2-448D-A884-83645C0DB44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Modh: tuaslagán a dhéanamh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26" y="2007987"/>
            <a:ext cx="4224753" cy="2751009"/>
          </a:xfrm>
        </p:spPr>
        <p:txBody>
          <a:bodyPr>
            <a:normAutofit fontScale="92500"/>
          </a:bodyPr>
          <a:lstStyle/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Cuirigí uisce in eascra, ach fágaigí spás ag an mbarr.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Cuirigí 1 taespúnóg salann nó siúcra, nó 2–3 bhraon de dhathúchán bia, leis an uisce.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Meascaigí é.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4D6B1C-5DFA-484E-B9FE-31433C67E5FB}"/>
              </a:ext>
            </a:extLst>
          </p:cNvPr>
          <p:cNvSpPr txBox="1"/>
          <p:nvPr/>
        </p:nvSpPr>
        <p:spPr>
          <a:xfrm>
            <a:off x="5497164" y="1372852"/>
            <a:ext cx="2001329" cy="2246769"/>
          </a:xfrm>
          <a:prstGeom prst="rect">
            <a:avLst/>
          </a:prstGeom>
          <a:noFill/>
          <a:ln w="12700">
            <a:solidFill>
              <a:srgbClr val="DA1884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ga" b="0" i="0" u="none" baseline="0" dirty="0">
                <a:latin typeface="Century Gothic" panose="020B0502020202020204" pitchFamily="34" charset="0"/>
              </a:rPr>
              <a:t>1 taespúnóg siúcra</a:t>
            </a:r>
          </a:p>
          <a:p>
            <a:pPr algn="ctr" rtl="0"/>
            <a:r>
              <a:rPr lang="ga" sz="1600" b="0" i="0" u="none" baseline="0" dirty="0">
                <a:latin typeface="Century Gothic" panose="020B0502020202020204" pitchFamily="34" charset="0"/>
              </a:rPr>
              <a:t>NÓ</a:t>
            </a:r>
          </a:p>
          <a:p>
            <a:pPr algn="ctr" rtl="0"/>
            <a:r>
              <a:rPr lang="ga" b="0" i="0" u="none" baseline="0" dirty="0">
                <a:latin typeface="Century Gothic" panose="020B0502020202020204" pitchFamily="34" charset="0"/>
              </a:rPr>
              <a:t>1 taespúnóg salann</a:t>
            </a:r>
          </a:p>
          <a:p>
            <a:pPr algn="ctr" rtl="0"/>
            <a:r>
              <a:rPr lang="ga" sz="1600" b="0" i="0" u="none" baseline="0" dirty="0">
                <a:latin typeface="Century Gothic" panose="020B0502020202020204" pitchFamily="34" charset="0"/>
              </a:rPr>
              <a:t>NÓ</a:t>
            </a:r>
          </a:p>
          <a:p>
            <a:pPr algn="ctr" rtl="0"/>
            <a:r>
              <a:rPr lang="ga" b="0" i="0" u="none" baseline="0" dirty="0">
                <a:latin typeface="Century Gothic" panose="020B0502020202020204" pitchFamily="34" charset="0"/>
              </a:rPr>
              <a:t>2–3 bhraon de dhathúchán bia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F00706-A882-4705-8224-7B2D7E4E37AA}"/>
              </a:ext>
            </a:extLst>
          </p:cNvPr>
          <p:cNvGrpSpPr/>
          <p:nvPr/>
        </p:nvGrpSpPr>
        <p:grpSpPr>
          <a:xfrm>
            <a:off x="7467960" y="1731606"/>
            <a:ext cx="2507411" cy="3916392"/>
            <a:chOff x="3710524" y="1607874"/>
            <a:chExt cx="2507411" cy="3916392"/>
          </a:xfrm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A57E8162-56D4-4A14-9EDB-53048B5B9B5B}"/>
                </a:ext>
              </a:extLst>
            </p:cNvPr>
            <p:cNvSpPr/>
            <p:nvPr/>
          </p:nvSpPr>
          <p:spPr>
            <a:xfrm rot="10800000">
              <a:off x="3958839" y="4092282"/>
              <a:ext cx="2001327" cy="1427672"/>
            </a:xfrm>
            <a:prstGeom prst="trapezoid">
              <a:avLst/>
            </a:prstGeom>
            <a:pattFill prst="pct5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DD7289FA-DD32-4004-A669-2E22A2170B7A}"/>
                </a:ext>
              </a:extLst>
            </p:cNvPr>
            <p:cNvSpPr/>
            <p:nvPr/>
          </p:nvSpPr>
          <p:spPr>
            <a:xfrm rot="10800000">
              <a:off x="3710524" y="3160628"/>
              <a:ext cx="2507411" cy="2363638"/>
            </a:xfrm>
            <a:prstGeom prst="trapezoid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6EEEA40-2B2B-4376-B32E-544226CEFEED}"/>
                </a:ext>
              </a:extLst>
            </p:cNvPr>
            <p:cNvCxnSpPr/>
            <p:nvPr/>
          </p:nvCxnSpPr>
          <p:spPr>
            <a:xfrm>
              <a:off x="3958839" y="4092282"/>
              <a:ext cx="2001329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943AE1C-862D-4C97-8B8E-5A2B4BD51388}"/>
                </a:ext>
              </a:extLst>
            </p:cNvPr>
            <p:cNvCxnSpPr/>
            <p:nvPr/>
          </p:nvCxnSpPr>
          <p:spPr>
            <a:xfrm flipH="1">
              <a:off x="4770810" y="1607874"/>
              <a:ext cx="637807" cy="3791311"/>
            </a:xfrm>
            <a:prstGeom prst="line">
              <a:avLst/>
            </a:prstGeom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row: Curved Right 14">
              <a:extLst>
                <a:ext uri="{FF2B5EF4-FFF2-40B4-BE49-F238E27FC236}">
                  <a16:creationId xmlns:a16="http://schemas.microsoft.com/office/drawing/2014/main" id="{6550FA3D-6D26-49DD-938B-D3A2EF7597EB}"/>
                </a:ext>
              </a:extLst>
            </p:cNvPr>
            <p:cNvSpPr/>
            <p:nvPr/>
          </p:nvSpPr>
          <p:spPr>
            <a:xfrm>
              <a:off x="4553028" y="2228976"/>
              <a:ext cx="493159" cy="769658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>
                <a:solidFill>
                  <a:schemeClr val="tx1"/>
                </a:solidFill>
              </a:endParaRPr>
            </a:p>
          </p:txBody>
        </p:sp>
        <p:sp>
          <p:nvSpPr>
            <p:cNvPr id="16" name="Arrow: Curved Right 15">
              <a:extLst>
                <a:ext uri="{FF2B5EF4-FFF2-40B4-BE49-F238E27FC236}">
                  <a16:creationId xmlns:a16="http://schemas.microsoft.com/office/drawing/2014/main" id="{C116DBF3-3CBB-4590-882B-EFC404666162}"/>
                </a:ext>
              </a:extLst>
            </p:cNvPr>
            <p:cNvSpPr/>
            <p:nvPr/>
          </p:nvSpPr>
          <p:spPr>
            <a:xfrm rot="10800000">
              <a:off x="5365488" y="2257262"/>
              <a:ext cx="492670" cy="741372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EF55FC-2A99-4215-898D-529133621ECE}"/>
                </a:ext>
              </a:extLst>
            </p:cNvPr>
            <p:cNvSpPr txBox="1"/>
            <p:nvPr/>
          </p:nvSpPr>
          <p:spPr>
            <a:xfrm>
              <a:off x="4920739" y="4504767"/>
              <a:ext cx="863796" cy="369332"/>
            </a:xfrm>
            <a:prstGeom prst="rect">
              <a:avLst/>
            </a:prstGeom>
            <a:noFill/>
            <a:ln w="12700">
              <a:solidFill>
                <a:srgbClr val="DA1884"/>
              </a:solidFill>
            </a:ln>
          </p:spPr>
          <p:txBody>
            <a:bodyPr wrap="square" rtlCol="0">
              <a:spAutoFit/>
            </a:bodyPr>
            <a:lstStyle/>
            <a:p>
              <a:pPr algn="ctr" rtl="0"/>
              <a:r>
                <a:rPr lang="ga" b="0" i="0" u="none" baseline="0" dirty="0">
                  <a:latin typeface="Century Gothic" panose="020B0502020202020204" pitchFamily="34" charset="0"/>
                </a:rPr>
                <a:t>uisce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5F06C66-A6A2-48B8-B260-0496E0B298C9}"/>
              </a:ext>
            </a:extLst>
          </p:cNvPr>
          <p:cNvSpPr txBox="1"/>
          <p:nvPr/>
        </p:nvSpPr>
        <p:spPr>
          <a:xfrm>
            <a:off x="2258372" y="5866250"/>
            <a:ext cx="61032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ga" sz="2200" b="1" i="0" u="none" baseline="0">
                <a:solidFill>
                  <a:srgbClr val="DA1884"/>
                </a:solidFill>
                <a:latin typeface="Century Gothic" panose="020B0502020202020204" pitchFamily="34" charset="0"/>
              </a:rPr>
              <a:t>Cén chaoi</a:t>
            </a:r>
            <a:r>
              <a:rPr lang="ga" b="1" i="0" u="none" baseline="0"/>
              <a:t> </a:t>
            </a:r>
            <a:r>
              <a:rPr lang="ga" sz="2200" b="1" i="0" u="none" baseline="0">
                <a:solidFill>
                  <a:srgbClr val="DA1884"/>
                </a:solidFill>
                <a:latin typeface="Century Gothic" panose="020B0502020202020204" pitchFamily="34" charset="0"/>
              </a:rPr>
              <a:t>a bhfuil a fhios agaibh gur tuaslagadh an solad?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49579D-8A43-45DB-95A8-AF739314DD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2" name="Bent Arrow 118">
            <a:extLst>
              <a:ext uri="{FF2B5EF4-FFF2-40B4-BE49-F238E27FC236}">
                <a16:creationId xmlns:a16="http://schemas.microsoft.com/office/drawing/2014/main" id="{614A3CE7-6DD3-45BB-B02D-5A237FB673AD}"/>
              </a:ext>
            </a:extLst>
          </p:cNvPr>
          <p:cNvSpPr/>
          <p:nvPr/>
        </p:nvSpPr>
        <p:spPr>
          <a:xfrm rot="5400000">
            <a:off x="7188536" y="2315587"/>
            <a:ext cx="1226956" cy="596944"/>
          </a:xfrm>
          <a:prstGeom prst="bentArrow">
            <a:avLst>
              <a:gd name="adj1" fmla="val 20256"/>
              <a:gd name="adj2" fmla="val 16111"/>
              <a:gd name="adj3" fmla="val 29444"/>
              <a:gd name="adj4" fmla="val 43750"/>
            </a:avLst>
          </a:prstGeom>
          <a:solidFill>
            <a:srgbClr val="DA18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ga" b="0" i="0" u="none" baseline="0"/>
              <a:t>❶</a:t>
            </a:r>
            <a:endParaRPr lang="g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372898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 dirty="0"/>
              <a:t>Céard a tharlaíonn nuair a reoimid na leachtanna seo a leanas?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1995" y="4087046"/>
            <a:ext cx="4819123" cy="2276432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Céard a cheapann sibh a tharlóidh?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Céard a chonaic sibh?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An bhféadfadh sibh bhur dtorthaí a mhíniú?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34042E-D543-4EA2-9276-942689FC6105}"/>
              </a:ext>
            </a:extLst>
          </p:cNvPr>
          <p:cNvSpPr txBox="1"/>
          <p:nvPr/>
        </p:nvSpPr>
        <p:spPr>
          <a:xfrm>
            <a:off x="5950256" y="3470976"/>
            <a:ext cx="112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deoch shúilíneach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A310D-0F27-4DE4-A9DF-C43D74148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7850" y="1407025"/>
            <a:ext cx="1406965" cy="198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8FE9D6-00D4-4A94-9A99-B872AF07A74F}"/>
              </a:ext>
            </a:extLst>
          </p:cNvPr>
          <p:cNvSpPr txBox="1"/>
          <p:nvPr/>
        </p:nvSpPr>
        <p:spPr>
          <a:xfrm>
            <a:off x="8495313" y="3481210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bainne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93656D9-C875-4C01-88B7-02F34D85FE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0073" y="4064441"/>
            <a:ext cx="1308522" cy="19800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D05DAC9-9508-4A8B-894B-693F3A864698}"/>
              </a:ext>
            </a:extLst>
          </p:cNvPr>
          <p:cNvSpPr txBox="1"/>
          <p:nvPr/>
        </p:nvSpPr>
        <p:spPr>
          <a:xfrm>
            <a:off x="3337696" y="6183065"/>
            <a:ext cx="119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ola chócaireachta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E33F384-16F0-483F-8507-E96EB057588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4A476E-9C32-468E-A45E-EA0FDDD67C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7965" y="1407025"/>
            <a:ext cx="1351367" cy="1980000"/>
          </a:xfrm>
          <a:prstGeom prst="rect">
            <a:avLst/>
          </a:prstGeom>
        </p:spPr>
      </p:pic>
      <p:pic>
        <p:nvPicPr>
          <p:cNvPr id="31" name="Picture 30" descr="A picture of a glass with blue water&#10;">
            <a:extLst>
              <a:ext uri="{FF2B5EF4-FFF2-40B4-BE49-F238E27FC236}">
                <a16:creationId xmlns:a16="http://schemas.microsoft.com/office/drawing/2014/main" id="{836046DA-C03B-4F15-8926-E3B6520D67D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4064441"/>
            <a:ext cx="1756097" cy="19800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EF06A2C-4FC3-42D2-93DA-C2B2626B149B}"/>
              </a:ext>
            </a:extLst>
          </p:cNvPr>
          <p:cNvSpPr txBox="1"/>
          <p:nvPr/>
        </p:nvSpPr>
        <p:spPr>
          <a:xfrm>
            <a:off x="774186" y="6177566"/>
            <a:ext cx="160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uisce daite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BA42B9-9B6C-4604-9A93-096A576747C0}"/>
              </a:ext>
            </a:extLst>
          </p:cNvPr>
          <p:cNvSpPr txBox="1"/>
          <p:nvPr/>
        </p:nvSpPr>
        <p:spPr>
          <a:xfrm>
            <a:off x="3577874" y="3434662"/>
            <a:ext cx="1108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sáile nó uisce goirt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3C984B-68AF-4BB5-9AA9-3D89ADB948F3}"/>
              </a:ext>
            </a:extLst>
          </p:cNvPr>
          <p:cNvSpPr txBox="1"/>
          <p:nvPr/>
        </p:nvSpPr>
        <p:spPr>
          <a:xfrm>
            <a:off x="1214949" y="3465728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b="0" i="0" u="none" baseline="0"/>
              <a:t>uisce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960772C-3B09-42D1-829D-D20257E09C3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1407025"/>
            <a:ext cx="1687499" cy="19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1E2268C-2F02-4825-9994-3091E5761EF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073" y="1407025"/>
            <a:ext cx="1639374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</Words>
  <Application>Microsoft Office PowerPoint</Application>
  <PresentationFormat>Widescreen</PresentationFormat>
  <Paragraphs>94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https://rsc.li/3fZX7NE   </vt:lpstr>
      <vt:lpstr>Oighear fíorspéisiúil</vt:lpstr>
      <vt:lpstr>Cuspóirí foghlama</vt:lpstr>
      <vt:lpstr>Foclóir áisiúil</vt:lpstr>
      <vt:lpstr>Foclóir áisiúil</vt:lpstr>
      <vt:lpstr>Cé acu an ceann corr?  Cén fáth?</vt:lpstr>
      <vt:lpstr>Staideanna na n-ábhar</vt:lpstr>
      <vt:lpstr>Modh: tuaslagán a dhéanamh</vt:lpstr>
      <vt:lpstr>Céard a tharlaíonn nuair a reoimid na leachtanna seo a leanas?</vt:lpstr>
      <vt:lpstr>Céard a d’fhoghlaim sibh?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Oighear fíorspéisiúil: sleamhnáin don seomra ranga</dc:title>
  <dc:subject>Dírítear san iniúchadh seo ar leachtanna difriúla a reo. </dc:subject>
  <dc:creator/>
  <cp:keywords>Primary science, solids liquids and gases, freezing, investigations</cp:keywords>
  <cp:lastModifiedBy/>
  <cp:revision>1</cp:revision>
  <dcterms:created xsi:type="dcterms:W3CDTF">2021-06-24T12:59:52Z</dcterms:created>
  <dcterms:modified xsi:type="dcterms:W3CDTF">2021-08-19T14:25:30Z</dcterms:modified>
  <cp:category/>
</cp:coreProperties>
</file>