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41_7B0C7EFA.xml" ContentType="application/vnd.ms-powerpoint.comments+xml"/>
  <Override PartName="/ppt/notesSlides/notesSlide4.xml" ContentType="application/vnd.openxmlformats-officedocument.presentationml.notesSlide+xml"/>
  <Override PartName="/ppt/comments/modernComment_13C_1C7E4095.xml" ContentType="application/vnd.ms-powerpoint.comments+xml"/>
  <Override PartName="/ppt/notesSlides/notesSlide5.xml" ContentType="application/vnd.openxmlformats-officedocument.presentationml.notesSlide+xml"/>
  <Override PartName="/ppt/comments/modernComment_13F_B7A9860.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4" r:id="rId2"/>
    <p:sldId id="287" r:id="rId3"/>
    <p:sldId id="315" r:id="rId4"/>
    <p:sldId id="321" r:id="rId5"/>
    <p:sldId id="316" r:id="rId6"/>
    <p:sldId id="317" r:id="rId7"/>
    <p:sldId id="318" r:id="rId8"/>
    <p:sldId id="319" r:id="rId9"/>
    <p:sldId id="320" r:id="rId10"/>
    <p:sldId id="32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3898FDF-1F87-EDD6-6458-059E95E842BE}" name="Kirsty Patterson" initials="KP" userId="S::pattersonk@rsc.org::06c453ef-d90e-4cbc-ba6b-1bf363c3e0a9"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62"/>
    <a:srgbClr val="E6F1EF"/>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24"/>
    <p:restoredTop sz="84161" autoAdjust="0"/>
  </p:normalViewPr>
  <p:slideViewPr>
    <p:cSldViewPr snapToGrid="0" snapToObjects="1">
      <p:cViewPr varScale="1">
        <p:scale>
          <a:sx n="70" d="100"/>
          <a:sy n="70" d="100"/>
        </p:scale>
        <p:origin x="1392" y="6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modernComment_13C_1C7E4095.xml><?xml version="1.0" encoding="utf-8"?>
<p188:cmLst xmlns:a="http://schemas.openxmlformats.org/drawingml/2006/main" xmlns:r="http://schemas.openxmlformats.org/officeDocument/2006/relationships" xmlns:p188="http://schemas.microsoft.com/office/powerpoint/2018/8/main">
  <p188:cm id="{9BBCAB3B-E2FD-4DB1-AED5-52D06EF366A8}" authorId="{C74B60E9-655C-E89A-6316-3841AD519658}" status="resolved" created="2025-02-27T16:26:25.369" complete="100000">
    <ac:txMkLst xmlns:ac="http://schemas.microsoft.com/office/drawing/2013/main/command">
      <pc:docMk xmlns:pc="http://schemas.microsoft.com/office/powerpoint/2013/main/command"/>
      <pc:sldMk xmlns:pc="http://schemas.microsoft.com/office/powerpoint/2013/main/command" cId="478036117" sldId="316"/>
      <ac:spMk id="3" creationId="{B9B1F842-BC16-354A-84F3-BCA1F48752F2}"/>
      <ac:txMk cp="78" len="1">
        <ac:context len="516" hash="1593921041"/>
      </ac:txMk>
    </ac:txMkLst>
    <p188:pos x="4477770" y="545940"/>
    <p188:txBody>
      <a:bodyPr/>
      <a:lstStyle/>
      <a:p>
        <a:r>
          <a:rPr lang="en-GB"/>
          <a:t>Removed ,</a:t>
        </a:r>
      </a:p>
    </p188:txBody>
  </p188:cm>
  <p188:cm id="{DD1B3C11-8B31-44DA-B32C-CD37C303D77B}" authorId="{C74B60E9-655C-E89A-6316-3841AD519658}" status="resolved" created="2025-02-27T17:09:01.017" complete="100000">
    <pc:sldMkLst xmlns:pc="http://schemas.microsoft.com/office/powerpoint/2013/main/command">
      <pc:docMk/>
      <pc:sldMk cId="478036117" sldId="316"/>
    </pc:sldMkLst>
    <p188:txBody>
      <a:bodyPr/>
      <a:lstStyle/>
      <a:p>
        <a:r>
          <a:rPr lang="en-GB"/>
          <a:t>(I worried that some of these examples don’t fit the definition previously given but I think it’s okay)</a:t>
        </a:r>
      </a:p>
    </p188:txBody>
  </p188:cm>
</p188:cmLst>
</file>

<file path=ppt/comments/modernComment_13F_B7A9860.xml><?xml version="1.0" encoding="utf-8"?>
<p188:cmLst xmlns:a="http://schemas.openxmlformats.org/drawingml/2006/main" xmlns:r="http://schemas.openxmlformats.org/officeDocument/2006/relationships" xmlns:p188="http://schemas.microsoft.com/office/powerpoint/2018/8/main">
  <p188:cm id="{107AA31E-FACC-480E-A056-283F5ED449B7}" authorId="{C74B60E9-655C-E89A-6316-3841AD519658}" status="resolved" created="2025-02-27T16:36:09.703" complete="100000">
    <pc:sldMkLst xmlns:pc="http://schemas.microsoft.com/office/powerpoint/2013/main/command">
      <pc:docMk/>
      <pc:sldMk cId="192583776" sldId="319"/>
    </pc:sldMkLst>
    <p188:txBody>
      <a:bodyPr/>
      <a:lstStyle/>
      <a:p>
        <a:r>
          <a:rPr lang="en-GB"/>
          <a:t>Not sure this is the right heading - would be  nice if this is something more empowering like ‘What can I do?’ (I’m thinking about Aylin’s presentation to Education insights where learners said they don’t feel empowered - let’s be clear we are empowering them)</a:t>
        </a:r>
      </a:p>
    </p188:txBody>
  </p188:cm>
</p188:cmLst>
</file>

<file path=ppt/comments/modernComment_141_7B0C7EFA.xml><?xml version="1.0" encoding="utf-8"?>
<p188:cmLst xmlns:a="http://schemas.openxmlformats.org/drawingml/2006/main" xmlns:r="http://schemas.openxmlformats.org/officeDocument/2006/relationships" xmlns:p188="http://schemas.microsoft.com/office/powerpoint/2018/8/main">
  <p188:cm id="{2EE5C5BD-BF1A-4622-BB8E-C07F737B53AA}" authorId="{C74B60E9-655C-E89A-6316-3841AD519658}" status="resolved" created="2025-02-27T16:43:13.162" complete="100000">
    <ac:deMkLst xmlns:ac="http://schemas.microsoft.com/office/drawing/2013/main/command">
      <pc:docMk xmlns:pc="http://schemas.microsoft.com/office/powerpoint/2013/main/command"/>
      <pc:sldMk xmlns:pc="http://schemas.microsoft.com/office/powerpoint/2013/main/command" cId="2064416506" sldId="321"/>
      <ac:spMk id="8" creationId="{00000000-0000-0000-0000-000000000000}"/>
    </ac:deMkLst>
    <p188:txBody>
      <a:bodyPr/>
      <a:lstStyle/>
      <a:p>
        <a:r>
          <a:rPr lang="en-GB"/>
          <a:t>What is this link for here? Add context e.g. ‘You can find some examples of fake news here - then use a short URL). These are just examples and don’t show impact so I’m not sure this does belong her better on the ‘what is fake news slide’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B79ABB-9AE0-4897-8D1C-4301BE357060}" type="datetimeFigureOut">
              <a:rPr lang="en-GB" smtClean="0"/>
              <a:t>28/02/2025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BB9AF8-E99C-4D64-8B7A-EA3C9693FCEC}" type="slidenum">
              <a:rPr lang="en-GB" smtClean="0"/>
              <a:t>‹#›</a:t>
            </a:fld>
            <a:endParaRPr lang="en-GB"/>
          </a:p>
        </p:txBody>
      </p:sp>
    </p:spTree>
    <p:extLst>
      <p:ext uri="{BB962C8B-B14F-4D97-AF65-F5344CB8AC3E}">
        <p14:creationId xmlns:p14="http://schemas.microsoft.com/office/powerpoint/2010/main" val="3831726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Generating revenue </a:t>
            </a:r>
            <a:r>
              <a:rPr lang="en-GB" dirty="0"/>
              <a:t>means ‘making money’.</a:t>
            </a:r>
            <a:br>
              <a:rPr lang="en-GB" dirty="0"/>
            </a:br>
            <a:br>
              <a:rPr lang="en-GB" dirty="0"/>
            </a:br>
            <a:r>
              <a:rPr lang="en-GB" dirty="0"/>
              <a:t>Short link takes you to: https://library-nd.libguides.com/fakenews/examples </a:t>
            </a:r>
          </a:p>
        </p:txBody>
      </p:sp>
      <p:sp>
        <p:nvSpPr>
          <p:cNvPr id="4" name="Slide Number Placeholder 3"/>
          <p:cNvSpPr>
            <a:spLocks noGrp="1"/>
          </p:cNvSpPr>
          <p:nvPr>
            <p:ph type="sldNum" sz="quarter" idx="5"/>
          </p:nvPr>
        </p:nvSpPr>
        <p:spPr/>
        <p:txBody>
          <a:bodyPr/>
          <a:lstStyle/>
          <a:p>
            <a:fld id="{B1BB9AF8-E99C-4D64-8B7A-EA3C9693FCEC}" type="slidenum">
              <a:rPr lang="en-GB" smtClean="0"/>
              <a:t>2</a:t>
            </a:fld>
            <a:endParaRPr lang="en-GB"/>
          </a:p>
        </p:txBody>
      </p:sp>
    </p:spTree>
    <p:extLst>
      <p:ext uri="{BB962C8B-B14F-4D97-AF65-F5344CB8AC3E}">
        <p14:creationId xmlns:p14="http://schemas.microsoft.com/office/powerpoint/2010/main" val="2314148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BB9AF8-E99C-4D64-8B7A-EA3C9693FCEC}" type="slidenum">
              <a:rPr lang="en-GB" smtClean="0"/>
              <a:t>3</a:t>
            </a:fld>
            <a:endParaRPr lang="en-GB"/>
          </a:p>
        </p:txBody>
      </p:sp>
    </p:spTree>
    <p:extLst>
      <p:ext uri="{BB962C8B-B14F-4D97-AF65-F5344CB8AC3E}">
        <p14:creationId xmlns:p14="http://schemas.microsoft.com/office/powerpoint/2010/main" val="1289752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(c) Shutterstock / CHIEW</a:t>
            </a:r>
            <a:br>
              <a:rPr lang="en-GB" dirty="0"/>
            </a:br>
            <a:r>
              <a:rPr lang="en-GB" dirty="0"/>
              <a:t>Image source: https://www.shutterstock.com/image-photo/fake-news-concept-ai-technology-deepfake-2500538785</a:t>
            </a:r>
          </a:p>
          <a:p>
            <a:endParaRPr lang="en-GB" dirty="0"/>
          </a:p>
        </p:txBody>
      </p:sp>
      <p:sp>
        <p:nvSpPr>
          <p:cNvPr id="4" name="Slide Number Placeholder 3"/>
          <p:cNvSpPr>
            <a:spLocks noGrp="1"/>
          </p:cNvSpPr>
          <p:nvPr>
            <p:ph type="sldNum" sz="quarter" idx="10"/>
          </p:nvPr>
        </p:nvSpPr>
        <p:spPr/>
        <p:txBody>
          <a:bodyPr/>
          <a:lstStyle/>
          <a:p>
            <a:fld id="{B1BB9AF8-E99C-4D64-8B7A-EA3C9693FCEC}" type="slidenum">
              <a:rPr lang="en-GB" smtClean="0"/>
              <a:t>4</a:t>
            </a:fld>
            <a:endParaRPr lang="en-GB"/>
          </a:p>
        </p:txBody>
      </p:sp>
    </p:spTree>
    <p:extLst>
      <p:ext uri="{BB962C8B-B14F-4D97-AF65-F5344CB8AC3E}">
        <p14:creationId xmlns:p14="http://schemas.microsoft.com/office/powerpoint/2010/main" val="4028730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(c) Shutterstock / Zaid Harith</a:t>
            </a:r>
            <a:br>
              <a:rPr lang="en-GB" dirty="0"/>
            </a:br>
            <a:r>
              <a:rPr lang="en-GB" dirty="0"/>
              <a:t>Image source: https://www.shutterstock.com/image-illustration/man-magnifying-glass-checking-fake-news-2527093381</a:t>
            </a:r>
          </a:p>
          <a:p>
            <a:endParaRPr lang="en-GB" dirty="0"/>
          </a:p>
        </p:txBody>
      </p:sp>
      <p:sp>
        <p:nvSpPr>
          <p:cNvPr id="4" name="Slide Number Placeholder 3"/>
          <p:cNvSpPr>
            <a:spLocks noGrp="1"/>
          </p:cNvSpPr>
          <p:nvPr>
            <p:ph type="sldNum" sz="quarter" idx="5"/>
          </p:nvPr>
        </p:nvSpPr>
        <p:spPr/>
        <p:txBody>
          <a:bodyPr/>
          <a:lstStyle/>
          <a:p>
            <a:fld id="{B1BB9AF8-E99C-4D64-8B7A-EA3C9693FCEC}" type="slidenum">
              <a:rPr lang="en-GB" smtClean="0"/>
              <a:t>5</a:t>
            </a:fld>
            <a:endParaRPr lang="en-GB"/>
          </a:p>
        </p:txBody>
      </p:sp>
    </p:spTree>
    <p:extLst>
      <p:ext uri="{BB962C8B-B14F-4D97-AF65-F5344CB8AC3E}">
        <p14:creationId xmlns:p14="http://schemas.microsoft.com/office/powerpoint/2010/main" val="3569028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1BB9AF8-E99C-4D64-8B7A-EA3C9693FCEC}" type="slidenum">
              <a:rPr lang="en-GB" smtClean="0"/>
              <a:t>8</a:t>
            </a:fld>
            <a:endParaRPr lang="en-GB"/>
          </a:p>
        </p:txBody>
      </p:sp>
    </p:spTree>
    <p:extLst>
      <p:ext uri="{BB962C8B-B14F-4D97-AF65-F5344CB8AC3E}">
        <p14:creationId xmlns:p14="http://schemas.microsoft.com/office/powerpoint/2010/main" val="545038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1BB9AF8-E99C-4D64-8B7A-EA3C9693FCEC}" type="slidenum">
              <a:rPr lang="en-GB" smtClean="0"/>
              <a:t>9</a:t>
            </a:fld>
            <a:endParaRPr lang="en-GB"/>
          </a:p>
        </p:txBody>
      </p:sp>
    </p:spTree>
    <p:extLst>
      <p:ext uri="{BB962C8B-B14F-4D97-AF65-F5344CB8AC3E}">
        <p14:creationId xmlns:p14="http://schemas.microsoft.com/office/powerpoint/2010/main" val="65806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B8BD4-933F-7D52-6DAD-0D409A8AC3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DFE695-CCF2-A329-31F4-3FC4A0AEB7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127DD3-5778-DD2D-0357-0BBA4B6151A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10240D0-1B48-1FEE-83CF-356AA200F610}"/>
              </a:ext>
            </a:extLst>
          </p:cNvPr>
          <p:cNvSpPr>
            <a:spLocks noGrp="1"/>
          </p:cNvSpPr>
          <p:nvPr>
            <p:ph type="sldNum" sz="quarter" idx="5"/>
          </p:nvPr>
        </p:nvSpPr>
        <p:spPr/>
        <p:txBody>
          <a:bodyPr/>
          <a:lstStyle/>
          <a:p>
            <a:fld id="{B1BB9AF8-E99C-4D64-8B7A-EA3C9693FCEC}" type="slidenum">
              <a:rPr lang="en-GB" smtClean="0"/>
              <a:t>10</a:t>
            </a:fld>
            <a:endParaRPr lang="en-GB"/>
          </a:p>
        </p:txBody>
      </p:sp>
    </p:spTree>
    <p:extLst>
      <p:ext uri="{BB962C8B-B14F-4D97-AF65-F5344CB8AC3E}">
        <p14:creationId xmlns:p14="http://schemas.microsoft.com/office/powerpoint/2010/main" val="227436405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14 years Title, single line, generic photo">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F5168C22-13C5-5042-B68D-D5810F149BD4}"/>
              </a:ext>
            </a:extLst>
          </p:cNvPr>
          <p:cNvGrpSpPr/>
          <p:nvPr userDrawn="1"/>
        </p:nvGrpSpPr>
        <p:grpSpPr>
          <a:xfrm>
            <a:off x="0" y="0"/>
            <a:ext cx="12196800" cy="6858000"/>
            <a:chOff x="0" y="0"/>
            <a:chExt cx="12196800" cy="6858000"/>
          </a:xfrm>
        </p:grpSpPr>
        <p:pic>
          <p:nvPicPr>
            <p:cNvPr id="16" name="Picture 15">
              <a:extLst>
                <a:ext uri="{FF2B5EF4-FFF2-40B4-BE49-F238E27FC236}">
                  <a16:creationId xmlns:a16="http://schemas.microsoft.com/office/drawing/2014/main" id="{01348E18-6A0F-0842-92AA-634472BB458F}"/>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42" name="Picture 41">
              <a:extLst>
                <a:ext uri="{FF2B5EF4-FFF2-40B4-BE49-F238E27FC236}">
                  <a16:creationId xmlns:a16="http://schemas.microsoft.com/office/drawing/2014/main" id="{7D0D226C-0904-EC4D-9B16-19AD2507974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8" name="Group 97">
            <a:extLst>
              <a:ext uri="{FF2B5EF4-FFF2-40B4-BE49-F238E27FC236}">
                <a16:creationId xmlns:a16="http://schemas.microsoft.com/office/drawing/2014/main" id="{D1166B66-EF9F-7F44-B3D5-0039E00DA134}"/>
              </a:ext>
            </a:extLst>
          </p:cNvPr>
          <p:cNvGrpSpPr/>
          <p:nvPr userDrawn="1"/>
        </p:nvGrpSpPr>
        <p:grpSpPr>
          <a:xfrm>
            <a:off x="0" y="-1670"/>
            <a:ext cx="7622497" cy="6859670"/>
            <a:chOff x="0" y="-1670"/>
            <a:chExt cx="7622497" cy="6859670"/>
          </a:xfrm>
        </p:grpSpPr>
        <p:pic>
          <p:nvPicPr>
            <p:cNvPr id="84" name="Picture 83">
              <a:extLst>
                <a:ext uri="{FF2B5EF4-FFF2-40B4-BE49-F238E27FC236}">
                  <a16:creationId xmlns:a16="http://schemas.microsoft.com/office/drawing/2014/main" id="{F1E65715-C07C-5A49-8AE3-55777E91145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86" name="Picture 85">
              <a:extLst>
                <a:ext uri="{FF2B5EF4-FFF2-40B4-BE49-F238E27FC236}">
                  <a16:creationId xmlns:a16="http://schemas.microsoft.com/office/drawing/2014/main" id="{2A1E57C7-F139-AD4D-BA28-4F7521ED0599}"/>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96" name="Picture 95">
              <a:extLst>
                <a:ext uri="{FF2B5EF4-FFF2-40B4-BE49-F238E27FC236}">
                  <a16:creationId xmlns:a16="http://schemas.microsoft.com/office/drawing/2014/main" id="{6CC0A54E-2863-3942-914D-4D2B8FFDF4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7" name="Picture 6">
            <a:extLst>
              <a:ext uri="{FF2B5EF4-FFF2-40B4-BE49-F238E27FC236}">
                <a16:creationId xmlns:a16="http://schemas.microsoft.com/office/drawing/2014/main" id="{320B49D5-F310-A340-BF5B-AB0D4EB1E384}"/>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38" name="Picture 37">
            <a:extLst>
              <a:ext uri="{FF2B5EF4-FFF2-40B4-BE49-F238E27FC236}">
                <a16:creationId xmlns:a16="http://schemas.microsoft.com/office/drawing/2014/main" id="{14E3DA79-FDC9-7F4B-9277-8C9EB9346AD6}"/>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F17FE5-8B45-FD4E-B2AA-D3A399E25B6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7" name="Title 1">
            <a:extLst>
              <a:ext uri="{FF2B5EF4-FFF2-40B4-BE49-F238E27FC236}">
                <a16:creationId xmlns:a16="http://schemas.microsoft.com/office/drawing/2014/main" id="{DD3DEB5F-6D25-DB49-A7A3-A2747080F39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1246385C-066B-7047-89F4-E951DC4047DE}"/>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9FACF26-A48F-204C-A799-6508E3A7CDD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0" name="Picture 9">
            <a:extLst>
              <a:ext uri="{FF2B5EF4-FFF2-40B4-BE49-F238E27FC236}">
                <a16:creationId xmlns:a16="http://schemas.microsoft.com/office/drawing/2014/main" id="{FB9F82AE-496C-2044-9F60-068845D6F84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2" name="Content Placeholder 2">
            <a:extLst>
              <a:ext uri="{FF2B5EF4-FFF2-40B4-BE49-F238E27FC236}">
                <a16:creationId xmlns:a16="http://schemas.microsoft.com/office/drawing/2014/main" id="{C22F2C8A-D7CD-264F-B813-D73766D1865B}"/>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92785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14 years Title, double line, content photo">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411C634-342E-F545-A3E0-966E94C8989E}"/>
              </a:ext>
            </a:extLst>
          </p:cNvPr>
          <p:cNvGrpSpPr/>
          <p:nvPr userDrawn="1"/>
        </p:nvGrpSpPr>
        <p:grpSpPr>
          <a:xfrm>
            <a:off x="0" y="-830"/>
            <a:ext cx="12196800" cy="6858000"/>
            <a:chOff x="0" y="0"/>
            <a:chExt cx="12196800" cy="6858000"/>
          </a:xfrm>
        </p:grpSpPr>
        <p:pic>
          <p:nvPicPr>
            <p:cNvPr id="13" name="Picture 12">
              <a:extLst>
                <a:ext uri="{FF2B5EF4-FFF2-40B4-BE49-F238E27FC236}">
                  <a16:creationId xmlns:a16="http://schemas.microsoft.com/office/drawing/2014/main" id="{F29614DA-6B90-DA48-8139-C28306C4EEAE}"/>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14" name="Picture 13">
              <a:extLst>
                <a:ext uri="{FF2B5EF4-FFF2-40B4-BE49-F238E27FC236}">
                  <a16:creationId xmlns:a16="http://schemas.microsoft.com/office/drawing/2014/main" id="{E83805CC-C213-4B4C-85F7-4F680A3803D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15" name="Group 14">
            <a:extLst>
              <a:ext uri="{FF2B5EF4-FFF2-40B4-BE49-F238E27FC236}">
                <a16:creationId xmlns:a16="http://schemas.microsoft.com/office/drawing/2014/main" id="{33C7BD55-048E-5B42-AB50-9C11D4877717}"/>
              </a:ext>
            </a:extLst>
          </p:cNvPr>
          <p:cNvGrpSpPr/>
          <p:nvPr userDrawn="1"/>
        </p:nvGrpSpPr>
        <p:grpSpPr>
          <a:xfrm>
            <a:off x="0" y="-1670"/>
            <a:ext cx="7622497" cy="6859670"/>
            <a:chOff x="0" y="-1670"/>
            <a:chExt cx="7622497" cy="6859670"/>
          </a:xfrm>
        </p:grpSpPr>
        <p:pic>
          <p:nvPicPr>
            <p:cNvPr id="16" name="Picture 15">
              <a:extLst>
                <a:ext uri="{FF2B5EF4-FFF2-40B4-BE49-F238E27FC236}">
                  <a16:creationId xmlns:a16="http://schemas.microsoft.com/office/drawing/2014/main" id="{B65C8396-5F45-5649-8B5F-3139EE072D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23" name="Picture 22">
              <a:extLst>
                <a:ext uri="{FF2B5EF4-FFF2-40B4-BE49-F238E27FC236}">
                  <a16:creationId xmlns:a16="http://schemas.microsoft.com/office/drawing/2014/main" id="{5213ADDD-C006-594E-8C60-820DE61636A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24" name="Picture 23">
              <a:extLst>
                <a:ext uri="{FF2B5EF4-FFF2-40B4-BE49-F238E27FC236}">
                  <a16:creationId xmlns:a16="http://schemas.microsoft.com/office/drawing/2014/main" id="{026E7407-F898-5142-88BB-7D8A2BEEAE05}"/>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5" name="Title 1">
            <a:extLst>
              <a:ext uri="{FF2B5EF4-FFF2-40B4-BE49-F238E27FC236}">
                <a16:creationId xmlns:a16="http://schemas.microsoft.com/office/drawing/2014/main" id="{0197BF56-5D37-7C46-9B8F-1EC23915013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26" name="Subtitle 2">
            <a:extLst>
              <a:ext uri="{FF2B5EF4-FFF2-40B4-BE49-F238E27FC236}">
                <a16:creationId xmlns:a16="http://schemas.microsoft.com/office/drawing/2014/main" id="{AA51607E-49B0-7845-BF9B-B79131425320}"/>
              </a:ext>
            </a:extLst>
          </p:cNvPr>
          <p:cNvSpPr>
            <a:spLocks noGrp="1"/>
          </p:cNvSpPr>
          <p:nvPr>
            <p:ph type="subTitle" idx="1" hasCustomPrompt="1"/>
          </p:nvPr>
        </p:nvSpPr>
        <p:spPr>
          <a:xfrm>
            <a:off x="540000" y="1980000"/>
            <a:ext cx="5220000" cy="1652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7" name="Picture 26">
            <a:extLst>
              <a:ext uri="{FF2B5EF4-FFF2-40B4-BE49-F238E27FC236}">
                <a16:creationId xmlns:a16="http://schemas.microsoft.com/office/drawing/2014/main" id="{07D73AB0-DEF7-4046-847B-A28ADD104FA2}"/>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28" name="Picture 27">
            <a:extLst>
              <a:ext uri="{FF2B5EF4-FFF2-40B4-BE49-F238E27FC236}">
                <a16:creationId xmlns:a16="http://schemas.microsoft.com/office/drawing/2014/main" id="{1D2D02F5-2384-7B49-A386-3ED4975FF97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255726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14 years Title, triple line, no photo">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3214C2A-CA33-A842-888E-B812F12CF807}"/>
              </a:ext>
            </a:extLst>
          </p:cNvPr>
          <p:cNvGrpSpPr/>
          <p:nvPr userDrawn="1"/>
        </p:nvGrpSpPr>
        <p:grpSpPr>
          <a:xfrm>
            <a:off x="0" y="0"/>
            <a:ext cx="12196800" cy="6858000"/>
            <a:chOff x="0" y="0"/>
            <a:chExt cx="12196800" cy="6858000"/>
          </a:xfrm>
        </p:grpSpPr>
        <p:pic>
          <p:nvPicPr>
            <p:cNvPr id="7" name="Picture 6">
              <a:extLst>
                <a:ext uri="{FF2B5EF4-FFF2-40B4-BE49-F238E27FC236}">
                  <a16:creationId xmlns:a16="http://schemas.microsoft.com/office/drawing/2014/main" id="{4327CC39-9374-7A48-B80F-E35EE9CF0B37}"/>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8" name="Picture 7">
              <a:extLst>
                <a:ext uri="{FF2B5EF4-FFF2-40B4-BE49-F238E27FC236}">
                  <a16:creationId xmlns:a16="http://schemas.microsoft.com/office/drawing/2014/main" id="{66772C03-ED45-D342-93E9-6EBA673FF73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 name="Group 8">
            <a:extLst>
              <a:ext uri="{FF2B5EF4-FFF2-40B4-BE49-F238E27FC236}">
                <a16:creationId xmlns:a16="http://schemas.microsoft.com/office/drawing/2014/main" id="{32422E4D-C8B1-F447-93AA-3FD97F2A6C7C}"/>
              </a:ext>
            </a:extLst>
          </p:cNvPr>
          <p:cNvGrpSpPr/>
          <p:nvPr userDrawn="1"/>
        </p:nvGrpSpPr>
        <p:grpSpPr>
          <a:xfrm>
            <a:off x="0" y="-1670"/>
            <a:ext cx="7622497" cy="6859670"/>
            <a:chOff x="0" y="-1670"/>
            <a:chExt cx="7622497" cy="6859670"/>
          </a:xfrm>
        </p:grpSpPr>
        <p:pic>
          <p:nvPicPr>
            <p:cNvPr id="10" name="Picture 9">
              <a:extLst>
                <a:ext uri="{FF2B5EF4-FFF2-40B4-BE49-F238E27FC236}">
                  <a16:creationId xmlns:a16="http://schemas.microsoft.com/office/drawing/2014/main" id="{1D282529-8467-4F47-ADC0-2356B7041C8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11" name="Picture 10">
              <a:extLst>
                <a:ext uri="{FF2B5EF4-FFF2-40B4-BE49-F238E27FC236}">
                  <a16:creationId xmlns:a16="http://schemas.microsoft.com/office/drawing/2014/main" id="{6F51DED8-6D16-3546-BB8A-1A86FBB8734D}"/>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12" name="Picture 11">
              <a:extLst>
                <a:ext uri="{FF2B5EF4-FFF2-40B4-BE49-F238E27FC236}">
                  <a16:creationId xmlns:a16="http://schemas.microsoft.com/office/drawing/2014/main" id="{D2202739-A959-9744-A152-EB3C529DE1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13" name="Title 1">
            <a:extLst>
              <a:ext uri="{FF2B5EF4-FFF2-40B4-BE49-F238E27FC236}">
                <a16:creationId xmlns:a16="http://schemas.microsoft.com/office/drawing/2014/main" id="{2AE1447F-978F-5E49-B247-75A265105BE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14" name="Subtitle 2">
            <a:extLst>
              <a:ext uri="{FF2B5EF4-FFF2-40B4-BE49-F238E27FC236}">
                <a16:creationId xmlns:a16="http://schemas.microsoft.com/office/drawing/2014/main" id="{DFA8AA5F-D49E-F447-96D3-96799541904A}"/>
              </a:ext>
            </a:extLst>
          </p:cNvPr>
          <p:cNvSpPr>
            <a:spLocks noGrp="1"/>
          </p:cNvSpPr>
          <p:nvPr>
            <p:ph type="subTitle" idx="1" hasCustomPrompt="1"/>
          </p:nvPr>
        </p:nvSpPr>
        <p:spPr>
          <a:xfrm>
            <a:off x="540000" y="1979999"/>
            <a:ext cx="5220000" cy="2579677"/>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15" name="Picture 14">
            <a:extLst>
              <a:ext uri="{FF2B5EF4-FFF2-40B4-BE49-F238E27FC236}">
                <a16:creationId xmlns:a16="http://schemas.microsoft.com/office/drawing/2014/main" id="{36F012F8-82AF-D84F-84FF-3F72B976A026}"/>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16" name="Picture 15">
            <a:extLst>
              <a:ext uri="{FF2B5EF4-FFF2-40B4-BE49-F238E27FC236}">
                <a16:creationId xmlns:a16="http://schemas.microsoft.com/office/drawing/2014/main" id="{A6E46DDE-04FF-0948-9D74-AAEC5E80044D}"/>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415029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7" name="Vertical Title 1">
            <a:extLst>
              <a:ext uri="{FF2B5EF4-FFF2-40B4-BE49-F238E27FC236}">
                <a16:creationId xmlns:a16="http://schemas.microsoft.com/office/drawing/2014/main" id="{A91184F5-33EC-7208-FE1A-06C0CB089621}"/>
              </a:ext>
            </a:extLst>
          </p:cNvPr>
          <p:cNvSpPr txBox="1">
            <a:spLocks/>
          </p:cNvSpPr>
          <p:nvPr userDrawn="1"/>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22670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067C70-ACA3-B14D-96A0-0D77B8CFC9D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02CD3606-77CB-6E4D-9323-AB8EF1219EFD}"/>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7E4FF0AC-E9DB-1248-A929-F5456D977C3B}"/>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8028020-C193-574C-845B-55DE20C710D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4" name="Picture 13">
            <a:extLst>
              <a:ext uri="{FF2B5EF4-FFF2-40B4-BE49-F238E27FC236}">
                <a16:creationId xmlns:a16="http://schemas.microsoft.com/office/drawing/2014/main" id="{C18A1EB2-8DF8-6542-A7A9-0F3B0C8FD39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BA650EB0-B31B-E84E-ABFC-1CF9FBE832D1}"/>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006F62"/>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43E3E-01B2-EB46-845D-1381317D3CB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C87EC78B-5880-3945-9FAD-DABB5B4826E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0D89EB5B-F66A-3E48-BD79-D27C96AA6218}"/>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046732-56CB-9E44-BD4C-38016D2A9A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3" name="Picture 12">
            <a:extLst>
              <a:ext uri="{FF2B5EF4-FFF2-40B4-BE49-F238E27FC236}">
                <a16:creationId xmlns:a16="http://schemas.microsoft.com/office/drawing/2014/main" id="{F989A2B9-415B-2F4C-8BC6-1CD03508DF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21F1670D-5751-0349-B530-C491658DFB7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006F62"/>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
        <p:nvSpPr>
          <p:cNvPr id="2" name="Vertical Title 1">
            <a:extLst>
              <a:ext uri="{FF2B5EF4-FFF2-40B4-BE49-F238E27FC236}">
                <a16:creationId xmlns:a16="http://schemas.microsoft.com/office/drawing/2014/main" id="{83C8AD84-FA83-87DB-2C20-A021DF61BCC2}"/>
              </a:ext>
            </a:extLst>
          </p:cNvPr>
          <p:cNvSpPr txBox="1">
            <a:spLocks/>
          </p:cNvSpPr>
          <p:nvPr userDrawn="1"/>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Side heading</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360349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14 years Content - two columns/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3" name="Vertical Title 1">
            <a:extLst>
              <a:ext uri="{FF2B5EF4-FFF2-40B4-BE49-F238E27FC236}">
                <a16:creationId xmlns:a16="http://schemas.microsoft.com/office/drawing/2014/main" id="{A5187C8B-6202-E83E-EF72-1C1DF0069D8E}"/>
              </a:ext>
            </a:extLst>
          </p:cNvPr>
          <p:cNvSpPr txBox="1">
            <a:spLocks/>
          </p:cNvSpPr>
          <p:nvPr userDrawn="1"/>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Side heading</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752318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14 years Content plus image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4272807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14 years Tabl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8" name="Content Placeholder 2">
            <a:extLst>
              <a:ext uri="{FF2B5EF4-FFF2-40B4-BE49-F238E27FC236}">
                <a16:creationId xmlns:a16="http://schemas.microsoft.com/office/drawing/2014/main" id="{C0BE649A-7EEA-FA47-B309-34656CF95BAB}"/>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9" name="Title 1">
            <a:extLst>
              <a:ext uri="{FF2B5EF4-FFF2-40B4-BE49-F238E27FC236}">
                <a16:creationId xmlns:a16="http://schemas.microsoft.com/office/drawing/2014/main" id="{DDF54D36-4C6E-4A4A-9D38-7C20B2EB3ECC}"/>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3981790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2/28/2025</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2" r:id="rId3"/>
    <p:sldLayoutId id="2147483650" r:id="rId4"/>
    <p:sldLayoutId id="2147483671" r:id="rId5"/>
    <p:sldLayoutId id="2147483667" r:id="rId6"/>
    <p:sldLayoutId id="2147483687" r:id="rId7"/>
    <p:sldLayoutId id="2147483690" r:id="rId8"/>
    <p:sldLayoutId id="2147483694" r:id="rId9"/>
    <p:sldLayoutId id="214748368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QsKdb/" TargetMode="External"/><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dictionary.com/"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hyperlink" Target="https://rsc.li/4hZeWd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microsoft.com/office/2018/10/relationships/comments" Target="../comments/modernComment_141_7B0C7EFA.xml"/><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microsoft.com/office/2018/10/relationships/comments" Target="../comments/modernComment_13C_1C7E4095.xm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microsoft.com/office/2018/10/relationships/comments" Target="../comments/modernComment_13F_B7A9860.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A534B-AC17-764F-BD66-5740010F8A34}"/>
              </a:ext>
            </a:extLst>
          </p:cNvPr>
          <p:cNvSpPr>
            <a:spLocks noGrp="1"/>
          </p:cNvSpPr>
          <p:nvPr>
            <p:ph type="ctrTitle"/>
          </p:nvPr>
        </p:nvSpPr>
        <p:spPr/>
        <p:txBody>
          <a:bodyPr/>
          <a:lstStyle/>
          <a:p>
            <a:r>
              <a:rPr lang="en-US" dirty="0"/>
              <a:t>11–14 years</a:t>
            </a:r>
          </a:p>
        </p:txBody>
      </p:sp>
      <p:sp>
        <p:nvSpPr>
          <p:cNvPr id="3" name="Subtitle 2">
            <a:extLst>
              <a:ext uri="{FF2B5EF4-FFF2-40B4-BE49-F238E27FC236}">
                <a16:creationId xmlns:a16="http://schemas.microsoft.com/office/drawing/2014/main" id="{F1271DC6-EF13-2848-9EDB-505FAEE426A5}"/>
              </a:ext>
            </a:extLst>
          </p:cNvPr>
          <p:cNvSpPr>
            <a:spLocks noGrp="1"/>
          </p:cNvSpPr>
          <p:nvPr>
            <p:ph type="subTitle" idx="1"/>
          </p:nvPr>
        </p:nvSpPr>
        <p:spPr/>
        <p:txBody>
          <a:bodyPr/>
          <a:lstStyle/>
          <a:p>
            <a:r>
              <a:rPr lang="en-US" dirty="0"/>
              <a:t>Clearing the air: atmospheric pollutants and fake news</a:t>
            </a:r>
          </a:p>
        </p:txBody>
      </p:sp>
      <p:sp>
        <p:nvSpPr>
          <p:cNvPr id="8" name="Oval 7">
            <a:extLst>
              <a:ext uri="{FF2B5EF4-FFF2-40B4-BE49-F238E27FC236}">
                <a16:creationId xmlns:a16="http://schemas.microsoft.com/office/drawing/2014/main" id="{A7335F0B-29F5-2648-9B20-470CA4A491D6}"/>
              </a:ext>
              <a:ext uri="{C183D7F6-B498-43B3-948B-1728B52AA6E4}">
                <adec:decorative xmlns:adec="http://schemas.microsoft.com/office/drawing/2017/decorative" val="1"/>
              </a:ext>
            </a:extLst>
          </p:cNvPr>
          <p:cNvSpPr/>
          <p:nvPr/>
        </p:nvSpPr>
        <p:spPr>
          <a:xfrm>
            <a:off x="8827625" y="-870363"/>
            <a:ext cx="4320000" cy="4320000"/>
          </a:xfrm>
          <a:prstGeom prst="ellipse">
            <a:avLst/>
          </a:prstGeom>
          <a:blipFill>
            <a:blip r:embed="rId2">
              <a:extLst>
                <a:ext uri="{28A0092B-C50C-407E-A947-70E740481C1C}">
                  <a14:useLocalDpi xmlns:a14="http://schemas.microsoft.com/office/drawing/2010/main" val="0"/>
                </a:ext>
              </a:extLst>
            </a:blip>
            <a:stretch>
              <a:fillRect l="-13322" t="-35513" r="-443383" b="-224321"/>
            </a:stretch>
          </a:blipFill>
          <a:ln w="127000">
            <a:solidFill>
              <a:srgbClr val="006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6CAE7C4D-989F-67CE-814E-4CD26D5C70EF}"/>
              </a:ext>
            </a:extLst>
          </p:cNvPr>
          <p:cNvSpPr txBox="1">
            <a:spLocks/>
          </p:cNvSpPr>
          <p:nvPr/>
        </p:nvSpPr>
        <p:spPr>
          <a:xfrm>
            <a:off x="9449999" y="5850000"/>
            <a:ext cx="2520327"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sng" kern="1200" dirty="0">
                <a:solidFill>
                  <a:schemeClr val="bg1"/>
                </a:solidFill>
                <a:effectLst/>
                <a:latin typeface="Century Gothic" panose="020B0502020202020204" pitchFamily="34" charset="0"/>
                <a:ea typeface="+mj-ea"/>
                <a:cs typeface="+mj-cs"/>
                <a:hlinkClick r:id="rId3">
                  <a:extLst>
                    <a:ext uri="{A12FA001-AC4F-418D-AE19-62706E023703}">
                      <ahyp:hlinkClr xmlns:ahyp="http://schemas.microsoft.com/office/drawing/2018/hyperlinkcolor" val="tx"/>
                    </a:ext>
                  </a:extLst>
                </a:hlinkClick>
              </a:rPr>
              <a:t>https://rsc.li/3QsKdb</a:t>
            </a:r>
            <a:endParaRPr lang="en-US" sz="1600" u="sng" dirty="0">
              <a:solidFill>
                <a:schemeClr val="bg1"/>
              </a:solidFill>
            </a:endParaRPr>
          </a:p>
        </p:txBody>
      </p:sp>
    </p:spTree>
    <p:extLst>
      <p:ext uri="{BB962C8B-B14F-4D97-AF65-F5344CB8AC3E}">
        <p14:creationId xmlns:p14="http://schemas.microsoft.com/office/powerpoint/2010/main" val="188361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A101F-A2B2-E010-EA44-47B04B5BCA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FA2560-3876-7C1D-9F5F-5A25EEFC3A90}"/>
              </a:ext>
            </a:extLst>
          </p:cNvPr>
          <p:cNvSpPr>
            <a:spLocks noGrp="1"/>
          </p:cNvSpPr>
          <p:nvPr>
            <p:ph type="title"/>
          </p:nvPr>
        </p:nvSpPr>
        <p:spPr/>
        <p:txBody>
          <a:bodyPr/>
          <a:lstStyle/>
          <a:p>
            <a:r>
              <a:rPr lang="en-US" dirty="0"/>
              <a:t>Sentence starters</a:t>
            </a:r>
          </a:p>
        </p:txBody>
      </p:sp>
      <p:sp>
        <p:nvSpPr>
          <p:cNvPr id="3" name="Content Placeholder 2">
            <a:extLst>
              <a:ext uri="{FF2B5EF4-FFF2-40B4-BE49-F238E27FC236}">
                <a16:creationId xmlns:a16="http://schemas.microsoft.com/office/drawing/2014/main" id="{CE10DD60-D298-0C8D-F02A-FD3B0FAF9428}"/>
              </a:ext>
            </a:extLst>
          </p:cNvPr>
          <p:cNvSpPr>
            <a:spLocks noGrp="1"/>
          </p:cNvSpPr>
          <p:nvPr>
            <p:ph idx="1"/>
          </p:nvPr>
        </p:nvSpPr>
        <p:spPr/>
        <p:txBody>
          <a:bodyPr>
            <a:normAutofit/>
          </a:bodyPr>
          <a:lstStyle/>
          <a:p>
            <a:pPr marL="0" indent="0">
              <a:buNone/>
            </a:pPr>
            <a:r>
              <a:rPr lang="en-GB" dirty="0"/>
              <a:t>Use these sentence starters to write about the pollutants you have researched:</a:t>
            </a:r>
          </a:p>
          <a:p>
            <a:pPr>
              <a:lnSpc>
                <a:spcPct val="107000"/>
              </a:lnSpc>
              <a:spcAft>
                <a:spcPts val="600"/>
              </a:spcAft>
            </a:pPr>
            <a:r>
              <a:rPr lang="en-GB" dirty="0">
                <a:effectLst/>
                <a:latin typeface="Century Gothic" panose="020B0502020202020204" pitchFamily="34" charset="0"/>
                <a:ea typeface="Calibri" panose="020F0502020204030204" pitchFamily="34" charset="0"/>
                <a:cs typeface="Arial" panose="020B0604020202020204" pitchFamily="34" charset="0"/>
              </a:rPr>
              <a:t>This is an article about atmospheric </a:t>
            </a:r>
            <a:r>
              <a:rPr lang="en-GB" dirty="0">
                <a:ea typeface="Calibri" panose="020F0502020204030204" pitchFamily="34" charset="0"/>
                <a:cs typeface="Arial" panose="020B0604020202020204" pitchFamily="34" charset="0"/>
              </a:rPr>
              <a:t>p</a:t>
            </a:r>
            <a:r>
              <a:rPr lang="en-GB" dirty="0">
                <a:effectLst/>
                <a:latin typeface="Century Gothic" panose="020B0502020202020204" pitchFamily="34" charset="0"/>
                <a:ea typeface="Calibri" panose="020F0502020204030204" pitchFamily="34" charset="0"/>
                <a:cs typeface="Arial" panose="020B0604020202020204" pitchFamily="34" charset="0"/>
              </a:rPr>
              <a:t>ollution. The first pollutant I have researched is … </a:t>
            </a:r>
          </a:p>
          <a:p>
            <a:pPr>
              <a:lnSpc>
                <a:spcPct val="107000"/>
              </a:lnSpc>
              <a:spcAft>
                <a:spcPts val="600"/>
              </a:spcAft>
            </a:pPr>
            <a:r>
              <a:rPr lang="en-GB" dirty="0">
                <a:effectLst/>
                <a:latin typeface="Century Gothic" panose="020B0502020202020204" pitchFamily="34" charset="0"/>
                <a:ea typeface="Calibri" panose="020F0502020204030204" pitchFamily="34" charset="0"/>
                <a:cs typeface="Arial" panose="020B0604020202020204" pitchFamily="34" charset="0"/>
              </a:rPr>
              <a:t>The chemical formula for this pollutant is...</a:t>
            </a:r>
          </a:p>
          <a:p>
            <a:pPr lvl="0">
              <a:lnSpc>
                <a:spcPct val="107000"/>
              </a:lnSpc>
              <a:spcAft>
                <a:spcPts val="600"/>
              </a:spcAft>
              <a:buClr>
                <a:srgbClr val="006F62"/>
              </a:buClr>
            </a:pPr>
            <a:r>
              <a:rPr lang="en-GB" dirty="0">
                <a:effectLst/>
                <a:latin typeface="Century Gothic" panose="020B0502020202020204" pitchFamily="34" charset="0"/>
                <a:ea typeface="Calibri" panose="020F0502020204030204" pitchFamily="34" charset="0"/>
                <a:cs typeface="Arial" panose="020B0604020202020204" pitchFamily="34" charset="0"/>
              </a:rPr>
              <a:t>This pollutant is formed when…</a:t>
            </a:r>
          </a:p>
          <a:p>
            <a:pPr lvl="0">
              <a:lnSpc>
                <a:spcPct val="107000"/>
              </a:lnSpc>
              <a:spcAft>
                <a:spcPts val="600"/>
              </a:spcAft>
              <a:buClr>
                <a:srgbClr val="006F62"/>
              </a:buClr>
            </a:pPr>
            <a:r>
              <a:rPr lang="en-GB" dirty="0">
                <a:effectLst/>
                <a:latin typeface="Century Gothic" panose="020B0502020202020204" pitchFamily="34" charset="0"/>
                <a:ea typeface="Calibri" panose="020F0502020204030204" pitchFamily="34" charset="0"/>
                <a:cs typeface="Arial" panose="020B0604020202020204" pitchFamily="34" charset="0"/>
              </a:rPr>
              <a:t>This pollutant affects society because…</a:t>
            </a:r>
          </a:p>
          <a:p>
            <a:pPr lvl="0">
              <a:lnSpc>
                <a:spcPct val="107000"/>
              </a:lnSpc>
              <a:spcAft>
                <a:spcPts val="600"/>
              </a:spcAft>
              <a:buClr>
                <a:srgbClr val="006F62"/>
              </a:buClr>
            </a:pPr>
            <a:r>
              <a:rPr lang="en-GB" dirty="0">
                <a:effectLst/>
                <a:latin typeface="Century Gothic" panose="020B0502020202020204" pitchFamily="34" charset="0"/>
                <a:ea typeface="Calibri" panose="020F0502020204030204" pitchFamily="34" charset="0"/>
                <a:cs typeface="Arial" panose="020B0604020202020204" pitchFamily="34" charset="0"/>
              </a:rPr>
              <a:t>This pollutant affects the environment because…</a:t>
            </a:r>
          </a:p>
          <a:p>
            <a:pPr lvl="0">
              <a:lnSpc>
                <a:spcPct val="107000"/>
              </a:lnSpc>
              <a:spcAft>
                <a:spcPts val="600"/>
              </a:spcAft>
              <a:buClr>
                <a:srgbClr val="006F62"/>
              </a:buClr>
            </a:pPr>
            <a:r>
              <a:rPr lang="en-GB" dirty="0">
                <a:effectLst/>
                <a:latin typeface="Century Gothic" panose="020B0502020202020204" pitchFamily="34" charset="0"/>
                <a:ea typeface="Calibri" panose="020F0502020204030204" pitchFamily="34" charset="0"/>
                <a:cs typeface="Arial" panose="020B0604020202020204" pitchFamily="34" charset="0"/>
              </a:rPr>
              <a:t>This impact can be described using my knowledge of chemistry/science because…</a:t>
            </a:r>
          </a:p>
          <a:p>
            <a:pPr lvl="0">
              <a:lnSpc>
                <a:spcPct val="107000"/>
              </a:lnSpc>
              <a:spcAft>
                <a:spcPts val="600"/>
              </a:spcAft>
              <a:buClr>
                <a:srgbClr val="006F62"/>
              </a:buClr>
            </a:pPr>
            <a:r>
              <a:rPr lang="en-GB" dirty="0">
                <a:effectLst/>
                <a:latin typeface="Century Gothic" panose="020B0502020202020204" pitchFamily="34" charset="0"/>
                <a:ea typeface="Calibri" panose="020F0502020204030204" pitchFamily="34" charset="0"/>
                <a:cs typeface="Arial" panose="020B0604020202020204" pitchFamily="34" charset="0"/>
              </a:rPr>
              <a:t>This impact on society/the environment can be minimised by…</a:t>
            </a:r>
          </a:p>
        </p:txBody>
      </p:sp>
      <p:sp>
        <p:nvSpPr>
          <p:cNvPr id="4" name="Title 1">
            <a:extLst>
              <a:ext uri="{FF2B5EF4-FFF2-40B4-BE49-F238E27FC236}">
                <a16:creationId xmlns:a16="http://schemas.microsoft.com/office/drawing/2014/main" id="{8E271656-84E6-EA48-4D9D-CFB03E5A4E06}"/>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endParaRPr lang="en-US" sz="2200" dirty="0">
              <a:solidFill>
                <a:schemeClr val="bg1"/>
              </a:solidFill>
            </a:endParaRPr>
          </a:p>
        </p:txBody>
      </p:sp>
      <p:sp>
        <p:nvSpPr>
          <p:cNvPr id="5" name="Vertical Title 1">
            <a:extLst>
              <a:ext uri="{FF2B5EF4-FFF2-40B4-BE49-F238E27FC236}">
                <a16:creationId xmlns:a16="http://schemas.microsoft.com/office/drawing/2014/main" id="{31F965C9-196D-F6E8-CA52-3E34837EB777}"/>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Support</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992201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What is fake news?</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3265714"/>
            <a:ext cx="10188501" cy="2871561"/>
          </a:xfrm>
        </p:spPr>
        <p:txBody>
          <a:bodyPr>
            <a:normAutofit/>
          </a:bodyPr>
          <a:lstStyle/>
          <a:p>
            <a:r>
              <a:rPr lang="en-GB" dirty="0"/>
              <a:t>“False news stories, often of a sensational nature, created to be widely shared or distributed for the purpose of generating revenue, or promoting or discrediting a public figure, political movement, company, etc.”</a:t>
            </a:r>
          </a:p>
          <a:p>
            <a:pPr algn="r"/>
            <a:r>
              <a:rPr lang="en-GB" i="1" dirty="0"/>
              <a:t>Source: </a:t>
            </a:r>
            <a:r>
              <a:rPr lang="en-GB" i="1" dirty="0">
                <a:hlinkClick r:id="rId3"/>
              </a:rPr>
              <a:t>www.dictionary.com</a:t>
            </a:r>
            <a:endParaRPr lang="en-GB" i="1" dirty="0"/>
          </a:p>
          <a:p>
            <a:endParaRPr lang="en-GB" dirty="0"/>
          </a:p>
          <a:p>
            <a:r>
              <a:rPr lang="en-GB" dirty="0">
                <a:effectLst/>
              </a:rPr>
              <a:t>You can find some examples of fake news here: </a:t>
            </a:r>
            <a:r>
              <a:rPr lang="en-GB" b="0" i="0" u="none" strike="noStrike" dirty="0">
                <a:solidFill>
                  <a:srgbClr val="2A5BD7"/>
                </a:solidFill>
                <a:effectLst/>
                <a:hlinkClick r:id="rId4"/>
              </a:rPr>
              <a:t>rsc.li/4hZeWdv</a:t>
            </a:r>
            <a:endParaRPr lang="en-GB" dirty="0"/>
          </a:p>
          <a:p>
            <a:endParaRPr lang="en-GB" dirty="0"/>
          </a:p>
        </p:txBody>
      </p:sp>
      <p:sp>
        <p:nvSpPr>
          <p:cNvPr id="5" name="Vertical Title 1">
            <a:extLst>
              <a:ext uri="{FF2B5EF4-FFF2-40B4-BE49-F238E27FC236}">
                <a16:creationId xmlns:a16="http://schemas.microsoft.com/office/drawing/2014/main" id="{864BD236-113E-444D-9271-431AB16BEF0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sp>
        <p:nvSpPr>
          <p:cNvPr id="4" name="Content Placeholder 2">
            <a:extLst>
              <a:ext uri="{FF2B5EF4-FFF2-40B4-BE49-F238E27FC236}">
                <a16:creationId xmlns:a16="http://schemas.microsoft.com/office/drawing/2014/main" id="{927222BB-A107-C29F-4280-24742EA95F64}"/>
              </a:ext>
            </a:extLst>
          </p:cNvPr>
          <p:cNvSpPr txBox="1">
            <a:spLocks/>
          </p:cNvSpPr>
          <p:nvPr/>
        </p:nvSpPr>
        <p:spPr>
          <a:xfrm>
            <a:off x="540000" y="1349828"/>
            <a:ext cx="10188501" cy="1404257"/>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i="1" dirty="0"/>
              <a:t>What do you think it is?</a:t>
            </a:r>
            <a:br>
              <a:rPr lang="en-GB" sz="2400" i="1" dirty="0"/>
            </a:br>
            <a:br>
              <a:rPr lang="en-GB" sz="2400" i="1" dirty="0"/>
            </a:br>
            <a:r>
              <a:rPr lang="en-GB" sz="2400" i="1" dirty="0"/>
              <a:t>Can you give any examples?</a:t>
            </a:r>
          </a:p>
          <a:p>
            <a:endParaRPr lang="en-GB" dirty="0"/>
          </a:p>
        </p:txBody>
      </p:sp>
      <p:pic>
        <p:nvPicPr>
          <p:cNvPr id="7" name="Graphic 6">
            <a:extLst>
              <a:ext uri="{FF2B5EF4-FFF2-40B4-BE49-F238E27FC236}">
                <a16:creationId xmlns:a16="http://schemas.microsoft.com/office/drawing/2014/main" id="{B11C8EA5-4BD7-0489-CED8-866E5FABCDFE}"/>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326485" y="227146"/>
            <a:ext cx="1507029" cy="1507029"/>
          </a:xfrm>
          <a:prstGeom prst="rect">
            <a:avLst/>
          </a:prstGeom>
        </p:spPr>
      </p:pic>
      <p:sp>
        <p:nvSpPr>
          <p:cNvPr id="8" name="TextBox 7">
            <a:extLst>
              <a:ext uri="{FF2B5EF4-FFF2-40B4-BE49-F238E27FC236}">
                <a16:creationId xmlns:a16="http://schemas.microsoft.com/office/drawing/2014/main" id="{72B1404E-6620-077A-B788-84814E4C9066}"/>
              </a:ext>
              <a:ext uri="{C183D7F6-B498-43B3-948B-1728B52AA6E4}">
                <adec:decorative xmlns:adec="http://schemas.microsoft.com/office/drawing/2017/decorative" val="1"/>
              </a:ext>
            </a:extLst>
          </p:cNvPr>
          <p:cNvSpPr txBox="1"/>
          <p:nvPr/>
        </p:nvSpPr>
        <p:spPr>
          <a:xfrm>
            <a:off x="9251398" y="1349827"/>
            <a:ext cx="1657201" cy="461665"/>
          </a:xfrm>
          <a:prstGeom prst="rect">
            <a:avLst/>
          </a:prstGeom>
          <a:noFill/>
        </p:spPr>
        <p:txBody>
          <a:bodyPr wrap="square" rtlCol="0">
            <a:spAutoFit/>
          </a:bodyPr>
          <a:lstStyle/>
          <a:p>
            <a:pPr algn="ctr"/>
            <a:r>
              <a:rPr lang="en-GB" sz="2400" b="1" dirty="0">
                <a:solidFill>
                  <a:srgbClr val="006F62"/>
                </a:solidFill>
                <a:latin typeface="Century Gothic" panose="020B0502020202020204" pitchFamily="34" charset="0"/>
              </a:rPr>
              <a:t>Discuss…</a:t>
            </a:r>
          </a:p>
        </p:txBody>
      </p:sp>
    </p:spTree>
    <p:extLst>
      <p:ext uri="{BB962C8B-B14F-4D97-AF65-F5344CB8AC3E}">
        <p14:creationId xmlns:p14="http://schemas.microsoft.com/office/powerpoint/2010/main" val="183356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a:t>Learning objectives</a:t>
            </a:r>
            <a:endParaRPr lang="en-US" dirty="0"/>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normAutofit/>
          </a:bodyPr>
          <a:lstStyle/>
          <a:p>
            <a:pPr marL="457200" lvl="0" indent="-457200" algn="just">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Identify atmospheric pollutants and how they are produced.</a:t>
            </a:r>
          </a:p>
          <a:p>
            <a:pPr marL="457200" lvl="0" indent="-457200" algn="just">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Describe the impact that these pollutants have on society and the environment.</a:t>
            </a:r>
          </a:p>
          <a:p>
            <a:pPr marL="457200" lvl="0" indent="-457200" algn="just">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Create a news article to summarise your findings.</a:t>
            </a:r>
          </a:p>
          <a:p>
            <a:pPr marL="457200" lvl="0" indent="-457200" algn="just">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Evaluate sources for reliability.</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endParaRPr lang="en-US" sz="2200" dirty="0">
              <a:solidFill>
                <a:schemeClr val="bg1"/>
              </a:solidFill>
            </a:endParaRPr>
          </a:p>
        </p:txBody>
      </p:sp>
      <p:sp>
        <p:nvSpPr>
          <p:cNvPr id="5" name="Vertical Title 1">
            <a:extLst>
              <a:ext uri="{FF2B5EF4-FFF2-40B4-BE49-F238E27FC236}">
                <a16:creationId xmlns:a16="http://schemas.microsoft.com/office/drawing/2014/main" id="{BEE8AD2E-0719-70E3-2ED4-F8BF188FB7FE}"/>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Learning objectives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020799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The impact of fake news and misinformation</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0" y="1260000"/>
            <a:ext cx="4746000" cy="5040000"/>
          </a:xfrm>
        </p:spPr>
        <p:txBody>
          <a:bodyPr/>
          <a:lstStyle/>
          <a:p>
            <a:r>
              <a:rPr lang="en-GB" dirty="0"/>
              <a:t>Fake news can influence public opinion, spread panic and even affect elections.</a:t>
            </a:r>
          </a:p>
          <a:p>
            <a:r>
              <a:rPr lang="en-GB" dirty="0"/>
              <a:t>We need to understand fake news and misinformation to stay well-informed and make the right decisions.</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endParaRPr lang="en-US" sz="2200" dirty="0">
              <a:solidFill>
                <a:schemeClr val="bg1"/>
              </a:solidFill>
            </a:endParaRPr>
          </a:p>
        </p:txBody>
      </p:sp>
      <p:pic>
        <p:nvPicPr>
          <p:cNvPr id="1026" name="Picture 2" descr="Photograph of the torso of a man on a dark background. He is wearing a dark blue shirt holding a mobile phone in front of hi. There is a wireless keyboard on a black table in front of him. Overlaid on the photograph are digital icons illustrating different types of communication and media. The words 'Fake News' appear in the centre of the image above the mans hands.">
            <a:extLst>
              <a:ext uri="{FF2B5EF4-FFF2-40B4-BE49-F238E27FC236}">
                <a16:creationId xmlns:a16="http://schemas.microsoft.com/office/drawing/2014/main" id="{8E5B210E-3DF6-A966-13B6-D1464ED2A7B2}"/>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430" r="31708"/>
          <a:stretch/>
        </p:blipFill>
        <p:spPr bwMode="auto">
          <a:xfrm>
            <a:off x="5458720" y="1260000"/>
            <a:ext cx="5161280" cy="4749832"/>
          </a:xfrm>
          <a:prstGeom prst="rect">
            <a:avLst/>
          </a:prstGeom>
          <a:noFill/>
          <a:extLst>
            <a:ext uri="{909E8E84-426E-40DD-AFC4-6F175D3DCCD1}">
              <a14:hiddenFill xmlns:a14="http://schemas.microsoft.com/office/drawing/2010/main">
                <a:solidFill>
                  <a:srgbClr val="FFFFFF"/>
                </a:solidFill>
              </a14:hiddenFill>
            </a:ext>
          </a:extLst>
        </p:spPr>
      </p:pic>
      <p:sp>
        <p:nvSpPr>
          <p:cNvPr id="5" name="Vertical Title 1">
            <a:extLst>
              <a:ext uri="{FF2B5EF4-FFF2-40B4-BE49-F238E27FC236}">
                <a16:creationId xmlns:a16="http://schemas.microsoft.com/office/drawing/2014/main" id="{B889E8FF-145F-6F54-E24E-E8F8F9773CAB}"/>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Impact</a:t>
            </a:r>
            <a:endParaRPr lang="en-US" sz="2200" b="1" i="0" dirty="0">
              <a:solidFill>
                <a:schemeClr val="bg1"/>
              </a:solidFill>
              <a:latin typeface="Century Gothic" panose="020B0502020202020204" pitchFamily="34" charset="0"/>
            </a:endParaRPr>
          </a:p>
        </p:txBody>
      </p:sp>
      <p:sp>
        <p:nvSpPr>
          <p:cNvPr id="6" name="TextBox 5">
            <a:extLst>
              <a:ext uri="{FF2B5EF4-FFF2-40B4-BE49-F238E27FC236}">
                <a16:creationId xmlns:a16="http://schemas.microsoft.com/office/drawing/2014/main" id="{A187D427-D6AD-6F7C-4B6A-405ED395242E}"/>
              </a:ext>
            </a:extLst>
          </p:cNvPr>
          <p:cNvSpPr txBox="1"/>
          <p:nvPr/>
        </p:nvSpPr>
        <p:spPr>
          <a:xfrm>
            <a:off x="8826179" y="6050546"/>
            <a:ext cx="3880424" cy="230832"/>
          </a:xfrm>
          <a:prstGeom prst="rect">
            <a:avLst/>
          </a:prstGeom>
          <a:noFill/>
        </p:spPr>
        <p:txBody>
          <a:bodyPr wrap="square" rtlCol="0">
            <a:spAutoFit/>
          </a:bodyPr>
          <a:lstStyle/>
          <a:p>
            <a:r>
              <a:rPr lang="en-GB" sz="900" dirty="0">
                <a:latin typeface="Century Gothic" panose="020B0502020202020204" pitchFamily="34" charset="0"/>
              </a:rPr>
              <a:t>Image </a:t>
            </a:r>
            <a:r>
              <a:rPr lang="en-GB" sz="900" dirty="0">
                <a:latin typeface="Arial" panose="020B0604020202020204" pitchFamily="34" charset="0"/>
                <a:cs typeface="Arial" panose="020B0604020202020204" pitchFamily="34" charset="0"/>
              </a:rPr>
              <a:t>©</a:t>
            </a:r>
            <a:r>
              <a:rPr lang="en-GB" sz="900" dirty="0">
                <a:latin typeface="Century Gothic" panose="020B0502020202020204" pitchFamily="34" charset="0"/>
              </a:rPr>
              <a:t> Shutterstock / CHIEW</a:t>
            </a:r>
          </a:p>
        </p:txBody>
      </p:sp>
    </p:spTree>
    <p:extLst>
      <p:ext uri="{BB962C8B-B14F-4D97-AF65-F5344CB8AC3E}">
        <p14:creationId xmlns:p14="http://schemas.microsoft.com/office/powerpoint/2010/main" val="2064416506"/>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Types of fake news</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0" y="1260000"/>
            <a:ext cx="6052186" cy="5040000"/>
          </a:xfrm>
        </p:spPr>
        <p:txBody>
          <a:bodyPr>
            <a:normAutofit fontScale="92500" lnSpcReduction="10000"/>
          </a:bodyPr>
          <a:lstStyle/>
          <a:p>
            <a:r>
              <a:rPr lang="en-GB" b="1" dirty="0">
                <a:solidFill>
                  <a:srgbClr val="006F62"/>
                </a:solidFill>
              </a:rPr>
              <a:t>Satire</a:t>
            </a:r>
            <a:r>
              <a:rPr lang="en-GB" dirty="0"/>
              <a:t>: funny/exaggerated content that is not meant to be taken seriously (e.g. </a:t>
            </a:r>
            <a:r>
              <a:rPr lang="en-GB" i="1" dirty="0"/>
              <a:t>The Onion</a:t>
            </a:r>
            <a:r>
              <a:rPr lang="en-GB" dirty="0"/>
              <a:t>).</a:t>
            </a:r>
          </a:p>
          <a:p>
            <a:r>
              <a:rPr lang="en-GB" b="1" dirty="0">
                <a:solidFill>
                  <a:srgbClr val="006F62"/>
                </a:solidFill>
              </a:rPr>
              <a:t>False</a:t>
            </a:r>
            <a:r>
              <a:rPr lang="en-GB" b="1" dirty="0"/>
              <a:t> </a:t>
            </a:r>
            <a:r>
              <a:rPr lang="en-GB" b="1" dirty="0">
                <a:solidFill>
                  <a:srgbClr val="006F62"/>
                </a:solidFill>
              </a:rPr>
              <a:t>connection</a:t>
            </a:r>
            <a:r>
              <a:rPr lang="en-GB" dirty="0"/>
              <a:t>: headlines or visuals don’t match the content.</a:t>
            </a:r>
          </a:p>
          <a:p>
            <a:r>
              <a:rPr lang="en-GB" b="1" dirty="0">
                <a:solidFill>
                  <a:srgbClr val="006F62"/>
                </a:solidFill>
              </a:rPr>
              <a:t>Misleading content</a:t>
            </a:r>
            <a:r>
              <a:rPr lang="en-GB" dirty="0"/>
              <a:t>: information that inaccurately twists an issue or individual.</a:t>
            </a:r>
          </a:p>
          <a:p>
            <a:r>
              <a:rPr lang="en-GB" b="1" dirty="0">
                <a:solidFill>
                  <a:srgbClr val="006F62"/>
                </a:solidFill>
              </a:rPr>
              <a:t>False context</a:t>
            </a:r>
            <a:r>
              <a:rPr lang="en-GB" dirty="0">
                <a:solidFill>
                  <a:srgbClr val="006F62"/>
                </a:solidFill>
              </a:rPr>
              <a:t>: </a:t>
            </a:r>
            <a:r>
              <a:rPr lang="en-GB" dirty="0"/>
              <a:t>accurate content is shared with extra incorrect information.</a:t>
            </a:r>
          </a:p>
          <a:p>
            <a:r>
              <a:rPr lang="en-GB" b="1" dirty="0">
                <a:solidFill>
                  <a:srgbClr val="006F62"/>
                </a:solidFill>
              </a:rPr>
              <a:t>Imposter content</a:t>
            </a:r>
            <a:r>
              <a:rPr lang="en-GB" dirty="0">
                <a:solidFill>
                  <a:srgbClr val="006F62"/>
                </a:solidFill>
              </a:rPr>
              <a:t>: </a:t>
            </a:r>
            <a:r>
              <a:rPr lang="en-GB" dirty="0"/>
              <a:t>reliable sources are impersonated.</a:t>
            </a:r>
          </a:p>
          <a:p>
            <a:r>
              <a:rPr lang="en-GB" b="1" dirty="0">
                <a:solidFill>
                  <a:srgbClr val="006F62"/>
                </a:solidFill>
              </a:rPr>
              <a:t>Manipulated content</a:t>
            </a:r>
            <a:r>
              <a:rPr lang="en-GB" dirty="0">
                <a:solidFill>
                  <a:srgbClr val="006F62"/>
                </a:solidFill>
              </a:rPr>
              <a:t>: </a:t>
            </a:r>
            <a:r>
              <a:rPr lang="en-GB" dirty="0"/>
              <a:t>genuine information or imagery is changed to mislead the reader.</a:t>
            </a:r>
          </a:p>
          <a:p>
            <a:r>
              <a:rPr lang="en-GB" b="1" dirty="0">
                <a:solidFill>
                  <a:srgbClr val="006F62"/>
                </a:solidFill>
              </a:rPr>
              <a:t>Fabricated content</a:t>
            </a:r>
            <a:r>
              <a:rPr lang="en-GB" dirty="0">
                <a:solidFill>
                  <a:srgbClr val="006F62"/>
                </a:solidFill>
              </a:rPr>
              <a:t>: </a:t>
            </a:r>
            <a:r>
              <a:rPr lang="en-GB" dirty="0"/>
              <a:t>information that is incorrect and not true.</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endParaRPr lang="en-US" sz="2200" dirty="0">
              <a:solidFill>
                <a:schemeClr val="bg1"/>
              </a:solidFill>
            </a:endParaRPr>
          </a:p>
        </p:txBody>
      </p:sp>
      <p:pic>
        <p:nvPicPr>
          <p:cNvPr id="2050" name="Picture 2" descr="A vector graphic on a white background showing a man with an oversized magnifying glass looking at a news article on an oversized smartphone. The headline of the article is 'FAKE NEWS'.">
            <a:extLst>
              <a:ext uri="{FF2B5EF4-FFF2-40B4-BE49-F238E27FC236}">
                <a16:creationId xmlns:a16="http://schemas.microsoft.com/office/drawing/2014/main" id="{3518FD89-1D47-DD04-FB3F-E25ABA4E58CE}"/>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298" r="11546"/>
          <a:stretch/>
        </p:blipFill>
        <p:spPr bwMode="auto">
          <a:xfrm>
            <a:off x="6983519" y="993492"/>
            <a:ext cx="4250958" cy="4335269"/>
          </a:xfrm>
          <a:prstGeom prst="rect">
            <a:avLst/>
          </a:prstGeom>
          <a:noFill/>
          <a:extLst>
            <a:ext uri="{909E8E84-426E-40DD-AFC4-6F175D3DCCD1}">
              <a14:hiddenFill xmlns:a14="http://schemas.microsoft.com/office/drawing/2010/main">
                <a:solidFill>
                  <a:srgbClr val="FFFFFF"/>
                </a:solidFill>
              </a14:hiddenFill>
            </a:ext>
          </a:extLst>
        </p:spPr>
      </p:pic>
      <p:sp>
        <p:nvSpPr>
          <p:cNvPr id="6" name="Vertical Title 1">
            <a:extLst>
              <a:ext uri="{FF2B5EF4-FFF2-40B4-BE49-F238E27FC236}">
                <a16:creationId xmlns:a16="http://schemas.microsoft.com/office/drawing/2014/main" id="{73857CF5-1249-3A9A-F3DE-394767A88E58}"/>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Types</a:t>
            </a:r>
            <a:endParaRPr lang="en-US" sz="2200" b="1" i="0" dirty="0">
              <a:solidFill>
                <a:schemeClr val="bg1"/>
              </a:solidFill>
              <a:latin typeface="Century Gothic" panose="020B0502020202020204" pitchFamily="34" charset="0"/>
            </a:endParaRPr>
          </a:p>
        </p:txBody>
      </p:sp>
      <p:sp>
        <p:nvSpPr>
          <p:cNvPr id="7" name="TextBox 6">
            <a:extLst>
              <a:ext uri="{FF2B5EF4-FFF2-40B4-BE49-F238E27FC236}">
                <a16:creationId xmlns:a16="http://schemas.microsoft.com/office/drawing/2014/main" id="{3CA24587-E39D-1F94-66A0-2C1776C34364}"/>
              </a:ext>
            </a:extLst>
          </p:cNvPr>
          <p:cNvSpPr txBox="1"/>
          <p:nvPr/>
        </p:nvSpPr>
        <p:spPr>
          <a:xfrm>
            <a:off x="9294265" y="4692831"/>
            <a:ext cx="3880424" cy="230832"/>
          </a:xfrm>
          <a:prstGeom prst="rect">
            <a:avLst/>
          </a:prstGeom>
          <a:noFill/>
        </p:spPr>
        <p:txBody>
          <a:bodyPr wrap="square" rtlCol="0">
            <a:spAutoFit/>
          </a:bodyPr>
          <a:lstStyle/>
          <a:p>
            <a:r>
              <a:rPr lang="en-GB" sz="900" dirty="0">
                <a:latin typeface="Century Gothic" panose="020B0502020202020204" pitchFamily="34" charset="0"/>
              </a:rPr>
              <a:t>Image </a:t>
            </a:r>
            <a:r>
              <a:rPr lang="en-GB" sz="900" dirty="0">
                <a:latin typeface="Arial" panose="020B0604020202020204" pitchFamily="34" charset="0"/>
                <a:cs typeface="Arial" panose="020B0604020202020204" pitchFamily="34" charset="0"/>
              </a:rPr>
              <a:t>©</a:t>
            </a:r>
            <a:r>
              <a:rPr lang="en-GB" sz="900" dirty="0">
                <a:latin typeface="Century Gothic" panose="020B0502020202020204" pitchFamily="34" charset="0"/>
              </a:rPr>
              <a:t> Shutterstock / Zaid Harith</a:t>
            </a:r>
          </a:p>
        </p:txBody>
      </p:sp>
    </p:spTree>
    <p:extLst>
      <p:ext uri="{BB962C8B-B14F-4D97-AF65-F5344CB8AC3E}">
        <p14:creationId xmlns:p14="http://schemas.microsoft.com/office/powerpoint/2010/main" val="478036117"/>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Identifying fake news</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0" y="1259999"/>
            <a:ext cx="10080000" cy="5842549"/>
          </a:xfrm>
        </p:spPr>
        <p:txBody>
          <a:bodyPr>
            <a:normAutofit/>
          </a:bodyPr>
          <a:lstStyle/>
          <a:p>
            <a:pPr marL="0" indent="0">
              <a:buNone/>
            </a:pPr>
            <a:r>
              <a:rPr lang="en-GB" dirty="0"/>
              <a:t>Check the following:</a:t>
            </a:r>
          </a:p>
          <a:p>
            <a:r>
              <a:rPr lang="en-GB" b="1" dirty="0">
                <a:solidFill>
                  <a:srgbClr val="006F62"/>
                </a:solidFill>
                <a:latin typeface="Century Gothic" panose="020B0502020202020204" pitchFamily="34" charset="0"/>
              </a:rPr>
              <a:t>Source: </a:t>
            </a:r>
            <a:r>
              <a:rPr lang="en-GB" dirty="0"/>
              <a:t>is</a:t>
            </a:r>
            <a:r>
              <a:rPr lang="en-GB" dirty="0">
                <a:latin typeface="Century Gothic" panose="020B0502020202020204" pitchFamily="34" charset="0"/>
              </a:rPr>
              <a:t> the article from a reputable news source, institution or scientific journal? Look at the full URL to help you identify who has shared the story.</a:t>
            </a:r>
          </a:p>
          <a:p>
            <a:r>
              <a:rPr lang="en-GB" b="1" dirty="0">
                <a:solidFill>
                  <a:srgbClr val="006F62"/>
                </a:solidFill>
                <a:latin typeface="Century Gothic" panose="020B0502020202020204" pitchFamily="34" charset="0"/>
              </a:rPr>
              <a:t>Author: </a:t>
            </a:r>
            <a:r>
              <a:rPr lang="en-GB" dirty="0"/>
              <a:t>i</a:t>
            </a:r>
            <a:r>
              <a:rPr lang="en-GB" dirty="0">
                <a:latin typeface="Century Gothic" panose="020B0502020202020204" pitchFamily="34" charset="0"/>
              </a:rPr>
              <a:t>s the author credible with a history of accurate reporting? Do they have expertise in environmental science?</a:t>
            </a:r>
          </a:p>
          <a:p>
            <a:r>
              <a:rPr lang="en-GB" b="1" dirty="0">
                <a:solidFill>
                  <a:srgbClr val="006F62"/>
                </a:solidFill>
                <a:latin typeface="Century Gothic" panose="020B0502020202020204" pitchFamily="34" charset="0"/>
              </a:rPr>
              <a:t>Bias: </a:t>
            </a:r>
            <a:r>
              <a:rPr lang="en-GB" dirty="0"/>
              <a:t>d</a:t>
            </a:r>
            <a:r>
              <a:rPr lang="en-GB" dirty="0">
                <a:latin typeface="Century Gothic" panose="020B0502020202020204" pitchFamily="34" charset="0"/>
              </a:rPr>
              <a:t>oes the article exhibit a particular bias or perspective that skews the information?</a:t>
            </a:r>
          </a:p>
          <a:p>
            <a:r>
              <a:rPr lang="en-GB" b="1" dirty="0">
                <a:solidFill>
                  <a:srgbClr val="006F62"/>
                </a:solidFill>
                <a:latin typeface="Century Gothic" panose="020B0502020202020204" pitchFamily="34" charset="0"/>
              </a:rPr>
              <a:t>Supporting evidence: </a:t>
            </a:r>
            <a:r>
              <a:rPr lang="en-GB" dirty="0"/>
              <a:t>a</a:t>
            </a:r>
            <a:r>
              <a:rPr lang="en-GB" dirty="0">
                <a:latin typeface="Century Gothic" panose="020B0502020202020204" pitchFamily="34" charset="0"/>
              </a:rPr>
              <a:t>re any other reputable sources reporting the same story? This will increase the credibility. Reliable articles will also cite scientific studies and data. You can double check these references with original research papers.</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endParaRPr lang="en-US" sz="2200" dirty="0">
              <a:solidFill>
                <a:schemeClr val="bg1"/>
              </a:solidFill>
            </a:endParaRPr>
          </a:p>
        </p:txBody>
      </p:sp>
      <p:sp>
        <p:nvSpPr>
          <p:cNvPr id="5" name="Vertical Title 1">
            <a:extLst>
              <a:ext uri="{FF2B5EF4-FFF2-40B4-BE49-F238E27FC236}">
                <a16:creationId xmlns:a16="http://schemas.microsoft.com/office/drawing/2014/main" id="{A9EA715C-36AC-DA72-562D-E41273D17A9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Checklist</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72355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Identifying fake news </a:t>
            </a:r>
            <a:r>
              <a:rPr lang="en-US" b="0" i="1" dirty="0"/>
              <a:t>cont.</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normAutofit/>
          </a:bodyPr>
          <a:lstStyle/>
          <a:p>
            <a:r>
              <a:rPr lang="en-GB" b="1" dirty="0">
                <a:solidFill>
                  <a:srgbClr val="006F62"/>
                </a:solidFill>
              </a:rPr>
              <a:t>Evaluate the language and tone: </a:t>
            </a:r>
            <a:r>
              <a:rPr lang="en-GB" dirty="0"/>
              <a:t>does it use sensationalist language and emotional appeals?</a:t>
            </a:r>
          </a:p>
          <a:p>
            <a:r>
              <a:rPr lang="en-GB" b="1" dirty="0">
                <a:solidFill>
                  <a:srgbClr val="006F62"/>
                </a:solidFill>
              </a:rPr>
              <a:t>Check the date: </a:t>
            </a:r>
            <a:r>
              <a:rPr lang="en-GB" dirty="0"/>
              <a:t>is this a recent story? Sometimes old news stories are recycled to create misinformation.</a:t>
            </a:r>
          </a:p>
          <a:p>
            <a:r>
              <a:rPr lang="en-GB" b="1" dirty="0">
                <a:solidFill>
                  <a:srgbClr val="006F62"/>
                </a:solidFill>
              </a:rPr>
              <a:t>Inspect the media: </a:t>
            </a:r>
            <a:r>
              <a:rPr lang="en-GB" dirty="0"/>
              <a:t>are any images or videos photoshopped, manipulated or out of context? Reverse image search can help identify the original source.</a:t>
            </a:r>
          </a:p>
          <a:p>
            <a:r>
              <a:rPr lang="en-GB" b="1" dirty="0">
                <a:solidFill>
                  <a:srgbClr val="006F62"/>
                </a:solidFill>
              </a:rPr>
              <a:t>Verify with fact checkers: </a:t>
            </a:r>
            <a:r>
              <a:rPr lang="en-GB" dirty="0"/>
              <a:t>have you looked at any fact-checking websites (Snopes, FactCheck.org or PolitiFact) to check the information?</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endParaRPr lang="en-US" sz="2200" dirty="0">
              <a:solidFill>
                <a:schemeClr val="bg1"/>
              </a:solidFill>
            </a:endParaRPr>
          </a:p>
        </p:txBody>
      </p:sp>
      <p:sp>
        <p:nvSpPr>
          <p:cNvPr id="5" name="Vertical Title 1">
            <a:extLst>
              <a:ext uri="{FF2B5EF4-FFF2-40B4-BE49-F238E27FC236}">
                <a16:creationId xmlns:a16="http://schemas.microsoft.com/office/drawing/2014/main" id="{71C8078C-541F-C6C3-A410-961F3C3424D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Checklist</a:t>
            </a:r>
            <a:endParaRPr lang="en-US" sz="2200" b="1" i="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27737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What can I do?</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normAutofit/>
          </a:bodyPr>
          <a:lstStyle/>
          <a:p>
            <a:r>
              <a:rPr lang="en-GB" b="1" dirty="0">
                <a:solidFill>
                  <a:srgbClr val="006F62"/>
                </a:solidFill>
              </a:rPr>
              <a:t>Be sceptical: </a:t>
            </a:r>
            <a:r>
              <a:rPr lang="en-GB" dirty="0"/>
              <a:t>always approach news critically.</a:t>
            </a:r>
          </a:p>
          <a:p>
            <a:r>
              <a:rPr lang="en-GB" b="1" dirty="0">
                <a:solidFill>
                  <a:srgbClr val="006F62"/>
                </a:solidFill>
              </a:rPr>
              <a:t>Spread the word: </a:t>
            </a:r>
            <a:r>
              <a:rPr lang="en-GB" dirty="0"/>
              <a:t>share what you have found out about fake news with friends and family.</a:t>
            </a:r>
          </a:p>
          <a:p>
            <a:r>
              <a:rPr lang="en-GB" b="1" dirty="0">
                <a:solidFill>
                  <a:srgbClr val="006F62"/>
                </a:solidFill>
              </a:rPr>
              <a:t>Stay ‘in-the-know’: </a:t>
            </a:r>
            <a:r>
              <a:rPr lang="en-GB" dirty="0"/>
              <a:t>follow reliable news sources to get up-to-date and accurate information.</a:t>
            </a:r>
          </a:p>
          <a:p>
            <a:r>
              <a:rPr lang="en-GB" b="1" dirty="0">
                <a:solidFill>
                  <a:srgbClr val="006F62"/>
                </a:solidFill>
              </a:rPr>
              <a:t>Think carefully: </a:t>
            </a:r>
            <a:r>
              <a:rPr lang="en-GB" dirty="0"/>
              <a:t>be responsible with what you share and make sure the information you share is reliable.</a:t>
            </a:r>
          </a:p>
          <a:p>
            <a:pPr marL="0" indent="0">
              <a:buNone/>
            </a:pPr>
            <a:endParaRPr lang="en-GB" dirty="0"/>
          </a:p>
          <a:p>
            <a:pPr marL="0" indent="0">
              <a:buNone/>
            </a:pPr>
            <a:r>
              <a:rPr lang="en-GB" dirty="0"/>
              <a:t>If you follow these steps, you can help fight the spread of fake news and misinformation.</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endParaRPr lang="en-US" sz="2200" dirty="0">
              <a:solidFill>
                <a:schemeClr val="bg1"/>
              </a:solidFill>
            </a:endParaRPr>
          </a:p>
        </p:txBody>
      </p:sp>
      <p:sp>
        <p:nvSpPr>
          <p:cNvPr id="5" name="Vertical Title 1">
            <a:extLst>
              <a:ext uri="{FF2B5EF4-FFF2-40B4-BE49-F238E27FC236}">
                <a16:creationId xmlns:a16="http://schemas.microsoft.com/office/drawing/2014/main" id="{11234FDC-C933-739A-7212-AE8BAFC79528}"/>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Conclusion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92583776"/>
      </p:ext>
    </p:extLst>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Task</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normAutofit/>
          </a:bodyPr>
          <a:lstStyle/>
          <a:p>
            <a:pPr marL="0" indent="0">
              <a:buNone/>
            </a:pPr>
            <a:r>
              <a:rPr lang="en-GB" dirty="0"/>
              <a:t>Write a news article about a type of atmospheric pollution. Include the following information:</a:t>
            </a:r>
          </a:p>
          <a:p>
            <a:r>
              <a:rPr lang="en-GB" dirty="0">
                <a:latin typeface="Century Gothic" panose="020B0502020202020204" pitchFamily="34" charset="0"/>
              </a:rPr>
              <a:t>What are the names and formulas of the pollutants?</a:t>
            </a:r>
          </a:p>
          <a:p>
            <a:r>
              <a:rPr lang="en-GB" dirty="0">
                <a:latin typeface="Century Gothic" panose="020B0502020202020204" pitchFamily="34" charset="0"/>
              </a:rPr>
              <a:t>How are they formed?</a:t>
            </a:r>
          </a:p>
          <a:p>
            <a:r>
              <a:rPr lang="en-GB" dirty="0">
                <a:latin typeface="Century Gothic" panose="020B0502020202020204" pitchFamily="34" charset="0"/>
              </a:rPr>
              <a:t>What impact do they have on society?</a:t>
            </a:r>
          </a:p>
          <a:p>
            <a:r>
              <a:rPr lang="en-GB" dirty="0">
                <a:latin typeface="Century Gothic" panose="020B0502020202020204" pitchFamily="34" charset="0"/>
              </a:rPr>
              <a:t>What impact do they have on the environment?</a:t>
            </a:r>
          </a:p>
          <a:p>
            <a:r>
              <a:rPr lang="en-GB" dirty="0">
                <a:latin typeface="Century Gothic" panose="020B0502020202020204" pitchFamily="34" charset="0"/>
              </a:rPr>
              <a:t>Can you describe these impacts using your chemical knowledge?</a:t>
            </a:r>
          </a:p>
          <a:p>
            <a:r>
              <a:rPr lang="en-GB" dirty="0">
                <a:latin typeface="Century Gothic" panose="020B0502020202020204" pitchFamily="34" charset="0"/>
              </a:rPr>
              <a:t>What can be done to minimise these impacts?</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endParaRPr lang="en-US" sz="2200" dirty="0">
              <a:solidFill>
                <a:schemeClr val="bg1"/>
              </a:solidFill>
            </a:endParaRPr>
          </a:p>
        </p:txBody>
      </p:sp>
      <p:sp>
        <p:nvSpPr>
          <p:cNvPr id="5" name="Vertical Title 1">
            <a:extLst>
              <a:ext uri="{FF2B5EF4-FFF2-40B4-BE49-F238E27FC236}">
                <a16:creationId xmlns:a16="http://schemas.microsoft.com/office/drawing/2014/main" id="{340C337E-4E5B-14B4-ED60-961DDEEBB34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Task</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6161902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2116</TotalTime>
  <Words>814</Words>
  <Application>Microsoft Office PowerPoint</Application>
  <PresentationFormat>Widescreen</PresentationFormat>
  <Paragraphs>82</Paragraphs>
  <Slides>10</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Century Gothic</vt:lpstr>
      <vt:lpstr>Office Theme</vt:lpstr>
      <vt:lpstr>11–14 years</vt:lpstr>
      <vt:lpstr>What is fake news?</vt:lpstr>
      <vt:lpstr>Learning objectives</vt:lpstr>
      <vt:lpstr>The impact of fake news and misinformation</vt:lpstr>
      <vt:lpstr>Types of fake news</vt:lpstr>
      <vt:lpstr>Identifying fake news</vt:lpstr>
      <vt:lpstr>Identifying fake news cont.</vt:lpstr>
      <vt:lpstr>What can I do?</vt:lpstr>
      <vt:lpstr>Task</vt:lpstr>
      <vt:lpstr>Sentence starters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Clearing the air: atmospheric pollution and fake news presentation slides</dc:title>
  <dc:creator>RoyalSocietyofChemistry@royalsocietychemistry.onmicrosoft.com</dc:creator>
  <cp:keywords>climate change; acid rain; smog; greenhouse effect; greenhouse gas; environment; renewable; pollutant; air pollution</cp:keywords>
  <cp:lastModifiedBy>Kirsty Patterson</cp:lastModifiedBy>
  <cp:revision>608</cp:revision>
  <dcterms:created xsi:type="dcterms:W3CDTF">2021-04-13T16:26:00Z</dcterms:created>
  <dcterms:modified xsi:type="dcterms:W3CDTF">2025-02-28T13:24:24Z</dcterms:modified>
  <cp:category>From https://rsc.li/3Qs3Kdb;How to teach atmospheric pollution, Education in Chemistry</cp:category>
</cp:coreProperties>
</file>