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8" r:id="rId2"/>
    <p:sldId id="258" r:id="rId3"/>
    <p:sldId id="259" r:id="rId4"/>
    <p:sldId id="262" r:id="rId5"/>
    <p:sldId id="263" r:id="rId6"/>
    <p:sldId id="26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73480"/>
  </p:normalViewPr>
  <p:slideViewPr>
    <p:cSldViewPr snapToGrid="0" snapToObjects="1" showGuides="1">
      <p:cViewPr varScale="1">
        <p:scale>
          <a:sx n="84" d="100"/>
          <a:sy n="84" d="100"/>
        </p:scale>
        <p:origin x="1602" y="96"/>
      </p:cViewPr>
      <p:guideLst>
        <p:guide orient="horz" pos="2115"/>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EC88BC-A7DB-2A49-B833-665A32C1CECC}" type="datetimeFigureOut">
              <a:rPr lang="en-US" smtClean="0"/>
              <a:t>12/19/2016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282896-8C05-BC42-B029-1A83D7B7BA6B}" type="slidenum">
              <a:rPr lang="en-US" smtClean="0"/>
              <a:t>‹#›</a:t>
            </a:fld>
            <a:endParaRPr lang="en-US"/>
          </a:p>
        </p:txBody>
      </p:sp>
    </p:spTree>
    <p:extLst>
      <p:ext uri="{BB962C8B-B14F-4D97-AF65-F5344CB8AC3E}">
        <p14:creationId xmlns:p14="http://schemas.microsoft.com/office/powerpoint/2010/main" val="2075018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71A2FF-9116-F247-AAD0-CE192A47DEA8}" type="slidenum">
              <a:rPr lang="en-US" smtClean="0"/>
              <a:t>1</a:t>
            </a:fld>
            <a:endParaRPr lang="en-US"/>
          </a:p>
        </p:txBody>
      </p:sp>
    </p:spTree>
    <p:extLst>
      <p:ext uri="{BB962C8B-B14F-4D97-AF65-F5344CB8AC3E}">
        <p14:creationId xmlns:p14="http://schemas.microsoft.com/office/powerpoint/2010/main" val="648819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Millions of tons of copper are extracted every year – it’s valued for its relatively high conductivity and low reactivity, making ideal for use in</a:t>
            </a:r>
            <a:r>
              <a:rPr lang="en-US" baseline="0" dirty="0" smtClean="0"/>
              <a:t> amongst other things, electrical wiring and piping for heating and drinking water.</a:t>
            </a:r>
          </a:p>
          <a:p>
            <a:endParaRPr lang="en-US" dirty="0" smtClean="0"/>
          </a:p>
          <a:p>
            <a:r>
              <a:rPr lang="en-US" dirty="0" smtClean="0"/>
              <a:t>Copper cable. Picture by Giovanni </a:t>
            </a:r>
            <a:r>
              <a:rPr lang="en-US" dirty="0" err="1" smtClean="0"/>
              <a:t>Dall'Orto</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Fireman Nicolas Sorrell uses a torch to heat a copper pipe in the hull technician workshop of the amphibious dock landing ship USS Tortuga (LSD 46) on Sept 120907-N-XZ031-154.jpg</a:t>
            </a:r>
          </a:p>
          <a:p>
            <a:r>
              <a:rPr lang="en-US" dirty="0" smtClean="0"/>
              <a:t>By DoD photo by Seaman Chelsea </a:t>
            </a:r>
            <a:r>
              <a:rPr lang="en-US" dirty="0" err="1" smtClean="0"/>
              <a:t>Mandello</a:t>
            </a:r>
            <a:r>
              <a:rPr lang="en-US" dirty="0" smtClean="0"/>
              <a:t>, U.S. Navy. (Released) [Public domain], via Wikimedia Commons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Cu-Scheibe.JPG </a:t>
            </a:r>
            <a:r>
              <a:rPr lang="en-US" dirty="0" smtClean="0"/>
              <a:t>By Alchemist-</a:t>
            </a:r>
            <a:r>
              <a:rPr lang="en-US" dirty="0" err="1" smtClean="0"/>
              <a:t>hp</a:t>
            </a:r>
            <a:r>
              <a:rPr lang="en-US" dirty="0" smtClean="0"/>
              <a:t> (pse-mendelejew.de) (</a:t>
            </a:r>
            <a:r>
              <a:rPr lang="en-US" dirty="0" err="1" smtClean="0"/>
              <a:t>eigene</a:t>
            </a:r>
            <a:r>
              <a:rPr lang="en-US" dirty="0" smtClean="0"/>
              <a:t> </a:t>
            </a:r>
            <a:r>
              <a:rPr lang="en-US" dirty="0" err="1" smtClean="0"/>
              <a:t>Arbeit</a:t>
            </a:r>
            <a:r>
              <a:rPr lang="en-US" dirty="0" smtClean="0"/>
              <a:t> (own work)) [FAL or CC BY-SA 3.0 de (http://creativecommons.org/licenses/by-sa/3.0/de/deed.en)], via Wikimedia Commons</a:t>
            </a:r>
          </a:p>
          <a:p>
            <a:endParaRPr lang="en-US" dirty="0"/>
          </a:p>
        </p:txBody>
      </p:sp>
      <p:sp>
        <p:nvSpPr>
          <p:cNvPr id="4" name="Slide Number Placeholder 3"/>
          <p:cNvSpPr>
            <a:spLocks noGrp="1"/>
          </p:cNvSpPr>
          <p:nvPr>
            <p:ph type="sldNum" sz="quarter" idx="10"/>
          </p:nvPr>
        </p:nvSpPr>
        <p:spPr/>
        <p:txBody>
          <a:bodyPr/>
          <a:lstStyle/>
          <a:p>
            <a:fld id="{7771A2FF-9116-F247-AAD0-CE192A47DEA8}" type="slidenum">
              <a:rPr lang="en-US" smtClean="0"/>
              <a:t>2</a:t>
            </a:fld>
            <a:endParaRPr lang="en-US"/>
          </a:p>
        </p:txBody>
      </p:sp>
    </p:spTree>
    <p:extLst>
      <p:ext uri="{BB962C8B-B14F-4D97-AF65-F5344CB8AC3E}">
        <p14:creationId xmlns:p14="http://schemas.microsoft.com/office/powerpoint/2010/main" val="767561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can’t rely on just finding lumps of copper lying around though. Copper occurs naturally in the Earth’s crust as a range of compounds of copper with sulfur, oxygen and other elements. If there is enough copper to make it worthwhile extracting, the rock is known as an ore. We get to the copper in a type of reaction called reduction – today we’ll be demonstrating this process with zinc.</a:t>
            </a:r>
            <a:endParaRPr lang="en-US" dirty="0" smtClean="0"/>
          </a:p>
          <a:p>
            <a:endParaRPr lang="en-US" dirty="0" smtClean="0"/>
          </a:p>
          <a:p>
            <a:r>
              <a:rPr lang="en-US" dirty="0" smtClean="0"/>
              <a:t>Min</a:t>
            </a:r>
            <a:r>
              <a:rPr lang="en-US" baseline="0" dirty="0" smtClean="0"/>
              <a:t> </a:t>
            </a:r>
            <a:r>
              <a:rPr lang="en-US" baseline="0" dirty="0" err="1" smtClean="0"/>
              <a:t>chalcopyrite.jpg</a:t>
            </a:r>
            <a:r>
              <a:rPr lang="en-US" baseline="0" dirty="0" smtClean="0"/>
              <a:t> By Daniel </a:t>
            </a:r>
            <a:r>
              <a:rPr lang="en-US" baseline="0" dirty="0" err="1" smtClean="0"/>
              <a:t>Schwen</a:t>
            </a:r>
            <a:r>
              <a:rPr lang="en-US" baseline="0" dirty="0" smtClean="0"/>
              <a:t> (Own work) [CC BY-SA 2.5 (http://</a:t>
            </a:r>
            <a:r>
              <a:rPr lang="en-US" baseline="0" dirty="0" err="1" smtClean="0"/>
              <a:t>creativecommons.org</a:t>
            </a:r>
            <a:r>
              <a:rPr lang="en-US" baseline="0" dirty="0" smtClean="0"/>
              <a:t>/licenses/by-</a:t>
            </a:r>
            <a:r>
              <a:rPr lang="en-US" baseline="0" dirty="0" err="1" smtClean="0"/>
              <a:t>sa</a:t>
            </a:r>
            <a:r>
              <a:rPr lang="en-US" baseline="0" dirty="0" smtClean="0"/>
              <a:t>/2.5)], via Wikimedia Commons</a:t>
            </a:r>
          </a:p>
          <a:p>
            <a:r>
              <a:rPr lang="en-US" dirty="0" err="1" smtClean="0"/>
              <a:t>Covellite-USA.jpg</a:t>
            </a:r>
            <a:r>
              <a:rPr lang="en-US" dirty="0" smtClean="0"/>
              <a:t> By Didier </a:t>
            </a:r>
            <a:r>
              <a:rPr lang="en-US" dirty="0" err="1" smtClean="0"/>
              <a:t>Descouens</a:t>
            </a:r>
            <a:r>
              <a:rPr lang="en-US" dirty="0" smtClean="0"/>
              <a:t> (Own work) [CC BY 3.0 (http://</a:t>
            </a:r>
            <a:r>
              <a:rPr lang="en-US" dirty="0" err="1" smtClean="0"/>
              <a:t>creativecommons.org</a:t>
            </a:r>
            <a:r>
              <a:rPr lang="en-US" dirty="0" smtClean="0"/>
              <a:t>/licenses/by/3.0)], via Wikimedia Commons</a:t>
            </a:r>
          </a:p>
          <a:p>
            <a:r>
              <a:rPr lang="en-US" sz="1200" kern="1200" dirty="0" err="1" smtClean="0">
                <a:solidFill>
                  <a:schemeClr val="tx1"/>
                </a:solidFill>
                <a:latin typeface="+mn-lt"/>
                <a:ea typeface="+mn-ea"/>
                <a:cs typeface="+mn-cs"/>
              </a:rPr>
              <a:t>File:Malachite</a:t>
            </a:r>
            <a:r>
              <a:rPr lang="en-US" sz="1200" kern="1200" dirty="0" smtClean="0">
                <a:solidFill>
                  <a:schemeClr val="tx1"/>
                </a:solidFill>
                <a:latin typeface="+mn-lt"/>
                <a:ea typeface="+mn-ea"/>
                <a:cs typeface="+mn-cs"/>
              </a:rPr>
              <a:t> Macro 43.jpg I, Jonathan Zander [GFDL (http://</a:t>
            </a:r>
            <a:r>
              <a:rPr lang="en-US" sz="1200" kern="1200" dirty="0" err="1" smtClean="0">
                <a:solidFill>
                  <a:schemeClr val="tx1"/>
                </a:solidFill>
                <a:latin typeface="+mn-lt"/>
                <a:ea typeface="+mn-ea"/>
                <a:cs typeface="+mn-cs"/>
              </a:rPr>
              <a:t>www.gnu.org</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copyleft</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fdl.html</a:t>
            </a:r>
            <a:r>
              <a:rPr lang="en-US" sz="1200" kern="1200" dirty="0" smtClean="0">
                <a:solidFill>
                  <a:schemeClr val="tx1"/>
                </a:solidFill>
                <a:latin typeface="+mn-lt"/>
                <a:ea typeface="+mn-ea"/>
                <a:cs typeface="+mn-cs"/>
              </a:rPr>
              <a:t>), CC-BY-SA-3.0 (http://</a:t>
            </a:r>
            <a:r>
              <a:rPr lang="en-US" sz="1200" kern="1200" dirty="0" err="1" smtClean="0">
                <a:solidFill>
                  <a:schemeClr val="tx1"/>
                </a:solidFill>
                <a:latin typeface="+mn-lt"/>
                <a:ea typeface="+mn-ea"/>
                <a:cs typeface="+mn-cs"/>
              </a:rPr>
              <a:t>creativecommons.org</a:t>
            </a:r>
            <a:r>
              <a:rPr lang="en-US" sz="1200" kern="1200" dirty="0" smtClean="0">
                <a:solidFill>
                  <a:schemeClr val="tx1"/>
                </a:solidFill>
                <a:latin typeface="+mn-lt"/>
                <a:ea typeface="+mn-ea"/>
                <a:cs typeface="+mn-cs"/>
              </a:rPr>
              <a:t>/licenses/by-</a:t>
            </a:r>
            <a:r>
              <a:rPr lang="en-US" sz="1200" kern="1200" dirty="0" err="1" smtClean="0">
                <a:solidFill>
                  <a:schemeClr val="tx1"/>
                </a:solidFill>
                <a:latin typeface="+mn-lt"/>
                <a:ea typeface="+mn-ea"/>
                <a:cs typeface="+mn-cs"/>
              </a:rPr>
              <a:t>sa</a:t>
            </a:r>
            <a:r>
              <a:rPr lang="en-US" sz="1200" kern="1200" dirty="0" smtClean="0">
                <a:solidFill>
                  <a:schemeClr val="tx1"/>
                </a:solidFill>
                <a:latin typeface="+mn-lt"/>
                <a:ea typeface="+mn-ea"/>
                <a:cs typeface="+mn-cs"/>
              </a:rPr>
              <a:t>/3.0/) or CC BY-SA 2.5 (http://</a:t>
            </a:r>
            <a:r>
              <a:rPr lang="en-US" sz="1200" kern="1200" dirty="0" err="1" smtClean="0">
                <a:solidFill>
                  <a:schemeClr val="tx1"/>
                </a:solidFill>
                <a:latin typeface="+mn-lt"/>
                <a:ea typeface="+mn-ea"/>
                <a:cs typeface="+mn-cs"/>
              </a:rPr>
              <a:t>creativecommons.org</a:t>
            </a:r>
            <a:r>
              <a:rPr lang="en-US" sz="1200" kern="1200" dirty="0" smtClean="0">
                <a:solidFill>
                  <a:schemeClr val="tx1"/>
                </a:solidFill>
                <a:latin typeface="+mn-lt"/>
                <a:ea typeface="+mn-ea"/>
                <a:cs typeface="+mn-cs"/>
              </a:rPr>
              <a:t>/licenses/by-</a:t>
            </a:r>
            <a:r>
              <a:rPr lang="en-US" sz="1200" kern="1200" dirty="0" err="1" smtClean="0">
                <a:solidFill>
                  <a:schemeClr val="tx1"/>
                </a:solidFill>
                <a:latin typeface="+mn-lt"/>
                <a:ea typeface="+mn-ea"/>
                <a:cs typeface="+mn-cs"/>
              </a:rPr>
              <a:t>sa</a:t>
            </a:r>
            <a:r>
              <a:rPr lang="en-US" sz="1200" kern="1200" dirty="0" smtClean="0">
                <a:solidFill>
                  <a:schemeClr val="tx1"/>
                </a:solidFill>
                <a:latin typeface="+mn-lt"/>
                <a:ea typeface="+mn-ea"/>
                <a:cs typeface="+mn-cs"/>
              </a:rPr>
              <a:t>/2.5)], via Wikimedia Commons</a:t>
            </a:r>
          </a:p>
          <a:p>
            <a:r>
              <a:rPr lang="en-US" sz="1200" kern="1200" dirty="0" err="1" smtClean="0">
                <a:solidFill>
                  <a:schemeClr val="tx1"/>
                </a:solidFill>
                <a:latin typeface="+mn-lt"/>
                <a:ea typeface="+mn-ea"/>
                <a:cs typeface="+mn-cs"/>
              </a:rPr>
              <a:t>File:Cuprite.jpg</a:t>
            </a:r>
            <a:r>
              <a:rPr lang="en-US" sz="1200" kern="1200" dirty="0" smtClean="0">
                <a:solidFill>
                  <a:schemeClr val="tx1"/>
                </a:solidFill>
                <a:latin typeface="+mn-lt"/>
                <a:ea typeface="+mn-ea"/>
                <a:cs typeface="+mn-cs"/>
              </a:rPr>
              <a:t> </a:t>
            </a:r>
            <a:r>
              <a:rPr lang="en-US" dirty="0" smtClean="0"/>
              <a:t>By Didier </a:t>
            </a:r>
            <a:r>
              <a:rPr lang="en-US" dirty="0" err="1" smtClean="0"/>
              <a:t>Descouens</a:t>
            </a:r>
            <a:r>
              <a:rPr lang="en-US" dirty="0" smtClean="0"/>
              <a:t> (Own work) [CC BY-SA 3.0 (http://</a:t>
            </a:r>
            <a:r>
              <a:rPr lang="en-US" dirty="0" err="1" smtClean="0"/>
              <a:t>creativecommons.org</a:t>
            </a:r>
            <a:r>
              <a:rPr lang="en-US" dirty="0" smtClean="0"/>
              <a:t>/licenses/by-</a:t>
            </a:r>
            <a:r>
              <a:rPr lang="en-US" dirty="0" err="1" smtClean="0"/>
              <a:t>sa</a:t>
            </a:r>
            <a:r>
              <a:rPr lang="en-US" dirty="0" smtClean="0"/>
              <a:t>/3.0)], via Wikimedia Commons</a:t>
            </a:r>
          </a:p>
          <a:p>
            <a:endParaRPr lang="en-US" dirty="0"/>
          </a:p>
        </p:txBody>
      </p:sp>
      <p:sp>
        <p:nvSpPr>
          <p:cNvPr id="4" name="Slide Number Placeholder 3"/>
          <p:cNvSpPr>
            <a:spLocks noGrp="1"/>
          </p:cNvSpPr>
          <p:nvPr>
            <p:ph type="sldNum" sz="quarter" idx="10"/>
          </p:nvPr>
        </p:nvSpPr>
        <p:spPr/>
        <p:txBody>
          <a:bodyPr/>
          <a:lstStyle/>
          <a:p>
            <a:fld id="{7771A2FF-9116-F247-AAD0-CE192A47DEA8}" type="slidenum">
              <a:rPr lang="en-US" smtClean="0"/>
              <a:t>3</a:t>
            </a:fld>
            <a:endParaRPr lang="en-US"/>
          </a:p>
        </p:txBody>
      </p:sp>
    </p:spTree>
    <p:extLst>
      <p:ext uri="{BB962C8B-B14F-4D97-AF65-F5344CB8AC3E}">
        <p14:creationId xmlns:p14="http://schemas.microsoft.com/office/powerpoint/2010/main" val="1176468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 what’s happened in the reaction, the copper </a:t>
            </a:r>
            <a:r>
              <a:rPr lang="en-US" baseline="0" dirty="0" smtClean="0"/>
              <a:t>started in a compound with the oxygen – copper oxide. The zinc, a more reactive element, sometimes said to have a higher activity steals the oxygen away from the copper. The zinc is </a:t>
            </a:r>
            <a:r>
              <a:rPr lang="en-US" baseline="0" dirty="0" err="1" smtClean="0"/>
              <a:t>oxidised</a:t>
            </a:r>
            <a:r>
              <a:rPr lang="en-US" baseline="0" dirty="0" smtClean="0"/>
              <a:t> to zinc oxide and the copper in the copper oxide is reduced to the metal.</a:t>
            </a:r>
            <a:endParaRPr lang="en-US" dirty="0"/>
          </a:p>
        </p:txBody>
      </p:sp>
      <p:sp>
        <p:nvSpPr>
          <p:cNvPr id="4" name="Slide Number Placeholder 3"/>
          <p:cNvSpPr>
            <a:spLocks noGrp="1"/>
          </p:cNvSpPr>
          <p:nvPr>
            <p:ph type="sldNum" sz="quarter" idx="10"/>
          </p:nvPr>
        </p:nvSpPr>
        <p:spPr/>
        <p:txBody>
          <a:bodyPr/>
          <a:lstStyle/>
          <a:p>
            <a:fld id="{7771A2FF-9116-F247-AAD0-CE192A47DEA8}" type="slidenum">
              <a:rPr lang="en-US" smtClean="0"/>
              <a:t>4</a:t>
            </a:fld>
            <a:endParaRPr lang="en-US"/>
          </a:p>
        </p:txBody>
      </p:sp>
    </p:spTree>
    <p:extLst>
      <p:ext uri="{BB962C8B-B14F-4D97-AF65-F5344CB8AC3E}">
        <p14:creationId xmlns:p14="http://schemas.microsoft.com/office/powerpoint/2010/main" val="1913980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acids react with metal oxides, they form a metal compound, known as a salt, and water</a:t>
            </a:r>
            <a:r>
              <a:rPr lang="en-US" baseline="0" dirty="0" smtClean="0"/>
              <a:t> .. You could think about it as the zinc and the hydrogen swapping places, or the oxygen and the chlorine swapping places.</a:t>
            </a:r>
            <a:endParaRPr lang="en-US" dirty="0"/>
          </a:p>
        </p:txBody>
      </p:sp>
      <p:sp>
        <p:nvSpPr>
          <p:cNvPr id="4" name="Slide Number Placeholder 3"/>
          <p:cNvSpPr>
            <a:spLocks noGrp="1"/>
          </p:cNvSpPr>
          <p:nvPr>
            <p:ph type="sldNum" sz="quarter" idx="10"/>
          </p:nvPr>
        </p:nvSpPr>
        <p:spPr/>
        <p:txBody>
          <a:bodyPr/>
          <a:lstStyle/>
          <a:p>
            <a:fld id="{7771A2FF-9116-F247-AAD0-CE192A47DEA8}" type="slidenum">
              <a:rPr lang="en-US" smtClean="0"/>
              <a:t>5</a:t>
            </a:fld>
            <a:endParaRPr lang="en-US"/>
          </a:p>
        </p:txBody>
      </p:sp>
    </p:spTree>
    <p:extLst>
      <p:ext uri="{BB962C8B-B14F-4D97-AF65-F5344CB8AC3E}">
        <p14:creationId xmlns:p14="http://schemas.microsoft.com/office/powerpoint/2010/main" val="688253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71A2FF-9116-F247-AAD0-CE192A47DEA8}" type="slidenum">
              <a:rPr lang="en-US" smtClean="0"/>
              <a:t>6</a:t>
            </a:fld>
            <a:endParaRPr lang="en-US"/>
          </a:p>
        </p:txBody>
      </p:sp>
    </p:spTree>
    <p:extLst>
      <p:ext uri="{BB962C8B-B14F-4D97-AF65-F5344CB8AC3E}">
        <p14:creationId xmlns:p14="http://schemas.microsoft.com/office/powerpoint/2010/main" val="3507236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B44FA5-81CD-114C-B542-DC35670C7536}" type="datetimeFigureOut">
              <a:rPr lang="en-US" smtClean="0"/>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358412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44FA5-81CD-114C-B542-DC35670C7536}" type="datetimeFigureOut">
              <a:rPr lang="en-US" smtClean="0"/>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875705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44FA5-81CD-114C-B542-DC35670C7536}" type="datetimeFigureOut">
              <a:rPr lang="en-US" smtClean="0"/>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1271258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ody slide 2">
    <p:spTree>
      <p:nvGrpSpPr>
        <p:cNvPr id="1" name=""/>
        <p:cNvGrpSpPr/>
        <p:nvPr/>
      </p:nvGrpSpPr>
      <p:grpSpPr>
        <a:xfrm>
          <a:off x="0" y="0"/>
          <a:ext cx="0" cy="0"/>
          <a:chOff x="0" y="0"/>
          <a:chExt cx="0" cy="0"/>
        </a:xfrm>
      </p:grpSpPr>
      <p:pic>
        <p:nvPicPr>
          <p:cNvPr id="10" name="Picture 3" descr="H:\Design\Powerpoint DO NOT MOVE\New templates 2014\16 9\Graphics\power point_4 3_PURPLE_96dpi3.pn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 y="-12699"/>
            <a:ext cx="1694215" cy="1849417"/>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0"/>
          </p:nvPr>
        </p:nvSpPr>
        <p:spPr/>
        <p:txBody>
          <a:bodyPr/>
          <a:lstStyle/>
          <a:p>
            <a:r>
              <a:rPr lang="en-GB" smtClean="0"/>
              <a:t>Slide no</a:t>
            </a:r>
            <a:endParaRPr lang="en-GB" dirty="0"/>
          </a:p>
        </p:txBody>
      </p:sp>
      <p:sp>
        <p:nvSpPr>
          <p:cNvPr id="6" name="Subtitle 2"/>
          <p:cNvSpPr>
            <a:spLocks noGrp="1"/>
          </p:cNvSpPr>
          <p:nvPr>
            <p:ph type="subTitle" idx="1" hasCustomPrompt="1"/>
          </p:nvPr>
        </p:nvSpPr>
        <p:spPr>
          <a:xfrm>
            <a:off x="1078675" y="2252464"/>
            <a:ext cx="8534400" cy="1752600"/>
          </a:xfrm>
        </p:spPr>
        <p:txBody>
          <a:bodyPr>
            <a:normAutofit/>
          </a:bodyPr>
          <a:lstStyle>
            <a:lvl1pPr marL="0" indent="0" algn="l">
              <a:buNone/>
              <a:defRPr sz="3733" baseline="0">
                <a:solidFill>
                  <a:srgbClr val="505759"/>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dirty="0" smtClean="0"/>
              <a:t>Main body copy goes here</a:t>
            </a:r>
            <a:endParaRPr lang="en-GB" dirty="0"/>
          </a:p>
        </p:txBody>
      </p:sp>
      <p:sp>
        <p:nvSpPr>
          <p:cNvPr id="7" name="Title 1"/>
          <p:cNvSpPr>
            <a:spLocks noGrp="1"/>
          </p:cNvSpPr>
          <p:nvPr>
            <p:ph type="title" hasCustomPrompt="1"/>
          </p:nvPr>
        </p:nvSpPr>
        <p:spPr>
          <a:xfrm>
            <a:off x="1007435" y="644691"/>
            <a:ext cx="10465163" cy="1143000"/>
          </a:xfrm>
        </p:spPr>
        <p:txBody>
          <a:bodyPr/>
          <a:lstStyle>
            <a:lvl1pPr>
              <a:defRPr/>
            </a:lvl1pPr>
          </a:lstStyle>
          <a:p>
            <a:r>
              <a:rPr lang="en-US" dirty="0" smtClean="0"/>
              <a:t>Heading goes here</a:t>
            </a:r>
            <a:endParaRPr lang="en-GB" dirty="0"/>
          </a:p>
        </p:txBody>
      </p:sp>
    </p:spTree>
    <p:extLst>
      <p:ext uri="{BB962C8B-B14F-4D97-AF65-F5344CB8AC3E}">
        <p14:creationId xmlns:p14="http://schemas.microsoft.com/office/powerpoint/2010/main" val="726082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pic>
        <p:nvPicPr>
          <p:cNvPr id="1027" name="Picture 3" descr="H:\Design\Powerpoint DO NOT MOVE\New templates 2014\16 9\Graphics\power point_4 3_PURPLE_96dpi.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6056" y="-60243"/>
            <a:ext cx="12362749" cy="696692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719403" y="1191300"/>
            <a:ext cx="8544949" cy="1470025"/>
          </a:xfrm>
        </p:spPr>
        <p:txBody>
          <a:bodyPr>
            <a:normAutofit/>
          </a:bodyPr>
          <a:lstStyle>
            <a:lvl1pPr algn="l">
              <a:defRPr sz="5600" baseline="0">
                <a:solidFill>
                  <a:srgbClr val="505759"/>
                </a:solidFill>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719403" y="2636912"/>
            <a:ext cx="8534400" cy="1752600"/>
          </a:xfrm>
        </p:spPr>
        <p:txBody>
          <a:bodyPr>
            <a:normAutofit/>
          </a:bodyPr>
          <a:lstStyle>
            <a:lvl1pPr marL="0" indent="0" algn="l">
              <a:buNone/>
              <a:defRPr sz="3733">
                <a:solidFill>
                  <a:srgbClr val="505759"/>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186535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44FA5-81CD-114C-B542-DC35670C7536}" type="datetimeFigureOut">
              <a:rPr lang="en-US" smtClean="0"/>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133450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B44FA5-81CD-114C-B542-DC35670C7536}" type="datetimeFigureOut">
              <a:rPr lang="en-US" smtClean="0"/>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710124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B44FA5-81CD-114C-B542-DC35670C7536}" type="datetimeFigureOut">
              <a:rPr lang="en-US" smtClean="0"/>
              <a:t>12/19/2016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148935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B44FA5-81CD-114C-B542-DC35670C7536}" type="datetimeFigureOut">
              <a:rPr lang="en-US" smtClean="0"/>
              <a:t>12/19/2016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564113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B44FA5-81CD-114C-B542-DC35670C7536}" type="datetimeFigureOut">
              <a:rPr lang="en-US" smtClean="0"/>
              <a:t>12/19/2016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2056070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B44FA5-81CD-114C-B542-DC35670C7536}" type="datetimeFigureOut">
              <a:rPr lang="en-US" smtClean="0"/>
              <a:t>12/19/2016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1220033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44FA5-81CD-114C-B542-DC35670C7536}" type="datetimeFigureOut">
              <a:rPr lang="en-US" smtClean="0"/>
              <a:t>12/19/2016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935324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44FA5-81CD-114C-B542-DC35670C7536}" type="datetimeFigureOut">
              <a:rPr lang="en-US" smtClean="0"/>
              <a:t>12/19/2016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0046B5-E4DD-434D-8653-76108FB9CA7C}" type="slidenum">
              <a:rPr lang="en-US" smtClean="0"/>
              <a:t>‹#›</a:t>
            </a:fld>
            <a:endParaRPr lang="en-US"/>
          </a:p>
        </p:txBody>
      </p:sp>
    </p:spTree>
    <p:extLst>
      <p:ext uri="{BB962C8B-B14F-4D97-AF65-F5344CB8AC3E}">
        <p14:creationId xmlns:p14="http://schemas.microsoft.com/office/powerpoint/2010/main" val="415314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B44FA5-81CD-114C-B542-DC35670C7536}" type="datetimeFigureOut">
              <a:rPr lang="en-US" smtClean="0"/>
              <a:t>12/19/2016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0046B5-E4DD-434D-8653-76108FB9CA7C}" type="slidenum">
              <a:rPr lang="en-US" smtClean="0"/>
              <a:t>‹#›</a:t>
            </a:fld>
            <a:endParaRPr lang="en-US"/>
          </a:p>
        </p:txBody>
      </p:sp>
    </p:spTree>
    <p:extLst>
      <p:ext uri="{BB962C8B-B14F-4D97-AF65-F5344CB8AC3E}">
        <p14:creationId xmlns:p14="http://schemas.microsoft.com/office/powerpoint/2010/main" val="398929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6.tiff"/><Relationship Id="rId5" Type="http://schemas.openxmlformats.org/officeDocument/2006/relationships/image" Target="../media/image5.tiff"/><Relationship Id="rId4" Type="http://schemas.openxmlformats.org/officeDocument/2006/relationships/image" Target="../media/image4.tif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0.tiff"/><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9.tiff"/><Relationship Id="rId5" Type="http://schemas.openxmlformats.org/officeDocument/2006/relationships/image" Target="../media/image8.tiff"/><Relationship Id="rId4" Type="http://schemas.openxmlformats.org/officeDocument/2006/relationships/image" Target="../media/image7.tif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6704" y="478003"/>
            <a:ext cx="9217024" cy="3623072"/>
          </a:xfrm>
        </p:spPr>
        <p:txBody>
          <a:bodyPr>
            <a:noAutofit/>
          </a:bodyPr>
          <a:lstStyle/>
          <a:p>
            <a:r>
              <a:rPr lang="en-GB" sz="6400" dirty="0" smtClean="0">
                <a:latin typeface="Museo Slab 700" charset="0"/>
                <a:ea typeface="Museo Slab 700" charset="0"/>
                <a:cs typeface="Museo Slab 700" charset="0"/>
              </a:rPr>
              <a:t>Creating  copper</a:t>
            </a:r>
            <a:r>
              <a:rPr lang="en-GB" sz="6400" dirty="0">
                <a:latin typeface="Museo Slab 700" charset="0"/>
                <a:ea typeface="Museo Slab 700" charset="0"/>
                <a:cs typeface="Museo Slab 700" charset="0"/>
              </a:rPr>
              <a:t/>
            </a:r>
            <a:br>
              <a:rPr lang="en-GB" sz="6400" dirty="0">
                <a:latin typeface="Museo Slab 700" charset="0"/>
                <a:ea typeface="Museo Slab 700" charset="0"/>
                <a:cs typeface="Museo Slab 700" charset="0"/>
              </a:rPr>
            </a:br>
            <a:r>
              <a:rPr lang="en-GB" sz="4800" dirty="0">
                <a:latin typeface="Museo Sans 500" charset="0"/>
                <a:ea typeface="Museo Sans 500" charset="0"/>
                <a:cs typeface="Museo Sans 500" charset="0"/>
              </a:rPr>
              <a:t>the reduction of copper(II) oxide by zinc</a:t>
            </a:r>
            <a:endParaRPr lang="en-GB" sz="6400" dirty="0">
              <a:latin typeface="Museo Sans 500" charset="0"/>
              <a:ea typeface="Museo Sans 500" charset="0"/>
              <a:cs typeface="Museo Sans 500" charset="0"/>
            </a:endParaRPr>
          </a:p>
        </p:txBody>
      </p:sp>
      <p:sp>
        <p:nvSpPr>
          <p:cNvPr id="3" name="TextBox 2"/>
          <p:cNvSpPr txBox="1"/>
          <p:nvPr/>
        </p:nvSpPr>
        <p:spPr>
          <a:xfrm>
            <a:off x="6864085" y="5558270"/>
            <a:ext cx="3552395" cy="861772"/>
          </a:xfrm>
          <a:prstGeom prst="rect">
            <a:avLst/>
          </a:prstGeom>
          <a:noFill/>
        </p:spPr>
        <p:txBody>
          <a:bodyPr wrap="square" lIns="121917" tIns="60959" rIns="121917" bIns="60959" rtlCol="0">
            <a:spAutoFit/>
          </a:bodyPr>
          <a:lstStyle/>
          <a:p>
            <a:pPr algn="r"/>
            <a:r>
              <a:rPr lang="en-GB" sz="2400" dirty="0" smtClean="0">
                <a:solidFill>
                  <a:srgbClr val="505759"/>
                </a:solidFill>
              </a:rPr>
              <a:t>January 2017</a:t>
            </a:r>
            <a:endParaRPr lang="en-GB" sz="2400" dirty="0">
              <a:solidFill>
                <a:srgbClr val="505759"/>
              </a:solidFill>
            </a:endParaRPr>
          </a:p>
          <a:p>
            <a:pPr algn="r"/>
            <a:r>
              <a:rPr lang="en-GB" sz="2400" dirty="0" smtClean="0">
                <a:solidFill>
                  <a:srgbClr val="505759"/>
                </a:solidFill>
              </a:rPr>
              <a:t>rsc.li/EiC118ec</a:t>
            </a:r>
            <a:endParaRPr lang="en-GB" sz="2400" dirty="0">
              <a:solidFill>
                <a:srgbClr val="505759"/>
              </a:solidFill>
            </a:endParaRPr>
          </a:p>
        </p:txBody>
      </p:sp>
      <p:pic>
        <p:nvPicPr>
          <p:cNvPr id="1026" name="Picture 2" descr="W:\EiC\PRODUCTION\EiC Web and CMYK Masthead\EiCMasthead_300x30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00595" y="3517371"/>
            <a:ext cx="2119875" cy="2119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883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6257512" y="1471013"/>
            <a:ext cx="5284922" cy="895719"/>
          </a:xfrm>
          <a:prstGeom prst="roundRect">
            <a:avLst/>
          </a:prstGeom>
          <a:solidFill>
            <a:srgbClr val="00B0F0">
              <a:alpha val="9804"/>
            </a:srgbClr>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33" b="1" dirty="0" smtClean="0">
                <a:solidFill>
                  <a:srgbClr val="00B0F0"/>
                </a:solidFill>
                <a:latin typeface="Museo Slab 700" charset="0"/>
                <a:ea typeface="Museo Slab 700" charset="0"/>
                <a:cs typeface="Museo Slab 700" charset="0"/>
              </a:rPr>
              <a:t>copper</a:t>
            </a:r>
            <a:r>
              <a:rPr lang="en-US" sz="3733" dirty="0" smtClean="0">
                <a:solidFill>
                  <a:srgbClr val="00B0F0"/>
                </a:solidFill>
                <a:latin typeface="Museo Slab 700" charset="0"/>
                <a:ea typeface="Museo Slab 700" charset="0"/>
                <a:cs typeface="Museo Slab 700" charset="0"/>
              </a:rPr>
              <a:t>: </a:t>
            </a:r>
            <a:r>
              <a:rPr lang="en-US" sz="3733" smtClean="0">
                <a:solidFill>
                  <a:srgbClr val="00B0F0"/>
                </a:solidFill>
                <a:latin typeface="Museo Sans 500" charset="0"/>
                <a:ea typeface="Museo Sans 500" charset="0"/>
                <a:cs typeface="Museo Sans 500" charset="0"/>
              </a:rPr>
              <a:t>a vital metal</a:t>
            </a:r>
            <a:endParaRPr lang="en-US" sz="3733" dirty="0">
              <a:solidFill>
                <a:srgbClr val="00B0F0"/>
              </a:solidFill>
              <a:latin typeface="Museo Sans 500" charset="0"/>
              <a:ea typeface="Museo Sans 500" charset="0"/>
              <a:cs typeface="Museo Sans 500" charset="0"/>
            </a:endParaRPr>
          </a:p>
        </p:txBody>
      </p:sp>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628" y="2728024"/>
            <a:ext cx="3647268" cy="2735451"/>
          </a:xfrm>
          <a:prstGeom prst="rect">
            <a:avLst/>
          </a:prstGeom>
          <a:ln w="76200">
            <a:solidFill>
              <a:srgbClr val="00B050"/>
            </a:solidFill>
          </a:ln>
        </p:spPr>
      </p:pic>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82050" y="2728024"/>
            <a:ext cx="2760384" cy="2735451"/>
          </a:xfrm>
          <a:prstGeom prst="rect">
            <a:avLst/>
          </a:prstGeom>
          <a:ln w="76200">
            <a:solidFill>
              <a:srgbClr val="00B050"/>
            </a:solidFill>
          </a:ln>
        </p:spPr>
      </p:pic>
      <p:pic>
        <p:nvPicPr>
          <p:cNvPr id="16" name="Picture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2646" y="2721862"/>
            <a:ext cx="3904604" cy="2741612"/>
          </a:xfrm>
          <a:prstGeom prst="rect">
            <a:avLst/>
          </a:prstGeom>
          <a:ln w="76200">
            <a:solidFill>
              <a:srgbClr val="00B0F0"/>
            </a:solidFill>
          </a:ln>
        </p:spPr>
      </p:pic>
    </p:spTree>
    <p:custDataLst>
      <p:tags r:id="rId1"/>
    </p:custDataLst>
    <p:extLst>
      <p:ext uri="{BB962C8B-B14F-4D97-AF65-F5344CB8AC3E}">
        <p14:creationId xmlns:p14="http://schemas.microsoft.com/office/powerpoint/2010/main" val="370971178"/>
      </p:ext>
    </p:extLst>
  </p:cSld>
  <p:clrMapOvr>
    <a:masterClrMapping/>
  </p:clrMapOvr>
  <mc:AlternateContent xmlns:mc="http://schemas.openxmlformats.org/markup-compatibility/2006" xmlns:p14="http://schemas.microsoft.com/office/powerpoint/2010/main">
    <mc:Choice Requires="p14">
      <p:transition spd="slow" p14:dur="2000" advTm="13461"/>
    </mc:Choice>
    <mc:Fallback xmlns="">
      <p:transition spd="slow" advTm="13461"/>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14:presetBounceEnd="5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0000">
                                          <p:cBhvr additive="base">
                                            <p:cTn id="7" dur="5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86670" y="2412191"/>
            <a:ext cx="2716016" cy="2033617"/>
          </a:xfrm>
          <a:prstGeom prst="rect">
            <a:avLst/>
          </a:prstGeom>
        </p:spPr>
      </p:pic>
      <p:pic>
        <p:nvPicPr>
          <p:cNvPr id="15" name="Picture 14"/>
          <p:cNvPicPr>
            <a:picLocks noChangeAspect="1"/>
          </p:cNvPicPr>
          <p:nvPr/>
        </p:nvPicPr>
        <p:blipFill>
          <a:blip r:embed="rId5"/>
          <a:stretch>
            <a:fillRect/>
          </a:stretch>
        </p:blipFill>
        <p:spPr>
          <a:xfrm>
            <a:off x="3413352" y="2412192"/>
            <a:ext cx="2473318" cy="2033617"/>
          </a:xfrm>
          <a:prstGeom prst="rect">
            <a:avLst/>
          </a:prstGeom>
        </p:spPr>
      </p:pic>
      <p:pic>
        <p:nvPicPr>
          <p:cNvPr id="16" name="Picture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3364" y="2412191"/>
            <a:ext cx="2899988" cy="2033617"/>
          </a:xfrm>
          <a:prstGeom prst="rect">
            <a:avLst/>
          </a:prstGeom>
        </p:spPr>
      </p:pic>
      <p:pic>
        <p:nvPicPr>
          <p:cNvPr id="17" name="Picture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02686" y="2412191"/>
            <a:ext cx="3058071" cy="2033617"/>
          </a:xfrm>
          <a:prstGeom prst="rect">
            <a:avLst/>
          </a:prstGeom>
        </p:spPr>
      </p:pic>
      <p:sp>
        <p:nvSpPr>
          <p:cNvPr id="18" name="Rounded Rectangle 17"/>
          <p:cNvSpPr/>
          <p:nvPr/>
        </p:nvSpPr>
        <p:spPr>
          <a:xfrm>
            <a:off x="513364" y="4800600"/>
            <a:ext cx="8859236" cy="1440180"/>
          </a:xfrm>
          <a:prstGeom prst="roundRect">
            <a:avLst/>
          </a:prstGeom>
          <a:solidFill>
            <a:srgbClr val="FF0000">
              <a:alpha val="9804"/>
            </a:srgbClr>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rgbClr val="FF0000"/>
                </a:solidFill>
                <a:latin typeface="Museo Slab 700" charset="0"/>
                <a:ea typeface="Museo Slab 700" charset="0"/>
                <a:cs typeface="Museo Slab 700" charset="0"/>
              </a:rPr>
              <a:t>c</a:t>
            </a:r>
            <a:r>
              <a:rPr lang="en-US" sz="3600" b="1" dirty="0" smtClean="0">
                <a:solidFill>
                  <a:srgbClr val="FF0000"/>
                </a:solidFill>
                <a:latin typeface="Museo Slab 700" charset="0"/>
                <a:ea typeface="Museo Slab 700" charset="0"/>
                <a:cs typeface="Museo Slab 700" charset="0"/>
              </a:rPr>
              <a:t>opper ores</a:t>
            </a:r>
            <a:r>
              <a:rPr lang="en-US" sz="3600" dirty="0" smtClean="0">
                <a:solidFill>
                  <a:srgbClr val="FF0000"/>
                </a:solidFill>
                <a:latin typeface="Museo Slab 700" charset="0"/>
                <a:ea typeface="Museo Slab 700" charset="0"/>
                <a:cs typeface="Museo Slab 700" charset="0"/>
              </a:rPr>
              <a:t>: </a:t>
            </a:r>
            <a:r>
              <a:rPr lang="en-US" sz="3600" dirty="0" smtClean="0">
                <a:solidFill>
                  <a:srgbClr val="FF0000"/>
                </a:solidFill>
                <a:latin typeface="Museo Sans 500" charset="0"/>
                <a:ea typeface="Museo Sans 500" charset="0"/>
                <a:cs typeface="Museo Sans 500" charset="0"/>
              </a:rPr>
              <a:t>contain enough copper to make it worthwhile extracting</a:t>
            </a:r>
            <a:endParaRPr lang="en-US" sz="3600" dirty="0">
              <a:solidFill>
                <a:srgbClr val="FF0000"/>
              </a:solidFill>
              <a:latin typeface="Museo Sans 500" charset="0"/>
              <a:ea typeface="Museo Sans 500" charset="0"/>
              <a:cs typeface="Museo Sans 500" charset="0"/>
            </a:endParaRPr>
          </a:p>
        </p:txBody>
      </p:sp>
    </p:spTree>
    <p:custDataLst>
      <p:tags r:id="rId1"/>
    </p:custDataLst>
    <p:extLst>
      <p:ext uri="{BB962C8B-B14F-4D97-AF65-F5344CB8AC3E}">
        <p14:creationId xmlns:p14="http://schemas.microsoft.com/office/powerpoint/2010/main" val="756742704"/>
      </p:ext>
    </p:extLst>
  </p:cSld>
  <p:clrMapOvr>
    <a:masterClrMapping/>
  </p:clrMapOvr>
  <mc:AlternateContent xmlns:mc="http://schemas.openxmlformats.org/markup-compatibility/2006" xmlns:p14="http://schemas.microsoft.com/office/powerpoint/2010/main">
    <mc:Choice Requires="p14">
      <p:transition spd="slow" p14:dur="2000" advTm="21637"/>
    </mc:Choice>
    <mc:Fallback xmlns="">
      <p:transition spd="slow" advTm="21637"/>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14:presetBounceEnd="5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0000">
                                          <p:cBhvr additive="base">
                                            <p:cTn id="7" dur="5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941070" y="509403"/>
            <a:ext cx="10309860" cy="895719"/>
          </a:xfrm>
          <a:prstGeom prst="roundRect">
            <a:avLst/>
          </a:prstGeom>
          <a:solidFill>
            <a:srgbClr val="00B0F0">
              <a:alpha val="9804"/>
            </a:srgbClr>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33">
                <a:solidFill>
                  <a:srgbClr val="00B0F0"/>
                </a:solidFill>
                <a:latin typeface="Museo Sans 500" charset="0"/>
                <a:ea typeface="Museo Sans 500" charset="0"/>
                <a:cs typeface="Museo Sans 500" charset="0"/>
              </a:rPr>
              <a:t>c</a:t>
            </a:r>
            <a:r>
              <a:rPr lang="en-US" sz="3733" smtClean="0">
                <a:solidFill>
                  <a:srgbClr val="00B0F0"/>
                </a:solidFill>
                <a:latin typeface="Museo Sans 500" charset="0"/>
                <a:ea typeface="Museo Sans 500" charset="0"/>
                <a:cs typeface="Museo Sans 500" charset="0"/>
              </a:rPr>
              <a:t>opper oxide + zinc </a:t>
            </a:r>
            <a:r>
              <a:rPr lang="en-US" sz="3733" smtClean="0">
                <a:solidFill>
                  <a:srgbClr val="00B0F0"/>
                </a:solidFill>
                <a:latin typeface="Museo Sans 500" charset="0"/>
                <a:ea typeface="Museo Sans 500" charset="0"/>
                <a:cs typeface="Museo Sans 500" charset="0"/>
                <a:sym typeface="Wingdings"/>
              </a:rPr>
              <a:t> zinc oxide + copper</a:t>
            </a:r>
            <a:endParaRPr lang="en-US" sz="3733" dirty="0">
              <a:solidFill>
                <a:srgbClr val="00B0F0"/>
              </a:solidFill>
              <a:latin typeface="Museo Sans 500" charset="0"/>
              <a:ea typeface="Museo Sans 500" charset="0"/>
              <a:cs typeface="Museo Sans 500" charset="0"/>
            </a:endParaRPr>
          </a:p>
        </p:txBody>
      </p:sp>
      <p:sp>
        <p:nvSpPr>
          <p:cNvPr id="14" name="Rounded Rectangle 13"/>
          <p:cNvSpPr/>
          <p:nvPr/>
        </p:nvSpPr>
        <p:spPr>
          <a:xfrm>
            <a:off x="941070" y="5508123"/>
            <a:ext cx="10309860" cy="895719"/>
          </a:xfrm>
          <a:prstGeom prst="roundRect">
            <a:avLst/>
          </a:prstGeom>
          <a:solidFill>
            <a:srgbClr val="00B050">
              <a:alpha val="9804"/>
            </a:srgbClr>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33" dirty="0" err="1" smtClean="0">
                <a:solidFill>
                  <a:srgbClr val="00B050"/>
                </a:solidFill>
                <a:latin typeface="Museo Sans 500" charset="0"/>
                <a:ea typeface="Museo Sans 500" charset="0"/>
                <a:cs typeface="Museo Sans 500" charset="0"/>
              </a:rPr>
              <a:t>CuO</a:t>
            </a:r>
            <a:r>
              <a:rPr lang="en-US" sz="3733" dirty="0" smtClean="0">
                <a:solidFill>
                  <a:srgbClr val="00B050"/>
                </a:solidFill>
                <a:latin typeface="Museo Sans 500" charset="0"/>
                <a:ea typeface="Museo Sans 500" charset="0"/>
                <a:cs typeface="Museo Sans 500" charset="0"/>
              </a:rPr>
              <a:t> + Zn </a:t>
            </a:r>
            <a:r>
              <a:rPr lang="en-US" sz="3733" dirty="0" smtClean="0">
                <a:solidFill>
                  <a:srgbClr val="00B050"/>
                </a:solidFill>
                <a:latin typeface="Museo Sans 500" charset="0"/>
                <a:ea typeface="Museo Sans 500" charset="0"/>
                <a:cs typeface="Museo Sans 500" charset="0"/>
                <a:sym typeface="Wingdings"/>
              </a:rPr>
              <a:t> </a:t>
            </a:r>
            <a:r>
              <a:rPr lang="en-US" sz="3733" dirty="0" err="1" smtClean="0">
                <a:solidFill>
                  <a:srgbClr val="00B050"/>
                </a:solidFill>
                <a:latin typeface="Museo Sans 500" charset="0"/>
                <a:ea typeface="Museo Sans 500" charset="0"/>
                <a:cs typeface="Museo Sans 500" charset="0"/>
                <a:sym typeface="Wingdings"/>
              </a:rPr>
              <a:t>ZnO</a:t>
            </a:r>
            <a:r>
              <a:rPr lang="en-US" sz="3733" dirty="0" smtClean="0">
                <a:solidFill>
                  <a:srgbClr val="00B050"/>
                </a:solidFill>
                <a:latin typeface="Museo Sans 500" charset="0"/>
                <a:ea typeface="Museo Sans 500" charset="0"/>
                <a:cs typeface="Museo Sans 500" charset="0"/>
                <a:sym typeface="Wingdings"/>
              </a:rPr>
              <a:t> + Cu</a:t>
            </a:r>
            <a:endParaRPr lang="en-US" sz="3733" dirty="0">
              <a:solidFill>
                <a:srgbClr val="00B050"/>
              </a:solidFill>
              <a:latin typeface="Museo Sans 500" charset="0"/>
              <a:ea typeface="Museo Sans 500" charset="0"/>
              <a:cs typeface="Museo Sans 500" charset="0"/>
            </a:endParaRPr>
          </a:p>
        </p:txBody>
      </p:sp>
      <p:grpSp>
        <p:nvGrpSpPr>
          <p:cNvPr id="8" name="Group 7"/>
          <p:cNvGrpSpPr/>
          <p:nvPr/>
        </p:nvGrpSpPr>
        <p:grpSpPr>
          <a:xfrm>
            <a:off x="82491" y="2063229"/>
            <a:ext cx="4116938" cy="2786785"/>
            <a:chOff x="82491" y="2063229"/>
            <a:chExt cx="4116938" cy="2786785"/>
          </a:xfrm>
        </p:grpSpPr>
        <p:sp>
          <p:nvSpPr>
            <p:cNvPr id="16" name="Oval 15"/>
            <p:cNvSpPr/>
            <p:nvPr/>
          </p:nvSpPr>
          <p:spPr>
            <a:xfrm rot="10800000">
              <a:off x="1501684" y="2310017"/>
              <a:ext cx="781692" cy="781692"/>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7" name="Oval 16"/>
            <p:cNvSpPr/>
            <p:nvPr/>
          </p:nvSpPr>
          <p:spPr>
            <a:xfrm rot="10800000">
              <a:off x="329279" y="3448923"/>
              <a:ext cx="781692" cy="781692"/>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8" name="Oval 17"/>
            <p:cNvSpPr/>
            <p:nvPr/>
          </p:nvSpPr>
          <p:spPr>
            <a:xfrm rot="10800000">
              <a:off x="2688483" y="3445627"/>
              <a:ext cx="781692" cy="781692"/>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29" name="Oval 28"/>
            <p:cNvSpPr/>
            <p:nvPr/>
          </p:nvSpPr>
          <p:spPr>
            <a:xfrm rot="10800000">
              <a:off x="1254894" y="3198838"/>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30" name="Oval 29"/>
            <p:cNvSpPr/>
            <p:nvPr/>
          </p:nvSpPr>
          <p:spPr>
            <a:xfrm rot="10800000">
              <a:off x="82491" y="2063229"/>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31" name="Oval 30"/>
            <p:cNvSpPr/>
            <p:nvPr/>
          </p:nvSpPr>
          <p:spPr>
            <a:xfrm rot="10800000">
              <a:off x="2435721" y="2063412"/>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34" name="Oval 33"/>
            <p:cNvSpPr/>
            <p:nvPr/>
          </p:nvSpPr>
          <p:spPr>
            <a:xfrm>
              <a:off x="860897" y="2682628"/>
              <a:ext cx="781692" cy="781692"/>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35" name="Oval 34"/>
            <p:cNvSpPr/>
            <p:nvPr/>
          </p:nvSpPr>
          <p:spPr>
            <a:xfrm>
              <a:off x="1770369" y="2432086"/>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36" name="Oval 35"/>
            <p:cNvSpPr/>
            <p:nvPr/>
          </p:nvSpPr>
          <p:spPr>
            <a:xfrm>
              <a:off x="617259" y="3574745"/>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37" name="Oval 36"/>
            <p:cNvSpPr/>
            <p:nvPr/>
          </p:nvSpPr>
          <p:spPr>
            <a:xfrm>
              <a:off x="2924160" y="3574745"/>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2" name="Oval 41"/>
            <p:cNvSpPr/>
            <p:nvPr/>
          </p:nvSpPr>
          <p:spPr>
            <a:xfrm>
              <a:off x="3183443" y="2682628"/>
              <a:ext cx="781692" cy="781692"/>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3" name="Oval 42"/>
            <p:cNvSpPr/>
            <p:nvPr/>
          </p:nvSpPr>
          <p:spPr>
            <a:xfrm>
              <a:off x="2019457" y="3821533"/>
              <a:ext cx="781692" cy="781692"/>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grpSp>
        <p:nvGrpSpPr>
          <p:cNvPr id="9" name="Group 8"/>
          <p:cNvGrpSpPr/>
          <p:nvPr/>
        </p:nvGrpSpPr>
        <p:grpSpPr>
          <a:xfrm>
            <a:off x="4309303" y="2117586"/>
            <a:ext cx="1608827" cy="2498533"/>
            <a:chOff x="4309303" y="2117586"/>
            <a:chExt cx="1608827" cy="2498533"/>
          </a:xfrm>
        </p:grpSpPr>
        <p:sp>
          <p:nvSpPr>
            <p:cNvPr id="44" name="Oval 43"/>
            <p:cNvSpPr/>
            <p:nvPr/>
          </p:nvSpPr>
          <p:spPr>
            <a:xfrm>
              <a:off x="4309303" y="2117586"/>
              <a:ext cx="777600" cy="777600"/>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5" name="Oval 44"/>
            <p:cNvSpPr/>
            <p:nvPr/>
          </p:nvSpPr>
          <p:spPr>
            <a:xfrm>
              <a:off x="5140530" y="2117586"/>
              <a:ext cx="777600" cy="777600"/>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6" name="Oval 45"/>
            <p:cNvSpPr/>
            <p:nvPr/>
          </p:nvSpPr>
          <p:spPr>
            <a:xfrm>
              <a:off x="4309303" y="3838519"/>
              <a:ext cx="777600" cy="753820"/>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7" name="Oval 46"/>
            <p:cNvSpPr/>
            <p:nvPr/>
          </p:nvSpPr>
          <p:spPr>
            <a:xfrm>
              <a:off x="4309303" y="2957401"/>
              <a:ext cx="777600" cy="777600"/>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8" name="Oval 47"/>
            <p:cNvSpPr/>
            <p:nvPr/>
          </p:nvSpPr>
          <p:spPr>
            <a:xfrm>
              <a:off x="5140530" y="2957401"/>
              <a:ext cx="777600" cy="777600"/>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49" name="Oval 48"/>
            <p:cNvSpPr/>
            <p:nvPr/>
          </p:nvSpPr>
          <p:spPr>
            <a:xfrm>
              <a:off x="5140530" y="3838519"/>
              <a:ext cx="777600" cy="777600"/>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400"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grpSp>
        <p:nvGrpSpPr>
          <p:cNvPr id="10" name="Group 9"/>
          <p:cNvGrpSpPr/>
          <p:nvPr/>
        </p:nvGrpSpPr>
        <p:grpSpPr>
          <a:xfrm>
            <a:off x="6205532" y="2063229"/>
            <a:ext cx="4116938" cy="2786785"/>
            <a:chOff x="6205532" y="2063229"/>
            <a:chExt cx="4116938" cy="2786785"/>
          </a:xfrm>
        </p:grpSpPr>
        <p:sp>
          <p:nvSpPr>
            <p:cNvPr id="50" name="Oval 49"/>
            <p:cNvSpPr/>
            <p:nvPr/>
          </p:nvSpPr>
          <p:spPr>
            <a:xfrm rot="10800000">
              <a:off x="7624725" y="2310017"/>
              <a:ext cx="781692" cy="781692"/>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1" name="Oval 50"/>
            <p:cNvSpPr/>
            <p:nvPr/>
          </p:nvSpPr>
          <p:spPr>
            <a:xfrm rot="10800000">
              <a:off x="6452320" y="3448923"/>
              <a:ext cx="781692" cy="781692"/>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2" name="Oval 51"/>
            <p:cNvSpPr/>
            <p:nvPr/>
          </p:nvSpPr>
          <p:spPr>
            <a:xfrm rot="10800000">
              <a:off x="8811524" y="3445627"/>
              <a:ext cx="781692" cy="781692"/>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3" name="Oval 52"/>
            <p:cNvSpPr/>
            <p:nvPr/>
          </p:nvSpPr>
          <p:spPr>
            <a:xfrm rot="10800000">
              <a:off x="7377935" y="3198838"/>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4" name="Oval 53"/>
            <p:cNvSpPr/>
            <p:nvPr/>
          </p:nvSpPr>
          <p:spPr>
            <a:xfrm rot="10800000">
              <a:off x="6205532" y="2063229"/>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5" name="Oval 54"/>
            <p:cNvSpPr/>
            <p:nvPr/>
          </p:nvSpPr>
          <p:spPr>
            <a:xfrm rot="10800000">
              <a:off x="8558762" y="2063412"/>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6" name="Oval 55"/>
            <p:cNvSpPr/>
            <p:nvPr/>
          </p:nvSpPr>
          <p:spPr>
            <a:xfrm>
              <a:off x="6983938" y="2682628"/>
              <a:ext cx="781692" cy="781692"/>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7" name="Oval 56"/>
            <p:cNvSpPr/>
            <p:nvPr/>
          </p:nvSpPr>
          <p:spPr>
            <a:xfrm>
              <a:off x="7893410" y="2432086"/>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8" name="Oval 57"/>
            <p:cNvSpPr/>
            <p:nvPr/>
          </p:nvSpPr>
          <p:spPr>
            <a:xfrm>
              <a:off x="6740300" y="3574745"/>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9" name="Oval 58"/>
            <p:cNvSpPr/>
            <p:nvPr/>
          </p:nvSpPr>
          <p:spPr>
            <a:xfrm>
              <a:off x="9047201" y="3574745"/>
              <a:ext cx="1275269" cy="1275269"/>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0" name="Oval 59"/>
            <p:cNvSpPr/>
            <p:nvPr/>
          </p:nvSpPr>
          <p:spPr>
            <a:xfrm>
              <a:off x="9306484" y="2682628"/>
              <a:ext cx="781692" cy="781692"/>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1" name="Oval 60"/>
            <p:cNvSpPr/>
            <p:nvPr/>
          </p:nvSpPr>
          <p:spPr>
            <a:xfrm>
              <a:off x="8142498" y="3821533"/>
              <a:ext cx="781692" cy="781692"/>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grpSp>
        <p:nvGrpSpPr>
          <p:cNvPr id="7" name="Group 6"/>
          <p:cNvGrpSpPr/>
          <p:nvPr/>
        </p:nvGrpSpPr>
        <p:grpSpPr>
          <a:xfrm>
            <a:off x="10432344" y="2117586"/>
            <a:ext cx="1608827" cy="2498533"/>
            <a:chOff x="10432344" y="2117586"/>
            <a:chExt cx="1608827" cy="2498533"/>
          </a:xfrm>
        </p:grpSpPr>
        <p:sp>
          <p:nvSpPr>
            <p:cNvPr id="62" name="Oval 61"/>
            <p:cNvSpPr/>
            <p:nvPr/>
          </p:nvSpPr>
          <p:spPr>
            <a:xfrm>
              <a:off x="10432344" y="2117586"/>
              <a:ext cx="777600" cy="777600"/>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3" name="Oval 62"/>
            <p:cNvSpPr/>
            <p:nvPr/>
          </p:nvSpPr>
          <p:spPr>
            <a:xfrm>
              <a:off x="11263571" y="2117586"/>
              <a:ext cx="777600" cy="777600"/>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4" name="Oval 63"/>
            <p:cNvSpPr/>
            <p:nvPr/>
          </p:nvSpPr>
          <p:spPr>
            <a:xfrm>
              <a:off x="10432344" y="3838519"/>
              <a:ext cx="777600" cy="753820"/>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5" name="Oval 64"/>
            <p:cNvSpPr/>
            <p:nvPr/>
          </p:nvSpPr>
          <p:spPr>
            <a:xfrm>
              <a:off x="10432344" y="2957401"/>
              <a:ext cx="777600" cy="777600"/>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6" name="Oval 65"/>
            <p:cNvSpPr/>
            <p:nvPr/>
          </p:nvSpPr>
          <p:spPr>
            <a:xfrm>
              <a:off x="11263571" y="2957401"/>
              <a:ext cx="777600" cy="777600"/>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7" name="Oval 66"/>
            <p:cNvSpPr/>
            <p:nvPr/>
          </p:nvSpPr>
          <p:spPr>
            <a:xfrm>
              <a:off x="11263571" y="3838519"/>
              <a:ext cx="777600" cy="777600"/>
            </a:xfrm>
            <a:prstGeom prst="ellipse">
              <a:avLst/>
            </a:prstGeom>
            <a:gradFill flip="none" rotWithShape="1">
              <a:gsLst>
                <a:gs pos="0">
                  <a:schemeClr val="accent1">
                    <a:lumMod val="5000"/>
                    <a:lumOff val="95000"/>
                  </a:schemeClr>
                </a:gs>
                <a:gs pos="74000">
                  <a:srgbClr val="FFC000"/>
                </a:gs>
                <a:gs pos="83000">
                  <a:srgbClr val="FFFF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Cu</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sp>
        <p:nvSpPr>
          <p:cNvPr id="6" name="Right Arrow 5"/>
          <p:cNvSpPr/>
          <p:nvPr/>
        </p:nvSpPr>
        <p:spPr>
          <a:xfrm>
            <a:off x="5444222" y="2909517"/>
            <a:ext cx="1483895" cy="926347"/>
          </a:xfrm>
          <a:prstGeom prst="rightArrow">
            <a:avLst/>
          </a:prstGeom>
          <a:solidFill>
            <a:schemeClr val="accent4">
              <a:alpha val="74000"/>
            </a:schemeClr>
          </a:solidFill>
          <a:ln w="38100"/>
          <a:effectLst>
            <a:outerShdw blurRad="76200" dist="88900" dir="2700000" algn="tl" rotWithShape="0">
              <a:prstClr val="black">
                <a:alpha val="37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76452253"/>
      </p:ext>
    </p:extLst>
  </p:cSld>
  <p:clrMapOvr>
    <a:masterClrMapping/>
  </p:clrMapOvr>
  <mc:AlternateContent xmlns:mc="http://schemas.openxmlformats.org/markup-compatibility/2006" xmlns:p14="http://schemas.microsoft.com/office/powerpoint/2010/main">
    <mc:Choice Requires="p14">
      <p:transition spd="slow" p14:dur="2000" advTm="20705"/>
    </mc:Choice>
    <mc:Fallback xmlns="">
      <p:transition spd="slow" advTm="20705"/>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0000">
                                          <p:cBhvr additive="base">
                                            <p:cTn id="7" dur="5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50000">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14:bounceEnd="50000">
                                          <p:cBhvr additive="base">
                                            <p:cTn id="12" dur="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14:presetBounceEnd="50000">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14:bounceEnd="50000">
                                          <p:cBhvr additive="base">
                                            <p:cTn id="18" dur="5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14:presetBounceEnd="50000">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14:bounceEnd="50000">
                                          <p:cBhvr additive="base">
                                            <p:cTn id="24" dur="5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2" fill="hold" grpId="0" nodeType="afterEffect" p14:presetBounceEnd="50000">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14:bounceEnd="50000">
                                          <p:cBhvr additive="base">
                                            <p:cTn id="29" dur="5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14:presetBounceEnd="50000">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14:bounceEnd="50000">
                                          <p:cBhvr additive="base">
                                            <p:cTn id="35" dur="5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14:presetBounceEnd="50000">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14:bounceEnd="50000">
                                          <p:cBhvr additive="base">
                                            <p:cTn id="41" dur="5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4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1+#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1+#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 grpId="0" animBg="1"/>
          <p:bldP spid="6"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941070" y="509403"/>
            <a:ext cx="10309860" cy="895719"/>
          </a:xfrm>
          <a:prstGeom prst="roundRect">
            <a:avLst/>
          </a:prstGeom>
          <a:solidFill>
            <a:srgbClr val="00B0F0">
              <a:alpha val="9804"/>
            </a:srgbClr>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33" dirty="0" smtClean="0">
                <a:solidFill>
                  <a:srgbClr val="00B0F0"/>
                </a:solidFill>
                <a:latin typeface="Museo Sans 500" charset="0"/>
                <a:ea typeface="Museo Sans 500" charset="0"/>
                <a:cs typeface="Museo Sans 500" charset="0"/>
              </a:rPr>
              <a:t>metal oxide + acid </a:t>
            </a:r>
            <a:r>
              <a:rPr lang="en-US" sz="3733" dirty="0" smtClean="0">
                <a:solidFill>
                  <a:srgbClr val="00B0F0"/>
                </a:solidFill>
                <a:latin typeface="Museo Sans 500" charset="0"/>
                <a:ea typeface="Museo Sans 500" charset="0"/>
                <a:cs typeface="Museo Sans 500" charset="0"/>
                <a:sym typeface="Wingdings"/>
              </a:rPr>
              <a:t> salt + water</a:t>
            </a:r>
            <a:endParaRPr lang="en-US" sz="3733" dirty="0">
              <a:solidFill>
                <a:srgbClr val="00B0F0"/>
              </a:solidFill>
              <a:latin typeface="Museo Sans 500" charset="0"/>
              <a:ea typeface="Museo Sans 500" charset="0"/>
              <a:cs typeface="Museo Sans 500" charset="0"/>
            </a:endParaRPr>
          </a:p>
        </p:txBody>
      </p:sp>
      <p:sp>
        <p:nvSpPr>
          <p:cNvPr id="14" name="Rounded Rectangle 13"/>
          <p:cNvSpPr/>
          <p:nvPr/>
        </p:nvSpPr>
        <p:spPr>
          <a:xfrm>
            <a:off x="941070" y="5508123"/>
            <a:ext cx="10309860" cy="895719"/>
          </a:xfrm>
          <a:prstGeom prst="roundRect">
            <a:avLst/>
          </a:prstGeom>
          <a:solidFill>
            <a:srgbClr val="00B050">
              <a:alpha val="9804"/>
            </a:srgbClr>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33" dirty="0" err="1" smtClean="0">
                <a:solidFill>
                  <a:srgbClr val="00B050"/>
                </a:solidFill>
                <a:latin typeface="Museo Sans 500" charset="0"/>
                <a:ea typeface="Museo Sans 500" charset="0"/>
                <a:cs typeface="Museo Sans 500" charset="0"/>
              </a:rPr>
              <a:t>ZnO</a:t>
            </a:r>
            <a:r>
              <a:rPr lang="en-US" sz="3733" dirty="0" smtClean="0">
                <a:solidFill>
                  <a:srgbClr val="00B050"/>
                </a:solidFill>
                <a:latin typeface="Museo Sans 500" charset="0"/>
                <a:ea typeface="Museo Sans 500" charset="0"/>
                <a:cs typeface="Museo Sans 500" charset="0"/>
              </a:rPr>
              <a:t> + 2HCl </a:t>
            </a:r>
            <a:r>
              <a:rPr lang="en-US" sz="3733" dirty="0" smtClean="0">
                <a:solidFill>
                  <a:srgbClr val="00B050"/>
                </a:solidFill>
                <a:latin typeface="Museo Sans 500" charset="0"/>
                <a:ea typeface="Museo Sans 500" charset="0"/>
                <a:cs typeface="Museo Sans 500" charset="0"/>
                <a:sym typeface="Wingdings"/>
              </a:rPr>
              <a:t> ZnCl</a:t>
            </a:r>
            <a:r>
              <a:rPr lang="en-US" sz="3733" baseline="-25000" dirty="0" smtClean="0">
                <a:solidFill>
                  <a:srgbClr val="00B050"/>
                </a:solidFill>
                <a:latin typeface="Museo Sans 500" charset="0"/>
                <a:ea typeface="Museo Sans 500" charset="0"/>
                <a:cs typeface="Museo Sans 500" charset="0"/>
                <a:sym typeface="Wingdings"/>
              </a:rPr>
              <a:t>2</a:t>
            </a:r>
            <a:r>
              <a:rPr lang="en-US" sz="3733" dirty="0" smtClean="0">
                <a:solidFill>
                  <a:srgbClr val="00B050"/>
                </a:solidFill>
                <a:latin typeface="Museo Sans 500" charset="0"/>
                <a:ea typeface="Museo Sans 500" charset="0"/>
                <a:cs typeface="Museo Sans 500" charset="0"/>
                <a:sym typeface="Wingdings"/>
              </a:rPr>
              <a:t> + H</a:t>
            </a:r>
            <a:r>
              <a:rPr lang="en-US" sz="3733" baseline="-25000" dirty="0" smtClean="0">
                <a:solidFill>
                  <a:srgbClr val="00B050"/>
                </a:solidFill>
                <a:latin typeface="Museo Sans 500" charset="0"/>
                <a:ea typeface="Museo Sans 500" charset="0"/>
                <a:cs typeface="Museo Sans 500" charset="0"/>
                <a:sym typeface="Wingdings"/>
              </a:rPr>
              <a:t>2</a:t>
            </a:r>
            <a:r>
              <a:rPr lang="en-US" sz="3733" dirty="0" smtClean="0">
                <a:solidFill>
                  <a:srgbClr val="00B050"/>
                </a:solidFill>
                <a:latin typeface="Museo Sans 500" charset="0"/>
                <a:ea typeface="Museo Sans 500" charset="0"/>
                <a:cs typeface="Museo Sans 500" charset="0"/>
                <a:sym typeface="Wingdings"/>
              </a:rPr>
              <a:t>O</a:t>
            </a:r>
            <a:endParaRPr lang="en-US" sz="3733" dirty="0">
              <a:solidFill>
                <a:srgbClr val="00B050"/>
              </a:solidFill>
              <a:latin typeface="Museo Sans 500" charset="0"/>
              <a:ea typeface="Museo Sans 500" charset="0"/>
              <a:cs typeface="Museo Sans 500" charset="0"/>
            </a:endParaRPr>
          </a:p>
        </p:txBody>
      </p:sp>
      <p:grpSp>
        <p:nvGrpSpPr>
          <p:cNvPr id="2" name="Group 1"/>
          <p:cNvGrpSpPr/>
          <p:nvPr/>
        </p:nvGrpSpPr>
        <p:grpSpPr>
          <a:xfrm>
            <a:off x="208770" y="2017802"/>
            <a:ext cx="1649569" cy="2491857"/>
            <a:chOff x="208770" y="2017802"/>
            <a:chExt cx="1649569" cy="2491857"/>
          </a:xfrm>
        </p:grpSpPr>
        <p:sp>
          <p:nvSpPr>
            <p:cNvPr id="51" name="Oval 50"/>
            <p:cNvSpPr/>
            <p:nvPr/>
          </p:nvSpPr>
          <p:spPr>
            <a:xfrm rot="10800000">
              <a:off x="416877" y="3217722"/>
              <a:ext cx="720793" cy="720793"/>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4" name="Oval 53"/>
            <p:cNvSpPr/>
            <p:nvPr/>
          </p:nvSpPr>
          <p:spPr>
            <a:xfrm rot="10800000">
              <a:off x="208770" y="2017802"/>
              <a:ext cx="1175918" cy="1175918"/>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sz="36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6" name="Oval 55"/>
            <p:cNvSpPr/>
            <p:nvPr/>
          </p:nvSpPr>
          <p:spPr>
            <a:xfrm>
              <a:off x="926533" y="2588946"/>
              <a:ext cx="720793" cy="720793"/>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58" name="Oval 57"/>
            <p:cNvSpPr/>
            <p:nvPr/>
          </p:nvSpPr>
          <p:spPr>
            <a:xfrm>
              <a:off x="682421" y="3333741"/>
              <a:ext cx="1175918" cy="1175918"/>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grpSp>
      <p:sp>
        <p:nvSpPr>
          <p:cNvPr id="6" name="Right Arrow 5"/>
          <p:cNvSpPr/>
          <p:nvPr/>
        </p:nvSpPr>
        <p:spPr>
          <a:xfrm>
            <a:off x="5444222" y="2909517"/>
            <a:ext cx="1483895" cy="926347"/>
          </a:xfrm>
          <a:prstGeom prst="rightArrow">
            <a:avLst/>
          </a:prstGeom>
          <a:solidFill>
            <a:schemeClr val="accent4">
              <a:alpha val="74000"/>
            </a:schemeClr>
          </a:solidFill>
          <a:ln w="38100"/>
          <a:effectLst>
            <a:outerShdw blurRad="76200" dist="88900" dir="2700000" algn="tl" rotWithShape="0">
              <a:prstClr val="black">
                <a:alpha val="37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grpSp>
        <p:nvGrpSpPr>
          <p:cNvPr id="4" name="Group 3"/>
          <p:cNvGrpSpPr/>
          <p:nvPr/>
        </p:nvGrpSpPr>
        <p:grpSpPr>
          <a:xfrm>
            <a:off x="6928117" y="2092293"/>
            <a:ext cx="2796702" cy="2627833"/>
            <a:chOff x="6928117" y="2092293"/>
            <a:chExt cx="2796702" cy="2627833"/>
          </a:xfrm>
        </p:grpSpPr>
        <p:sp>
          <p:nvSpPr>
            <p:cNvPr id="98" name="Oval 97"/>
            <p:cNvSpPr/>
            <p:nvPr/>
          </p:nvSpPr>
          <p:spPr>
            <a:xfrm>
              <a:off x="7621308" y="2092293"/>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99" name="Oval 98"/>
            <p:cNvSpPr/>
            <p:nvPr/>
          </p:nvSpPr>
          <p:spPr>
            <a:xfrm>
              <a:off x="8332842" y="3325467"/>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0" name="Oval 99"/>
            <p:cNvSpPr/>
            <p:nvPr/>
          </p:nvSpPr>
          <p:spPr>
            <a:xfrm>
              <a:off x="6928117" y="3328149"/>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96" name="Oval 95"/>
            <p:cNvSpPr/>
            <p:nvPr/>
          </p:nvSpPr>
          <p:spPr>
            <a:xfrm>
              <a:off x="7959697" y="3204820"/>
              <a:ext cx="720793" cy="720793"/>
            </a:xfrm>
            <a:prstGeom prst="ellipse">
              <a:avLst/>
            </a:prstGeom>
            <a:gradFill flip="none" rotWithShape="1">
              <a:gsLst>
                <a:gs pos="0">
                  <a:schemeClr val="accent1">
                    <a:lumMod val="5000"/>
                    <a:lumOff val="95000"/>
                  </a:schemeClr>
                </a:gs>
                <a:gs pos="74000">
                  <a:srgbClr val="00B0F0"/>
                </a:gs>
                <a:gs pos="83000">
                  <a:srgbClr val="0070C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97" name="Oval 96"/>
            <p:cNvSpPr/>
            <p:nvPr/>
          </p:nvSpPr>
          <p:spPr>
            <a:xfrm>
              <a:off x="7612049" y="2898721"/>
              <a:ext cx="1391977" cy="1391977"/>
            </a:xfrm>
            <a:prstGeom prst="ellipse">
              <a:avLst/>
            </a:prstGeom>
            <a:gradFill flip="none" rotWithShape="1">
              <a:gsLst>
                <a:gs pos="0">
                  <a:schemeClr val="accent1">
                    <a:lumMod val="5000"/>
                    <a:lumOff val="95000"/>
                    <a:alpha val="50000"/>
                  </a:schemeClr>
                </a:gs>
                <a:gs pos="74000">
                  <a:srgbClr val="00B050">
                    <a:alpha val="50000"/>
                  </a:srgbClr>
                </a:gs>
                <a:gs pos="83000">
                  <a:schemeClr val="accent6">
                    <a:lumMod val="75000"/>
                    <a:alpha val="50000"/>
                  </a:schemeClr>
                </a:gs>
                <a:gs pos="100000">
                  <a:schemeClr val="tx1">
                    <a:alpha val="5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1" name="Oval 100"/>
            <p:cNvSpPr/>
            <p:nvPr/>
          </p:nvSpPr>
          <p:spPr>
            <a:xfrm>
              <a:off x="8814657" y="2806294"/>
              <a:ext cx="720793" cy="720793"/>
            </a:xfrm>
            <a:prstGeom prst="ellipse">
              <a:avLst/>
            </a:prstGeom>
            <a:gradFill flip="none" rotWithShape="1">
              <a:gsLst>
                <a:gs pos="0">
                  <a:schemeClr val="accent1">
                    <a:lumMod val="5000"/>
                    <a:lumOff val="95000"/>
                    <a:alpha val="60000"/>
                  </a:schemeClr>
                </a:gs>
                <a:gs pos="74000">
                  <a:srgbClr val="00B0F0">
                    <a:alpha val="60000"/>
                  </a:srgbClr>
                </a:gs>
                <a:gs pos="83000">
                  <a:srgbClr val="0070C0">
                    <a:alpha val="60000"/>
                  </a:srgbClr>
                </a:gs>
                <a:gs pos="100000">
                  <a:schemeClr val="tx1">
                    <a:alpha val="6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Zn</a:t>
              </a:r>
              <a:endParaRPr lang="en-US" sz="2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grpSp>
        <p:nvGrpSpPr>
          <p:cNvPr id="3" name="Group 2"/>
          <p:cNvGrpSpPr/>
          <p:nvPr/>
        </p:nvGrpSpPr>
        <p:grpSpPr>
          <a:xfrm>
            <a:off x="2547273" y="1857447"/>
            <a:ext cx="2846825" cy="2933105"/>
            <a:chOff x="2547273" y="1857447"/>
            <a:chExt cx="2846825" cy="2933105"/>
          </a:xfrm>
        </p:grpSpPr>
        <p:sp>
          <p:nvSpPr>
            <p:cNvPr id="68" name="Oval 67"/>
            <p:cNvSpPr/>
            <p:nvPr/>
          </p:nvSpPr>
          <p:spPr>
            <a:xfrm>
              <a:off x="2553647" y="2048367"/>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69" name="Oval 68"/>
            <p:cNvSpPr/>
            <p:nvPr/>
          </p:nvSpPr>
          <p:spPr>
            <a:xfrm>
              <a:off x="3797432" y="3325467"/>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70" name="Oval 69"/>
            <p:cNvSpPr/>
            <p:nvPr/>
          </p:nvSpPr>
          <p:spPr>
            <a:xfrm>
              <a:off x="4002121" y="1891767"/>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71" name="Oval 70"/>
            <p:cNvSpPr/>
            <p:nvPr/>
          </p:nvSpPr>
          <p:spPr>
            <a:xfrm>
              <a:off x="2547273" y="3398575"/>
              <a:ext cx="1391977" cy="1391977"/>
            </a:xfrm>
            <a:prstGeom prst="ellipse">
              <a:avLst/>
            </a:prstGeom>
            <a:gradFill flip="none" rotWithShape="1">
              <a:gsLst>
                <a:gs pos="0">
                  <a:schemeClr val="accent1">
                    <a:lumMod val="5000"/>
                    <a:lumOff val="95000"/>
                  </a:schemeClr>
                </a:gs>
                <a:gs pos="74000">
                  <a:srgbClr val="00B050"/>
                </a:gs>
                <a:gs pos="83000">
                  <a:schemeClr val="accent6">
                    <a:lumMod val="75000"/>
                  </a:schemeClr>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Cl</a:t>
              </a:r>
              <a:endParaRPr lang="en-US" sz="44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85" name="Oval 84"/>
            <p:cNvSpPr/>
            <p:nvPr/>
          </p:nvSpPr>
          <p:spPr>
            <a:xfrm rot="16200000">
              <a:off x="3647988" y="3080783"/>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86" name="Oval 85"/>
            <p:cNvSpPr/>
            <p:nvPr/>
          </p:nvSpPr>
          <p:spPr>
            <a:xfrm rot="16200000">
              <a:off x="3410532" y="4194889"/>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88" name="Oval 87"/>
            <p:cNvSpPr/>
            <p:nvPr/>
          </p:nvSpPr>
          <p:spPr>
            <a:xfrm rot="16200000">
              <a:off x="3647988" y="1857447"/>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89" name="Oval 88"/>
            <p:cNvSpPr/>
            <p:nvPr/>
          </p:nvSpPr>
          <p:spPr>
            <a:xfrm rot="16200000">
              <a:off x="4812074" y="3017651"/>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3" name="Oval 102"/>
            <p:cNvSpPr/>
            <p:nvPr/>
          </p:nvSpPr>
          <p:spPr>
            <a:xfrm rot="16200000">
              <a:off x="3800388" y="2009847"/>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grpSp>
        <p:nvGrpSpPr>
          <p:cNvPr id="5" name="Group 4"/>
          <p:cNvGrpSpPr/>
          <p:nvPr/>
        </p:nvGrpSpPr>
        <p:grpSpPr>
          <a:xfrm>
            <a:off x="10031191" y="1758302"/>
            <a:ext cx="1736081" cy="3352412"/>
            <a:chOff x="10031191" y="1758302"/>
            <a:chExt cx="1736081" cy="3352412"/>
          </a:xfrm>
        </p:grpSpPr>
        <p:sp>
          <p:nvSpPr>
            <p:cNvPr id="102" name="Oval 101"/>
            <p:cNvSpPr/>
            <p:nvPr/>
          </p:nvSpPr>
          <p:spPr>
            <a:xfrm>
              <a:off x="10378871" y="1903151"/>
              <a:ext cx="1175918" cy="1175918"/>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4" name="Oval 103"/>
            <p:cNvSpPr/>
            <p:nvPr/>
          </p:nvSpPr>
          <p:spPr>
            <a:xfrm rot="16200000">
              <a:off x="11134253" y="2768186"/>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5" name="Oval 104"/>
            <p:cNvSpPr/>
            <p:nvPr/>
          </p:nvSpPr>
          <p:spPr>
            <a:xfrm rot="16200000">
              <a:off x="11240495" y="1758302"/>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6" name="Oval 105"/>
            <p:cNvSpPr/>
            <p:nvPr/>
          </p:nvSpPr>
          <p:spPr>
            <a:xfrm>
              <a:off x="10378871" y="3718902"/>
              <a:ext cx="1175918" cy="1175918"/>
            </a:xfrm>
            <a:prstGeom prst="ellipse">
              <a:avLst/>
            </a:prstGeom>
            <a:gradFill flip="none" rotWithShape="1">
              <a:gsLst>
                <a:gs pos="0">
                  <a:schemeClr val="accent1">
                    <a:lumMod val="5000"/>
                    <a:lumOff val="95000"/>
                  </a:schemeClr>
                </a:gs>
                <a:gs pos="74000">
                  <a:srgbClr val="FF0000"/>
                </a:gs>
                <a:gs pos="83000">
                  <a:srgbClr val="C00000"/>
                </a:gs>
                <a:gs pos="100000">
                  <a:schemeClr val="tx1"/>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smtClean="0">
                  <a:solidFill>
                    <a:schemeClr val="bg1"/>
                  </a:solidFill>
                  <a:effectLst>
                    <a:innerShdw blurRad="63500" dist="50800" dir="13500000">
                      <a:prstClr val="black">
                        <a:alpha val="50000"/>
                      </a:prstClr>
                    </a:innerShdw>
                  </a:effectLst>
                  <a:latin typeface="Museo 300" charset="0"/>
                  <a:ea typeface="Museo 300" charset="0"/>
                  <a:cs typeface="Museo 300" charset="0"/>
                </a:rPr>
                <a:t>O</a:t>
              </a:r>
              <a:endParaRPr lang="en-US" sz="3600" baseline="30000" dirty="0">
                <a:solidFill>
                  <a:schemeClr val="bg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7" name="Oval 106"/>
            <p:cNvSpPr/>
            <p:nvPr/>
          </p:nvSpPr>
          <p:spPr>
            <a:xfrm rot="16200000">
              <a:off x="11134253" y="4583937"/>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sp>
          <p:nvSpPr>
            <p:cNvPr id="108" name="Oval 107"/>
            <p:cNvSpPr/>
            <p:nvPr/>
          </p:nvSpPr>
          <p:spPr>
            <a:xfrm rot="16200000">
              <a:off x="10031191" y="4246270"/>
              <a:ext cx="526777" cy="526777"/>
            </a:xfrm>
            <a:prstGeom prst="ellipse">
              <a:avLst/>
            </a:prstGeom>
            <a:gradFill flip="none" rotWithShape="1">
              <a:gsLst>
                <a:gs pos="0">
                  <a:schemeClr val="accent1">
                    <a:lumMod val="5000"/>
                    <a:lumOff val="95000"/>
                  </a:schemeClr>
                </a:gs>
                <a:gs pos="74000">
                  <a:schemeClr val="accent1"/>
                </a:gs>
                <a:gs pos="83000">
                  <a:schemeClr val="accent1"/>
                </a:gs>
                <a:gs pos="100000">
                  <a:schemeClr val="accent1">
                    <a:lumMod val="60000"/>
                    <a:lumOff val="40000"/>
                  </a:schemeClr>
                </a:gs>
              </a:gsLst>
              <a:path path="circle">
                <a:fillToRect l="100000" t="100000"/>
              </a:path>
              <a:tileRect r="-100000" b="-100000"/>
            </a:gradFill>
            <a:effectLst>
              <a:outerShdw blurRad="50800" dist="38100" dir="2700000" algn="tl" rotWithShape="0">
                <a:prstClr val="black">
                  <a:alpha val="40000"/>
                </a:prstClr>
              </a:outerShdw>
            </a:effectLst>
            <a:scene3d>
              <a:camera prst="orthographicFront"/>
              <a:lightRig rig="threePt" dir="t"/>
            </a:scene3d>
            <a:sp3d>
              <a:bevelT w="1225550" h="42545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effectLst>
                    <a:innerShdw blurRad="63500" dist="50800" dir="13500000">
                      <a:prstClr val="black">
                        <a:alpha val="50000"/>
                      </a:prstClr>
                    </a:innerShdw>
                  </a:effectLst>
                  <a:latin typeface="Museo 300" charset="0"/>
                  <a:ea typeface="Museo 300" charset="0"/>
                  <a:cs typeface="Museo 300" charset="0"/>
                </a:rPr>
                <a:t>H</a:t>
              </a:r>
              <a:endParaRPr lang="en-US" baseline="30000" dirty="0">
                <a:solidFill>
                  <a:schemeClr val="tx1"/>
                </a:solidFill>
                <a:effectLst>
                  <a:innerShdw blurRad="63500" dist="50800" dir="13500000">
                    <a:prstClr val="black">
                      <a:alpha val="50000"/>
                    </a:prstClr>
                  </a:innerShdw>
                </a:effectLst>
                <a:latin typeface="Museo 300" charset="0"/>
                <a:ea typeface="Museo 300" charset="0"/>
                <a:cs typeface="Museo 300" charset="0"/>
              </a:endParaRPr>
            </a:p>
          </p:txBody>
        </p:sp>
      </p:grpSp>
    </p:spTree>
    <p:custDataLst>
      <p:tags r:id="rId1"/>
    </p:custDataLst>
    <p:extLst>
      <p:ext uri="{BB962C8B-B14F-4D97-AF65-F5344CB8AC3E}">
        <p14:creationId xmlns:p14="http://schemas.microsoft.com/office/powerpoint/2010/main" val="695638081"/>
      </p:ext>
    </p:extLst>
  </p:cSld>
  <p:clrMapOvr>
    <a:masterClrMapping/>
  </p:clrMapOvr>
  <mc:AlternateContent xmlns:mc="http://schemas.openxmlformats.org/markup-compatibility/2006" xmlns:p14="http://schemas.microsoft.com/office/powerpoint/2010/main">
    <mc:Choice Requires="p14">
      <p:transition spd="slow" p14:dur="2000" advTm="54445"/>
    </mc:Choice>
    <mc:Fallback xmlns="">
      <p:transition spd="slow" advTm="54445"/>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0000">
                                          <p:cBhvr additive="base">
                                            <p:cTn id="7" dur="5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50000">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14:bounceEnd="50000">
                                          <p:cBhvr additive="base">
                                            <p:cTn id="12" dur="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14:presetBounceEnd="5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50000">
                                          <p:cBhvr additive="base">
                                            <p:cTn id="18" dur="5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14:presetBounceEnd="50000">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14:bounceEnd="50000">
                                          <p:cBhvr additive="base">
                                            <p:cTn id="24" dur="5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2" fill="hold" grpId="1" nodeType="afterEffect" p14:presetBounceEnd="50000">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14:bounceEnd="50000">
                                          <p:cBhvr additive="base">
                                            <p:cTn id="29" dur="5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14:presetBounceEnd="50000">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14:bounceEnd="50000">
                                          <p:cBhvr additive="base">
                                            <p:cTn id="35"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14:presetBounceEnd="50000">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14:bounceEnd="50000">
                                          <p:cBhvr additive="base">
                                            <p:cTn id="41" dur="5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4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 grpId="0" animBg="1"/>
          <p:bldP spid="6"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2" fill="hold" grpId="1"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1+#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1+#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1+#ppt_w/2"/>
                                              </p:val>
                                            </p:tav>
                                            <p:tav tm="100000">
                                              <p:val>
                                                <p:strVal val="#ppt_x"/>
                                              </p:val>
                                            </p:tav>
                                          </p:tavLst>
                                        </p:anim>
                                        <p:anim calcmode="lin" valueType="num">
                                          <p:cBhvr additive="base">
                                            <p:cTn id="4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 grpId="0" animBg="1"/>
          <p:bldP spid="6" grpId="1"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6704" y="478003"/>
            <a:ext cx="9217024" cy="3623072"/>
          </a:xfrm>
        </p:spPr>
        <p:txBody>
          <a:bodyPr>
            <a:noAutofit/>
          </a:bodyPr>
          <a:lstStyle/>
          <a:p>
            <a:r>
              <a:rPr lang="en-GB" sz="6400" dirty="0" smtClean="0">
                <a:latin typeface="Museo Slab 700" charset="0"/>
                <a:ea typeface="Museo Slab 700" charset="0"/>
                <a:cs typeface="Museo Slab 700" charset="0"/>
              </a:rPr>
              <a:t>Creating  copper</a:t>
            </a:r>
            <a:r>
              <a:rPr lang="en-GB" sz="6400" dirty="0">
                <a:latin typeface="Museo Slab 700" charset="0"/>
                <a:ea typeface="Museo Slab 700" charset="0"/>
                <a:cs typeface="Museo Slab 700" charset="0"/>
              </a:rPr>
              <a:t/>
            </a:r>
            <a:br>
              <a:rPr lang="en-GB" sz="6400" dirty="0">
                <a:latin typeface="Museo Slab 700" charset="0"/>
                <a:ea typeface="Museo Slab 700" charset="0"/>
                <a:cs typeface="Museo Slab 700" charset="0"/>
              </a:rPr>
            </a:br>
            <a:r>
              <a:rPr lang="en-GB" sz="4800" dirty="0">
                <a:latin typeface="Museo Sans 500" charset="0"/>
                <a:ea typeface="Museo Sans 500" charset="0"/>
                <a:cs typeface="Museo Sans 500" charset="0"/>
              </a:rPr>
              <a:t>the reduction of copper(II) oxide by zinc</a:t>
            </a:r>
            <a:endParaRPr lang="en-GB" sz="6400" dirty="0">
              <a:latin typeface="Museo Sans 500" charset="0"/>
              <a:ea typeface="Museo Sans 500" charset="0"/>
              <a:cs typeface="Museo Sans 500" charset="0"/>
            </a:endParaRPr>
          </a:p>
        </p:txBody>
      </p:sp>
      <p:sp>
        <p:nvSpPr>
          <p:cNvPr id="3" name="TextBox 2"/>
          <p:cNvSpPr txBox="1"/>
          <p:nvPr/>
        </p:nvSpPr>
        <p:spPr>
          <a:xfrm>
            <a:off x="6864085" y="5558270"/>
            <a:ext cx="3552395" cy="861772"/>
          </a:xfrm>
          <a:prstGeom prst="rect">
            <a:avLst/>
          </a:prstGeom>
          <a:noFill/>
        </p:spPr>
        <p:txBody>
          <a:bodyPr wrap="square" lIns="121917" tIns="60959" rIns="121917" bIns="60959" rtlCol="0">
            <a:spAutoFit/>
          </a:bodyPr>
          <a:lstStyle/>
          <a:p>
            <a:pPr algn="r"/>
            <a:r>
              <a:rPr lang="en-GB" sz="2400" dirty="0" smtClean="0">
                <a:solidFill>
                  <a:srgbClr val="505759"/>
                </a:solidFill>
              </a:rPr>
              <a:t>January 2017</a:t>
            </a:r>
            <a:endParaRPr lang="en-GB" sz="2400" dirty="0">
              <a:solidFill>
                <a:srgbClr val="505759"/>
              </a:solidFill>
            </a:endParaRPr>
          </a:p>
          <a:p>
            <a:pPr algn="r"/>
            <a:r>
              <a:rPr lang="en-GB" sz="2400" dirty="0" smtClean="0">
                <a:solidFill>
                  <a:srgbClr val="505759"/>
                </a:solidFill>
              </a:rPr>
              <a:t>rsc.li/EiC118ec</a:t>
            </a:r>
            <a:endParaRPr lang="en-GB" sz="2400" dirty="0">
              <a:solidFill>
                <a:srgbClr val="505759"/>
              </a:solidFill>
            </a:endParaRPr>
          </a:p>
        </p:txBody>
      </p:sp>
      <p:pic>
        <p:nvPicPr>
          <p:cNvPr id="1026" name="Picture 2" descr="W:\EiC\PRODUCTION\EiC Web and CMYK Masthead\EiCMasthead_300x30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00595" y="3517371"/>
            <a:ext cx="2119875" cy="2119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529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8"/>
</p:tagLst>
</file>

<file path=ppt/tags/tag3.xml><?xml version="1.0" encoding="utf-8"?>
<p:tagLst xmlns:a="http://schemas.openxmlformats.org/drawingml/2006/main" xmlns:r="http://schemas.openxmlformats.org/officeDocument/2006/relationships" xmlns:p="http://schemas.openxmlformats.org/presentationml/2006/main">
  <p:tag name="TIMING" val="|5.1|2.3|4.7|4.4"/>
</p:tagLst>
</file>

<file path=ppt/tags/tag4.xml><?xml version="1.0" encoding="utf-8"?>
<p:tagLst xmlns:a="http://schemas.openxmlformats.org/drawingml/2006/main" xmlns:r="http://schemas.openxmlformats.org/officeDocument/2006/relationships" xmlns:p="http://schemas.openxmlformats.org/presentationml/2006/main">
  <p:tag name="TIMING" val="|46.1|1.1|0.6|0.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TotalTime>
  <Words>516</Words>
  <Application>Microsoft Office PowerPoint</Application>
  <PresentationFormat>Widescreen</PresentationFormat>
  <Paragraphs>79</Paragraphs>
  <Slides>6</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Calibri Light</vt:lpstr>
      <vt:lpstr>Museo 300</vt:lpstr>
      <vt:lpstr>Museo Sans 500</vt:lpstr>
      <vt:lpstr>Museo Slab 700</vt:lpstr>
      <vt:lpstr>Wingdings</vt:lpstr>
      <vt:lpstr>Office Theme</vt:lpstr>
      <vt:lpstr>Creating  copper the reduction of copper(II) oxide by zinc</vt:lpstr>
      <vt:lpstr>PowerPoint Presentation</vt:lpstr>
      <vt:lpstr>PowerPoint Presentation</vt:lpstr>
      <vt:lpstr>PowerPoint Presentation</vt:lpstr>
      <vt:lpstr>PowerPoint Presentation</vt:lpstr>
      <vt:lpstr>Creating  copper the reduction of copper(II) oxide by zinc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dc:title>
  <dc:creator>Microsoft Office User</dc:creator>
  <cp:lastModifiedBy>David Sait</cp:lastModifiedBy>
  <cp:revision>20</cp:revision>
  <dcterms:created xsi:type="dcterms:W3CDTF">2016-11-09T14:18:16Z</dcterms:created>
  <dcterms:modified xsi:type="dcterms:W3CDTF">2016-12-19T12:15:56Z</dcterms:modified>
</cp:coreProperties>
</file>