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3"/>
  </p:notesMasterIdLst>
  <p:sldIdLst>
    <p:sldId id="294"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102E"/>
    <a:srgbClr val="E6F1EF"/>
    <a:srgbClr val="006F62"/>
    <a:srgbClr val="EDF6F9"/>
    <a:srgbClr val="48A9C5"/>
    <a:srgbClr val="FAE7EA"/>
    <a:srgbClr val="F7DBE0"/>
    <a:srgbClr val="F4CFD5"/>
    <a:srgbClr val="FF9E1B"/>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8"/>
    <p:restoredTop sz="75212" autoAdjust="0"/>
  </p:normalViewPr>
  <p:slideViewPr>
    <p:cSldViewPr snapToGrid="0" snapToObjects="1">
      <p:cViewPr varScale="1">
        <p:scale>
          <a:sx n="43" d="100"/>
          <a:sy n="43" d="100"/>
        </p:scale>
        <p:origin x="60" y="99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39FEE6-68B1-4863-9977-3A95633844E7}" type="datetimeFigureOut">
              <a:rPr lang="en-GB" smtClean="0"/>
              <a:t>29/09/2022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AEAF9-7482-4645-9523-1778CA73848E}" type="slidenum">
              <a:rPr lang="en-GB" smtClean="0"/>
              <a:t>‹#›</a:t>
            </a:fld>
            <a:endParaRPr lang="en-GB"/>
          </a:p>
        </p:txBody>
      </p:sp>
    </p:spTree>
    <p:extLst>
      <p:ext uri="{BB962C8B-B14F-4D97-AF65-F5344CB8AC3E}">
        <p14:creationId xmlns:p14="http://schemas.microsoft.com/office/powerpoint/2010/main" val="2677348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summarises a recent article published by </a:t>
            </a:r>
            <a:r>
              <a:rPr lang="en-GB" i="1" dirty="0"/>
              <a:t>Chemistry World</a:t>
            </a:r>
            <a:r>
              <a:rPr lang="en-GB" dirty="0"/>
              <a:t>. Use this as a lesson starter when teaching about</a:t>
            </a:r>
            <a:r>
              <a:rPr lang="en-GB" baseline="0" dirty="0"/>
              <a:t> </a:t>
            </a:r>
            <a:r>
              <a:rPr lang="en-GB" dirty="0"/>
              <a:t>alloys. </a:t>
            </a:r>
          </a:p>
          <a:p>
            <a:endParaRPr lang="en-GB" dirty="0"/>
          </a:p>
          <a:p>
            <a:r>
              <a:rPr lang="en-GB" dirty="0"/>
              <a:t>Answers</a:t>
            </a:r>
          </a:p>
          <a:p>
            <a:pPr marL="228600" indent="-228600">
              <a:buAutoNum type="arabicPeriod"/>
            </a:pPr>
            <a:r>
              <a:rPr lang="en-GB" dirty="0"/>
              <a:t>A mixture</a:t>
            </a:r>
            <a:r>
              <a:rPr lang="en-GB" baseline="0" dirty="0"/>
              <a:t> of different metals. </a:t>
            </a:r>
          </a:p>
          <a:p>
            <a:pPr marL="228600" indent="-228600">
              <a:buAutoNum type="arabicPeriod"/>
            </a:pPr>
            <a:r>
              <a:rPr lang="en-GB" sz="1200" b="0" i="0" baseline="0" dirty="0">
                <a:latin typeface="Century Gothic" panose="020B0502020202020204" pitchFamily="34" charset="0"/>
              </a:rPr>
              <a:t>Copper and tin. </a:t>
            </a:r>
          </a:p>
          <a:p>
            <a:pPr marL="228600" indent="-228600">
              <a:buAutoNum type="arabicPeriod"/>
            </a:pPr>
            <a:r>
              <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 pure metals, the atoms are all the same size. The layers of atoms can slide over each other. The different sizes of atoms in an alloy distort the layers in the structure, making it more difficult for them to slide over each other, so alloys are harder than pure metals. </a:t>
            </a:r>
            <a:endParaRPr kumimoji="0" lang="en-GB"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4" name="Slide Number Placeholder 3"/>
          <p:cNvSpPr>
            <a:spLocks noGrp="1"/>
          </p:cNvSpPr>
          <p:nvPr>
            <p:ph type="sldNum" sz="quarter" idx="5"/>
          </p:nvPr>
        </p:nvSpPr>
        <p:spPr/>
        <p:txBody>
          <a:bodyPr/>
          <a:lstStyle/>
          <a:p>
            <a:fld id="{659AEAF9-7482-4645-9523-1778CA73848E}" type="slidenum">
              <a:rPr lang="en-GB" smtClean="0"/>
              <a:t>1</a:t>
            </a:fld>
            <a:endParaRPr lang="en-GB"/>
          </a:p>
        </p:txBody>
      </p:sp>
    </p:spTree>
    <p:extLst>
      <p:ext uri="{BB962C8B-B14F-4D97-AF65-F5344CB8AC3E}">
        <p14:creationId xmlns:p14="http://schemas.microsoft.com/office/powerpoint/2010/main" val="67107881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18" name="Picture 17">
            <a:extLst>
              <a:ext uri="{FF2B5EF4-FFF2-40B4-BE49-F238E27FC236}">
                <a16:creationId xmlns:a16="http://schemas.microsoft.com/office/drawing/2014/main" id="{CE05D642-4592-B14D-98B6-B60260A6476A}"/>
              </a:ext>
            </a:extLst>
          </p:cNvPr>
          <p:cNvPicPr>
            <a:picLocks noChangeAspect="1"/>
          </p:cNvPicPr>
          <p:nvPr userDrawn="1"/>
        </p:nvPicPr>
        <p:blipFill>
          <a:blip r:embed="rId8"/>
          <a:stretch>
            <a:fillRect/>
          </a:stretch>
        </p:blipFill>
        <p:spPr>
          <a:xfrm>
            <a:off x="3648960" y="5816600"/>
            <a:ext cx="1754412" cy="417717"/>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dirty="0">
              <a:solidFill>
                <a:schemeClr val="bg1"/>
              </a:solidFill>
            </a:endParaRPr>
          </a:p>
        </p:txBody>
      </p:sp>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Double line title with turnover</a:t>
            </a:r>
            <a:endParaRPr lang="en-US" dirty="0"/>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dirty="0">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Triple line title with turnover on three lines</a:t>
            </a:r>
            <a:endParaRPr lang="en-US" dirty="0"/>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733B6428-7651-D44C-BAFC-EA24E6298D54}"/>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dirty="0">
              <a:solidFill>
                <a:schemeClr val="bg1"/>
              </a:solidFill>
            </a:endParaRPr>
          </a:p>
        </p:txBody>
      </p:sp>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9/29/2022</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rsc.li/3BUOD4k"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tical Title 1">
            <a:extLst>
              <a:ext uri="{FF2B5EF4-FFF2-40B4-BE49-F238E27FC236}">
                <a16:creationId xmlns:a16="http://schemas.microsoft.com/office/drawing/2014/main" id="{94DF5491-C51B-5546-8D63-8BD341C64B0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Science research news</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F1D222CD-678A-0543-B7C7-C1E80F753B1E}"/>
              </a:ext>
            </a:extLst>
          </p:cNvPr>
          <p:cNvSpPr>
            <a:spLocks noGrp="1"/>
          </p:cNvSpPr>
          <p:nvPr>
            <p:ph type="title"/>
          </p:nvPr>
        </p:nvSpPr>
        <p:spPr>
          <a:xfrm>
            <a:off x="540000" y="540000"/>
            <a:ext cx="10080000" cy="440661"/>
          </a:xfrm>
        </p:spPr>
        <p:txBody>
          <a:bodyPr/>
          <a:lstStyle/>
          <a:p>
            <a:r>
              <a:rPr lang="en-GB" sz="3600" dirty="0"/>
              <a:t>The metals found in ancient Chinese bronze</a:t>
            </a:r>
            <a:endParaRPr lang="en-US" dirty="0"/>
          </a:p>
        </p:txBody>
      </p:sp>
      <p:sp>
        <p:nvSpPr>
          <p:cNvPr id="10" name="Title 1">
            <a:extLst>
              <a:ext uri="{FF2B5EF4-FFF2-40B4-BE49-F238E27FC236}">
                <a16:creationId xmlns:a16="http://schemas.microsoft.com/office/drawing/2014/main" id="{52C49F36-B0B9-49E7-B398-03B87BDA45BB}"/>
              </a:ext>
            </a:extLst>
          </p:cNvPr>
          <p:cNvSpPr txBox="1">
            <a:spLocks/>
          </p:cNvSpPr>
          <p:nvPr/>
        </p:nvSpPr>
        <p:spPr>
          <a:xfrm>
            <a:off x="540000" y="1055282"/>
            <a:ext cx="10080000" cy="44066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1600" dirty="0">
                <a:solidFill>
                  <a:schemeClr val="tx1"/>
                </a:solidFill>
              </a:rPr>
              <a:t>Written by Neil </a:t>
            </a:r>
            <a:r>
              <a:rPr lang="en-US" sz="1600" dirty="0" err="1">
                <a:solidFill>
                  <a:schemeClr val="tx1"/>
                </a:solidFill>
              </a:rPr>
              <a:t>Goalby</a:t>
            </a:r>
            <a:r>
              <a:rPr lang="en-US" sz="1600" dirty="0">
                <a:solidFill>
                  <a:schemeClr val="tx1"/>
                </a:solidFill>
              </a:rPr>
              <a:t>. Available from </a:t>
            </a:r>
            <a:r>
              <a:rPr lang="en-US" sz="1600" dirty="0">
                <a:hlinkClick r:id="rId3"/>
              </a:rPr>
              <a:t>rsc.li/3BUOD4k</a:t>
            </a:r>
            <a:endParaRPr lang="en-US" sz="1600" dirty="0"/>
          </a:p>
        </p:txBody>
      </p:sp>
      <p:sp>
        <p:nvSpPr>
          <p:cNvPr id="3" name="Content Placeholder 2">
            <a:extLst>
              <a:ext uri="{FF2B5EF4-FFF2-40B4-BE49-F238E27FC236}">
                <a16:creationId xmlns:a16="http://schemas.microsoft.com/office/drawing/2014/main" id="{CC673AA7-0565-0C45-BCCD-847B36196BF5}"/>
              </a:ext>
            </a:extLst>
          </p:cNvPr>
          <p:cNvSpPr>
            <a:spLocks noGrp="1"/>
          </p:cNvSpPr>
          <p:nvPr>
            <p:ph idx="1"/>
          </p:nvPr>
        </p:nvSpPr>
        <p:spPr>
          <a:xfrm>
            <a:off x="540000" y="1569115"/>
            <a:ext cx="5940000" cy="5040000"/>
          </a:xfrm>
        </p:spPr>
        <p:txBody>
          <a:bodyPr>
            <a:noAutofit/>
          </a:bodyPr>
          <a:lstStyle/>
          <a:p>
            <a:r>
              <a:rPr lang="en-GB" sz="2000" dirty="0"/>
              <a:t>A study has investigated the ingredients found in ancient Chinese bronze. Bronze recipes written around 300BC – the oldest chemical formulas known to have been written down – show proportions for alloys referred to as Jin and Xi. </a:t>
            </a:r>
            <a:r>
              <a:rPr lang="en-GB" sz="2000" dirty="0" err="1"/>
              <a:t>Jin</a:t>
            </a:r>
            <a:r>
              <a:rPr lang="en-GB" sz="2000" dirty="0"/>
              <a:t> was thought to mean copper and Xi to mean tin. But, the proportion of tin found in ancient Chinese bronzes suggests this isn’t the case. Ancient Chinese bronze also contained nearly 10% lead. </a:t>
            </a:r>
          </a:p>
          <a:p>
            <a:r>
              <a:rPr lang="en-GB" sz="2000" dirty="0"/>
              <a:t>To investigate further, the team examined ancient bronze coins. Their results suggest that Jin or Xi were not pure metals, but intermediate alloys. It seems that Jin was an alloy of copper, tin and lead, while Xi may have been an alloy of lead and copper. </a:t>
            </a:r>
          </a:p>
          <a:p>
            <a:endParaRPr lang="en-GB" sz="2000" dirty="0"/>
          </a:p>
        </p:txBody>
      </p:sp>
      <p:pic>
        <p:nvPicPr>
          <p:cNvPr id="7" name="Picture 6" descr="A picture showing a haphazard pile of ancient Chinese bronze coins ">
            <a:extLst>
              <a:ext uri="{FF2B5EF4-FFF2-40B4-BE49-F238E27FC236}">
                <a16:creationId xmlns:a16="http://schemas.microsoft.com/office/drawing/2014/main" id="{90D78519-5E8E-EA74-29F2-EE64F4CF4730}"/>
              </a:ext>
            </a:extLst>
          </p:cNvPr>
          <p:cNvPicPr>
            <a:picLocks noChangeAspect="1"/>
          </p:cNvPicPr>
          <p:nvPr/>
        </p:nvPicPr>
        <p:blipFill rotWithShape="1">
          <a:blip r:embed="rId4"/>
          <a:srcRect t="15762" b="7392"/>
          <a:stretch/>
        </p:blipFill>
        <p:spPr>
          <a:xfrm>
            <a:off x="6604929" y="1569114"/>
            <a:ext cx="3863946" cy="2337109"/>
          </a:xfrm>
          <a:prstGeom prst="rect">
            <a:avLst/>
          </a:prstGeom>
        </p:spPr>
      </p:pic>
      <p:sp>
        <p:nvSpPr>
          <p:cNvPr id="4" name="TextBox 3">
            <a:extLst>
              <a:ext uri="{FF2B5EF4-FFF2-40B4-BE49-F238E27FC236}">
                <a16:creationId xmlns:a16="http://schemas.microsoft.com/office/drawing/2014/main" id="{475E2D19-E3DF-A450-9AB7-76B649665B4A}"/>
              </a:ext>
            </a:extLst>
          </p:cNvPr>
          <p:cNvSpPr txBox="1"/>
          <p:nvPr/>
        </p:nvSpPr>
        <p:spPr>
          <a:xfrm rot="16200000">
            <a:off x="9062863" y="2284765"/>
            <a:ext cx="3027471" cy="215444"/>
          </a:xfrm>
          <a:prstGeom prst="rect">
            <a:avLst/>
          </a:prstGeom>
          <a:noFill/>
        </p:spPr>
        <p:txBody>
          <a:bodyPr wrap="square" rtlCol="0">
            <a:spAutoFit/>
          </a:bodyPr>
          <a:lstStyle/>
          <a:p>
            <a:r>
              <a:rPr lang="en-GB" sz="800" dirty="0"/>
              <a:t>© </a:t>
            </a:r>
            <a:r>
              <a:rPr lang="en-GB" sz="800" b="0" i="0" dirty="0" err="1">
                <a:solidFill>
                  <a:srgbClr val="172B4D"/>
                </a:solidFill>
                <a:effectLst/>
                <a:latin typeface="-apple-system"/>
              </a:rPr>
              <a:t>Asharkyu</a:t>
            </a:r>
            <a:r>
              <a:rPr lang="en-GB" sz="800" b="0" i="0" dirty="0">
                <a:solidFill>
                  <a:srgbClr val="172B4D"/>
                </a:solidFill>
                <a:effectLst/>
                <a:latin typeface="-apple-system"/>
              </a:rPr>
              <a:t>/Shutterstock</a:t>
            </a:r>
            <a:endParaRPr lang="en-GB" sz="800" dirty="0"/>
          </a:p>
        </p:txBody>
      </p:sp>
      <p:sp>
        <p:nvSpPr>
          <p:cNvPr id="8" name="Content Placeholder 2">
            <a:extLst>
              <a:ext uri="{FF2B5EF4-FFF2-40B4-BE49-F238E27FC236}">
                <a16:creationId xmlns:a16="http://schemas.microsoft.com/office/drawing/2014/main" id="{DFFA1DA3-2756-4B86-87AD-EE87219503AB}"/>
              </a:ext>
            </a:extLst>
          </p:cNvPr>
          <p:cNvSpPr txBox="1">
            <a:spLocks/>
          </p:cNvSpPr>
          <p:nvPr/>
        </p:nvSpPr>
        <p:spPr>
          <a:xfrm>
            <a:off x="6604929" y="3956301"/>
            <a:ext cx="4079391" cy="51703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1200"/>
              </a:spcAft>
              <a:buFontTx/>
              <a:buNone/>
              <a:defRPr sz="22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i="1" dirty="0">
                <a:solidFill>
                  <a:srgbClr val="C8102E"/>
                </a:solidFill>
              </a:rPr>
              <a:t>Analysis of ancient bronze coins reveals new alloys used in early metallurgy</a:t>
            </a:r>
          </a:p>
        </p:txBody>
      </p:sp>
      <p:graphicFrame>
        <p:nvGraphicFramePr>
          <p:cNvPr id="11" name="Table 4">
            <a:extLst>
              <a:ext uri="{FF2B5EF4-FFF2-40B4-BE49-F238E27FC236}">
                <a16:creationId xmlns:a16="http://schemas.microsoft.com/office/drawing/2014/main" id="{EEA1A01F-587E-4473-9318-709907EEC958}"/>
              </a:ext>
            </a:extLst>
          </p:cNvPr>
          <p:cNvGraphicFramePr>
            <a:graphicFrameLocks noGrp="1"/>
          </p:cNvGraphicFramePr>
          <p:nvPr>
            <p:extLst>
              <p:ext uri="{D42A27DB-BD31-4B8C-83A1-F6EECF244321}">
                <p14:modId xmlns:p14="http://schemas.microsoft.com/office/powerpoint/2010/main" val="4086682207"/>
              </p:ext>
            </p:extLst>
          </p:nvPr>
        </p:nvGraphicFramePr>
        <p:xfrm>
          <a:off x="6604929" y="4523415"/>
          <a:ext cx="4079391" cy="2108470"/>
        </p:xfrm>
        <a:graphic>
          <a:graphicData uri="http://schemas.openxmlformats.org/drawingml/2006/table">
            <a:tbl>
              <a:tblPr firstRow="1" bandRow="1">
                <a:tableStyleId>{5C22544A-7EE6-4342-B048-85BDC9FD1C3A}</a:tableStyleId>
              </a:tblPr>
              <a:tblGrid>
                <a:gridCol w="4079391">
                  <a:extLst>
                    <a:ext uri="{9D8B030D-6E8A-4147-A177-3AD203B41FA5}">
                      <a16:colId xmlns:a16="http://schemas.microsoft.com/office/drawing/2014/main" val="3287607563"/>
                    </a:ext>
                  </a:extLst>
                </a:gridCol>
              </a:tblGrid>
              <a:tr h="445297">
                <a:tc>
                  <a:txBody>
                    <a:bodyPr/>
                    <a:lstStyle/>
                    <a:p>
                      <a:pPr algn="l"/>
                      <a:r>
                        <a:rPr lang="en-US" sz="1600" b="1" i="0" dirty="0">
                          <a:latin typeface="Century Gothic" panose="020B0502020202020204" pitchFamily="34" charset="0"/>
                        </a:rPr>
                        <a:t>Questions</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8102E"/>
                    </a:solidFill>
                  </a:tcPr>
                </a:tc>
                <a:extLst>
                  <a:ext uri="{0D108BD9-81ED-4DB2-BD59-A6C34878D82A}">
                    <a16:rowId xmlns:a16="http://schemas.microsoft.com/office/drawing/2014/main" val="1202464764"/>
                  </a:ext>
                </a:extLst>
              </a:tr>
              <a:tr h="1663173">
                <a:tc>
                  <a:txBody>
                    <a:bodyPr/>
                    <a:lstStyle/>
                    <a:p>
                      <a:pPr marL="342900" indent="-342900">
                        <a:lnSpc>
                          <a:spcPct val="100000"/>
                        </a:lnSpc>
                        <a:buAutoNum type="arabicPeriod"/>
                      </a:pPr>
                      <a:r>
                        <a:rPr lang="en-GB" sz="1600" b="0" i="0" dirty="0">
                          <a:latin typeface="Century Gothic" panose="020B0502020202020204" pitchFamily="34" charset="0"/>
                        </a:rPr>
                        <a:t>What is an alloy?</a:t>
                      </a:r>
                    </a:p>
                    <a:p>
                      <a:pPr marL="342900" indent="-342900">
                        <a:lnSpc>
                          <a:spcPct val="100000"/>
                        </a:lnSpc>
                        <a:buAutoNum type="arabicPeriod"/>
                      </a:pPr>
                      <a:r>
                        <a:rPr kumimoji="0" lang="en-GB" sz="1600" b="0" i="0" u="none" strike="noStrike" kern="1200" cap="none" spc="0" normalizeH="0" baseline="0" noProof="0" dirty="0">
                          <a:ln>
                            <a:noFill/>
                          </a:ln>
                          <a:solidFill>
                            <a:schemeClr val="dk1"/>
                          </a:solidFill>
                          <a:effectLst/>
                          <a:uLnTx/>
                          <a:uFillTx/>
                          <a:latin typeface="Century Gothic" panose="020B0502020202020204" pitchFamily="34" charset="0"/>
                          <a:ea typeface="+mn-ea"/>
                          <a:cs typeface="+mn-cs"/>
                        </a:rPr>
                        <a:t>What metals are used to make modern bronze</a:t>
                      </a:r>
                      <a:r>
                        <a:rPr kumimoji="0" lang="en-GB" sz="16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a:t>
                      </a:r>
                    </a:p>
                    <a:p>
                      <a:pPr marL="342900" indent="-342900">
                        <a:lnSpc>
                          <a:spcPct val="100000"/>
                        </a:lnSpc>
                        <a:buAutoNum type="arabicPeriod"/>
                      </a:pPr>
                      <a:r>
                        <a:rPr kumimoji="0" lang="en-GB" sz="16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Explain why metal alloys are harder than the pure metals that they are made from. </a:t>
                      </a:r>
                      <a:endParaRPr lang="en-US" sz="14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AE7EA"/>
                    </a:solidFill>
                  </a:tcPr>
                </a:tc>
                <a:extLst>
                  <a:ext uri="{0D108BD9-81ED-4DB2-BD59-A6C34878D82A}">
                    <a16:rowId xmlns:a16="http://schemas.microsoft.com/office/drawing/2014/main" val="2824927119"/>
                  </a:ext>
                </a:extLst>
              </a:tr>
            </a:tbl>
          </a:graphicData>
        </a:graphic>
      </p:graphicFrame>
    </p:spTree>
    <p:extLst>
      <p:ext uri="{BB962C8B-B14F-4D97-AF65-F5344CB8AC3E}">
        <p14:creationId xmlns:p14="http://schemas.microsoft.com/office/powerpoint/2010/main" val="40641981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Words>
  <Application>Microsoft Office PowerPoint</Application>
  <PresentationFormat>Widescreen</PresentationFormat>
  <Paragraphs>18</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-apple-system</vt:lpstr>
      <vt:lpstr>Arial</vt:lpstr>
      <vt:lpstr>Calibri</vt:lpstr>
      <vt:lpstr>Calibri Light</vt:lpstr>
      <vt:lpstr>Century Gothic</vt:lpstr>
      <vt:lpstr>Office Theme</vt:lpstr>
      <vt:lpstr>The metals found in ancient Chinese bronze</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metals found in ancient Chinese bronze</dc:title>
  <dc:creator/>
  <cp:keywords>alloys; bronze; metal; </cp:keywords>
  <dc:description>From Education in Chemistry New insight into ancient Chinese bronze-making recipes https://rsc.li/3BUOD4k</dc:description>
  <cp:lastModifiedBy/>
  <cp:revision>1</cp:revision>
  <dcterms:created xsi:type="dcterms:W3CDTF">2022-07-21T16:12:38Z</dcterms:created>
  <dcterms:modified xsi:type="dcterms:W3CDTF">2022-09-29T16:14:48Z</dcterms:modified>
</cp:coreProperties>
</file>