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21"/>
  </p:notesMasterIdLst>
  <p:sldIdLst>
    <p:sldId id="290" r:id="rId5"/>
    <p:sldId id="312" r:id="rId6"/>
    <p:sldId id="313" r:id="rId7"/>
    <p:sldId id="314" r:id="rId8"/>
    <p:sldId id="294" r:id="rId9"/>
    <p:sldId id="315" r:id="rId10"/>
    <p:sldId id="323" r:id="rId11"/>
    <p:sldId id="293" r:id="rId12"/>
    <p:sldId id="318" r:id="rId13"/>
    <p:sldId id="320" r:id="rId14"/>
    <p:sldId id="317" r:id="rId15"/>
    <p:sldId id="321" r:id="rId16"/>
    <p:sldId id="319" r:id="rId17"/>
    <p:sldId id="322" r:id="rId18"/>
    <p:sldId id="324" r:id="rId19"/>
    <p:sldId id="325" r:id="rId2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4ABE0490-048B-22EF-1BC1-1CF64EC4D232}" name="Jo Pugh" initials="JP" userId="1187eaa31d8c3d2c" providerId="Windows Live"/>
  <p188:author id="{AB733790-99AD-B823-6E80-FF9C367E9F1B}" name="Louise Glynn (LGN)" initials="LG" userId="S::Louise.Glynn@jags.org.uk::78c89fa7-5bd4-4a5a-9806-7b73ebdd0f55" providerId="AD"/>
  <p188:author id="{93898FDF-1F87-EDD6-6458-059E95E842BE}" name="Kirsty Patterson" initials="KP" userId="S::pattersonk@rsc.org::06c453ef-d90e-4cbc-ba6b-1bf363c3e0a9" providerId="AD"/>
  <p188:author id="{C74B60E9-655C-E89A-6316-3841AD519658}" name="Juliet Kennard" initials="JK" userId="S::KennardJ@rsc.org::171ce03e-ecb9-44f8-bcbb-a85643c4c66a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8102E"/>
    <a:srgbClr val="E6F1EF"/>
    <a:srgbClr val="006F62"/>
    <a:srgbClr val="EDF6F9"/>
    <a:srgbClr val="48A9C5"/>
    <a:srgbClr val="FAE7EA"/>
    <a:srgbClr val="F7DBE0"/>
    <a:srgbClr val="F4CFD5"/>
    <a:srgbClr val="FF9E1B"/>
    <a:srgbClr val="00497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78A370E-8A6C-4ACD-BB73-38A4652372AE}" v="5" dt="2025-05-23T23:22:15.55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998"/>
    <p:restoredTop sz="88249" autoAdjust="0"/>
  </p:normalViewPr>
  <p:slideViewPr>
    <p:cSldViewPr snapToGrid="0" snapToObjects="1">
      <p:cViewPr varScale="1">
        <p:scale>
          <a:sx n="98" d="100"/>
          <a:sy n="98" d="100"/>
        </p:scale>
        <p:origin x="59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viewProps" Target="viewProps.xml"/><Relationship Id="rId28" Type="http://schemas.microsoft.com/office/2018/10/relationships/authors" Target="author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presProps" Target="presProps.xml"/><Relationship Id="rId27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o Pugh" userId="1187eaa31d8c3d2c" providerId="LiveId" clId="{454C2C11-DDB2-4992-9A50-61BB304E3335}"/>
    <pc:docChg chg="delSld modSld">
      <pc:chgData name="Jo Pugh" userId="1187eaa31d8c3d2c" providerId="LiveId" clId="{454C2C11-DDB2-4992-9A50-61BB304E3335}" dt="2025-05-20T19:55:45.339" v="45" actId="20577"/>
      <pc:docMkLst>
        <pc:docMk/>
      </pc:docMkLst>
      <pc:sldChg chg="modSp mod">
        <pc:chgData name="Jo Pugh" userId="1187eaa31d8c3d2c" providerId="LiveId" clId="{454C2C11-DDB2-4992-9A50-61BB304E3335}" dt="2025-05-20T19:11:34.792" v="4" actId="20577"/>
        <pc:sldMkLst>
          <pc:docMk/>
          <pc:sldMk cId="3803064194" sldId="290"/>
        </pc:sldMkLst>
        <pc:spChg chg="mod">
          <ac:chgData name="Jo Pugh" userId="1187eaa31d8c3d2c" providerId="LiveId" clId="{454C2C11-DDB2-4992-9A50-61BB304E3335}" dt="2025-05-20T19:11:34.792" v="4" actId="20577"/>
          <ac:spMkLst>
            <pc:docMk/>
            <pc:sldMk cId="3803064194" sldId="290"/>
            <ac:spMk id="3" creationId="{1E115082-B7C4-4D40-80F1-9A0175D69E37}"/>
          </ac:spMkLst>
        </pc:spChg>
      </pc:sldChg>
      <pc:sldChg chg="modSp modAnim">
        <pc:chgData name="Jo Pugh" userId="1187eaa31d8c3d2c" providerId="LiveId" clId="{454C2C11-DDB2-4992-9A50-61BB304E3335}" dt="2025-05-20T19:53:06.360" v="13" actId="20578"/>
        <pc:sldMkLst>
          <pc:docMk/>
          <pc:sldMk cId="3708121807" sldId="293"/>
        </pc:sldMkLst>
        <pc:spChg chg="mod">
          <ac:chgData name="Jo Pugh" userId="1187eaa31d8c3d2c" providerId="LiveId" clId="{454C2C11-DDB2-4992-9A50-61BB304E3335}" dt="2025-05-20T19:53:00.813" v="11" actId="20577"/>
          <ac:spMkLst>
            <pc:docMk/>
            <pc:sldMk cId="3708121807" sldId="293"/>
            <ac:spMk id="3" creationId="{CC673AA7-0565-0C45-BCCD-847B36196BF5}"/>
          </ac:spMkLst>
        </pc:spChg>
      </pc:sldChg>
      <pc:sldChg chg="modSp mod">
        <pc:chgData name="Jo Pugh" userId="1187eaa31d8c3d2c" providerId="LiveId" clId="{454C2C11-DDB2-4992-9A50-61BB304E3335}" dt="2025-05-20T19:48:24.148" v="7" actId="20577"/>
        <pc:sldMkLst>
          <pc:docMk/>
          <pc:sldMk cId="3659483100" sldId="294"/>
        </pc:sldMkLst>
        <pc:spChg chg="mod">
          <ac:chgData name="Jo Pugh" userId="1187eaa31d8c3d2c" providerId="LiveId" clId="{454C2C11-DDB2-4992-9A50-61BB304E3335}" dt="2025-05-20T19:48:24.148" v="7" actId="20577"/>
          <ac:spMkLst>
            <pc:docMk/>
            <pc:sldMk cId="3659483100" sldId="294"/>
            <ac:spMk id="3" creationId="{BCFFB25B-F7CD-BA43-B498-C6CDF64364F7}"/>
          </ac:spMkLst>
        </pc:spChg>
      </pc:sldChg>
      <pc:sldChg chg="modSp mod">
        <pc:chgData name="Jo Pugh" userId="1187eaa31d8c3d2c" providerId="LiveId" clId="{454C2C11-DDB2-4992-9A50-61BB304E3335}" dt="2025-05-20T19:47:39.434" v="5" actId="20577"/>
        <pc:sldMkLst>
          <pc:docMk/>
          <pc:sldMk cId="3217284879" sldId="313"/>
        </pc:sldMkLst>
        <pc:spChg chg="mod">
          <ac:chgData name="Jo Pugh" userId="1187eaa31d8c3d2c" providerId="LiveId" clId="{454C2C11-DDB2-4992-9A50-61BB304E3335}" dt="2025-05-20T19:47:39.434" v="5" actId="20577"/>
          <ac:spMkLst>
            <pc:docMk/>
            <pc:sldMk cId="3217284879" sldId="313"/>
            <ac:spMk id="3" creationId="{EB00AB82-72AF-D8EB-4D11-252D74FF825F}"/>
          </ac:spMkLst>
        </pc:spChg>
      </pc:sldChg>
      <pc:sldChg chg="modSp mod">
        <pc:chgData name="Jo Pugh" userId="1187eaa31d8c3d2c" providerId="LiveId" clId="{454C2C11-DDB2-4992-9A50-61BB304E3335}" dt="2025-05-20T19:48:43.033" v="8" actId="20577"/>
        <pc:sldMkLst>
          <pc:docMk/>
          <pc:sldMk cId="2975959205" sldId="315"/>
        </pc:sldMkLst>
        <pc:spChg chg="mod">
          <ac:chgData name="Jo Pugh" userId="1187eaa31d8c3d2c" providerId="LiveId" clId="{454C2C11-DDB2-4992-9A50-61BB304E3335}" dt="2025-05-20T19:48:43.033" v="8" actId="20577"/>
          <ac:spMkLst>
            <pc:docMk/>
            <pc:sldMk cId="2975959205" sldId="315"/>
            <ac:spMk id="3" creationId="{D5AD8969-5769-C52F-0BBF-289EC60478D9}"/>
          </ac:spMkLst>
        </pc:spChg>
      </pc:sldChg>
      <pc:sldChg chg="del">
        <pc:chgData name="Jo Pugh" userId="1187eaa31d8c3d2c" providerId="LiveId" clId="{454C2C11-DDB2-4992-9A50-61BB304E3335}" dt="2025-05-20T19:50:43.959" v="9" actId="2696"/>
        <pc:sldMkLst>
          <pc:docMk/>
          <pc:sldMk cId="3429081576" sldId="316"/>
        </pc:sldMkLst>
      </pc:sldChg>
      <pc:sldChg chg="modSp">
        <pc:chgData name="Jo Pugh" userId="1187eaa31d8c3d2c" providerId="LiveId" clId="{454C2C11-DDB2-4992-9A50-61BB304E3335}" dt="2025-05-20T19:54:02.501" v="14" actId="20577"/>
        <pc:sldMkLst>
          <pc:docMk/>
          <pc:sldMk cId="3701646239" sldId="321"/>
        </pc:sldMkLst>
        <pc:spChg chg="mod">
          <ac:chgData name="Jo Pugh" userId="1187eaa31d8c3d2c" providerId="LiveId" clId="{454C2C11-DDB2-4992-9A50-61BB304E3335}" dt="2025-05-20T19:54:02.501" v="14" actId="20577"/>
          <ac:spMkLst>
            <pc:docMk/>
            <pc:sldMk cId="3701646239" sldId="321"/>
            <ac:spMk id="3" creationId="{181B1844-09D3-8744-36DE-35BDFC07A088}"/>
          </ac:spMkLst>
        </pc:spChg>
      </pc:sldChg>
      <pc:sldChg chg="modSp mod">
        <pc:chgData name="Jo Pugh" userId="1187eaa31d8c3d2c" providerId="LiveId" clId="{454C2C11-DDB2-4992-9A50-61BB304E3335}" dt="2025-05-20T19:54:54.239" v="33" actId="20577"/>
        <pc:sldMkLst>
          <pc:docMk/>
          <pc:sldMk cId="332814640" sldId="322"/>
        </pc:sldMkLst>
        <pc:spChg chg="mod">
          <ac:chgData name="Jo Pugh" userId="1187eaa31d8c3d2c" providerId="LiveId" clId="{454C2C11-DDB2-4992-9A50-61BB304E3335}" dt="2025-05-20T19:54:54.239" v="33" actId="20577"/>
          <ac:spMkLst>
            <pc:docMk/>
            <pc:sldMk cId="332814640" sldId="322"/>
            <ac:spMk id="3" creationId="{35A0223F-A6EA-EC18-0813-E20C0AE1BA64}"/>
          </ac:spMkLst>
        </pc:spChg>
      </pc:sldChg>
      <pc:sldChg chg="modSp mod">
        <pc:chgData name="Jo Pugh" userId="1187eaa31d8c3d2c" providerId="LiveId" clId="{454C2C11-DDB2-4992-9A50-61BB304E3335}" dt="2025-05-20T19:55:45.339" v="45" actId="20577"/>
        <pc:sldMkLst>
          <pc:docMk/>
          <pc:sldMk cId="3202161259" sldId="325"/>
        </pc:sldMkLst>
        <pc:spChg chg="mod">
          <ac:chgData name="Jo Pugh" userId="1187eaa31d8c3d2c" providerId="LiveId" clId="{454C2C11-DDB2-4992-9A50-61BB304E3335}" dt="2025-05-20T19:55:45.339" v="45" actId="20577"/>
          <ac:spMkLst>
            <pc:docMk/>
            <pc:sldMk cId="3202161259" sldId="325"/>
            <ac:spMk id="3" creationId="{5F686D7B-2844-BE1D-F78B-7281743EC1F9}"/>
          </ac:spMkLst>
        </pc:spChg>
      </pc:sldChg>
    </pc:docChg>
  </pc:docChgLst>
  <pc:docChgLst>
    <pc:chgData name="Kirsty Patterson" userId="06c453ef-d90e-4cbc-ba6b-1bf363c3e0a9" providerId="ADAL" clId="{878A370E-8A6C-4ACD-BB73-38A4652372AE}"/>
    <pc:docChg chg="custSel modSld">
      <pc:chgData name="Kirsty Patterson" userId="06c453ef-d90e-4cbc-ba6b-1bf363c3e0a9" providerId="ADAL" clId="{878A370E-8A6C-4ACD-BB73-38A4652372AE}" dt="2025-05-23T23:30:19.221" v="46"/>
      <pc:docMkLst>
        <pc:docMk/>
      </pc:docMkLst>
      <pc:sldChg chg="modSp mod">
        <pc:chgData name="Kirsty Patterson" userId="06c453ef-d90e-4cbc-ba6b-1bf363c3e0a9" providerId="ADAL" clId="{878A370E-8A6C-4ACD-BB73-38A4652372AE}" dt="2025-05-23T23:16:17.874" v="3" actId="688"/>
        <pc:sldMkLst>
          <pc:docMk/>
          <pc:sldMk cId="3803064194" sldId="290"/>
        </pc:sldMkLst>
        <pc:spChg chg="mod">
          <ac:chgData name="Kirsty Patterson" userId="06c453ef-d90e-4cbc-ba6b-1bf363c3e0a9" providerId="ADAL" clId="{878A370E-8A6C-4ACD-BB73-38A4652372AE}" dt="2025-05-23T23:16:17.874" v="3" actId="688"/>
          <ac:spMkLst>
            <pc:docMk/>
            <pc:sldMk cId="3803064194" sldId="290"/>
            <ac:spMk id="4" creationId="{F68B9C4F-E484-F44F-B8BC-C9FFC90B4FB2}"/>
          </ac:spMkLst>
        </pc:spChg>
      </pc:sldChg>
      <pc:sldChg chg="modSp mod modCm">
        <pc:chgData name="Kirsty Patterson" userId="06c453ef-d90e-4cbc-ba6b-1bf363c3e0a9" providerId="ADAL" clId="{878A370E-8A6C-4ACD-BB73-38A4652372AE}" dt="2025-05-23T23:30:19.221" v="46"/>
        <pc:sldMkLst>
          <pc:docMk/>
          <pc:sldMk cId="3189533436" sldId="312"/>
        </pc:sldMkLst>
        <pc:spChg chg="mod">
          <ac:chgData name="Kirsty Patterson" userId="06c453ef-d90e-4cbc-ba6b-1bf363c3e0a9" providerId="ADAL" clId="{878A370E-8A6C-4ACD-BB73-38A4652372AE}" dt="2025-05-23T23:25:54.171" v="22" actId="20577"/>
          <ac:spMkLst>
            <pc:docMk/>
            <pc:sldMk cId="3189533436" sldId="312"/>
            <ac:spMk id="3" creationId="{8BA2E7F4-573F-764E-364E-C1CD80BC866E}"/>
          </ac:spMkLst>
        </pc:spChg>
        <pc:spChg chg="ord">
          <ac:chgData name="Kirsty Patterson" userId="06c453ef-d90e-4cbc-ba6b-1bf363c3e0a9" providerId="ADAL" clId="{878A370E-8A6C-4ACD-BB73-38A4652372AE}" dt="2025-05-23T23:29:28.784" v="35" actId="13244"/>
          <ac:spMkLst>
            <pc:docMk/>
            <pc:sldMk cId="3189533436" sldId="312"/>
            <ac:spMk id="5" creationId="{154DF321-595A-3418-69FC-B426A534D96B}"/>
          </ac:spMkLst>
        </pc:spChg>
        <pc:spChg chg="mod ord">
          <ac:chgData name="Kirsty Patterson" userId="06c453ef-d90e-4cbc-ba6b-1bf363c3e0a9" providerId="ADAL" clId="{878A370E-8A6C-4ACD-BB73-38A4652372AE}" dt="2025-05-23T23:30:19.221" v="46"/>
          <ac:spMkLst>
            <pc:docMk/>
            <pc:sldMk cId="3189533436" sldId="312"/>
            <ac:spMk id="7" creationId="{A90DD757-1C7F-DF54-BCC8-270A28BFF883}"/>
          </ac:spMkLst>
        </pc:spChg>
        <pc:spChg chg="mod">
          <ac:chgData name="Kirsty Patterson" userId="06c453ef-d90e-4cbc-ba6b-1bf363c3e0a9" providerId="ADAL" clId="{878A370E-8A6C-4ACD-BB73-38A4652372AE}" dt="2025-05-23T23:24:59.707" v="14" actId="3626"/>
          <ac:spMkLst>
            <pc:docMk/>
            <pc:sldMk cId="3189533436" sldId="312"/>
            <ac:spMk id="8" creationId="{DF5B9D96-E313-5BBC-2CEE-30302D0BB28E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Kirsty Patterson" userId="06c453ef-d90e-4cbc-ba6b-1bf363c3e0a9" providerId="ADAL" clId="{878A370E-8A6C-4ACD-BB73-38A4652372AE}" dt="2025-05-23T23:25:54.171" v="22" actId="20577"/>
              <pc2:cmMkLst xmlns:pc2="http://schemas.microsoft.com/office/powerpoint/2019/9/main/command">
                <pc:docMk/>
                <pc:sldMk cId="3189533436" sldId="312"/>
                <pc2:cmMk id="{3EE02850-C172-4A0B-93EC-F243E6D2A18B}"/>
              </pc2:cmMkLst>
            </pc226:cmChg>
          </p:ext>
        </pc:extLst>
      </pc:sldChg>
      <pc:sldChg chg="modSp mod">
        <pc:chgData name="Kirsty Patterson" userId="06c453ef-d90e-4cbc-ba6b-1bf363c3e0a9" providerId="ADAL" clId="{878A370E-8A6C-4ACD-BB73-38A4652372AE}" dt="2025-05-23T23:24:24.364" v="12" actId="3626"/>
        <pc:sldMkLst>
          <pc:docMk/>
          <pc:sldMk cId="3217284879" sldId="313"/>
        </pc:sldMkLst>
        <pc:spChg chg="mod">
          <ac:chgData name="Kirsty Patterson" userId="06c453ef-d90e-4cbc-ba6b-1bf363c3e0a9" providerId="ADAL" clId="{878A370E-8A6C-4ACD-BB73-38A4652372AE}" dt="2025-05-23T23:18:05.008" v="5" actId="113"/>
          <ac:spMkLst>
            <pc:docMk/>
            <pc:sldMk cId="3217284879" sldId="313"/>
            <ac:spMk id="3" creationId="{EB00AB82-72AF-D8EB-4D11-252D74FF825F}"/>
          </ac:spMkLst>
        </pc:spChg>
        <pc:spChg chg="mod">
          <ac:chgData name="Kirsty Patterson" userId="06c453ef-d90e-4cbc-ba6b-1bf363c3e0a9" providerId="ADAL" clId="{878A370E-8A6C-4ACD-BB73-38A4652372AE}" dt="2025-05-23T23:24:20.731" v="11" actId="3626"/>
          <ac:spMkLst>
            <pc:docMk/>
            <pc:sldMk cId="3217284879" sldId="313"/>
            <ac:spMk id="7" creationId="{2340B39D-5282-B819-9F20-611B77E18DD4}"/>
          </ac:spMkLst>
        </pc:spChg>
        <pc:spChg chg="mod">
          <ac:chgData name="Kirsty Patterson" userId="06c453ef-d90e-4cbc-ba6b-1bf363c3e0a9" providerId="ADAL" clId="{878A370E-8A6C-4ACD-BB73-38A4652372AE}" dt="2025-05-23T23:24:24.364" v="12" actId="3626"/>
          <ac:spMkLst>
            <pc:docMk/>
            <pc:sldMk cId="3217284879" sldId="313"/>
            <ac:spMk id="8" creationId="{BC1A9890-C8F9-0B42-E7B6-3D56BB1C064E}"/>
          </ac:spMkLst>
        </pc:spChg>
      </pc:sldChg>
      <pc:sldChg chg="modSp mod">
        <pc:chgData name="Kirsty Patterson" userId="06c453ef-d90e-4cbc-ba6b-1bf363c3e0a9" providerId="ADAL" clId="{878A370E-8A6C-4ACD-BB73-38A4652372AE}" dt="2025-05-23T23:24:10.820" v="10" actId="3626"/>
        <pc:sldMkLst>
          <pc:docMk/>
          <pc:sldMk cId="2487766914" sldId="314"/>
        </pc:sldMkLst>
        <pc:spChg chg="mod">
          <ac:chgData name="Kirsty Patterson" userId="06c453ef-d90e-4cbc-ba6b-1bf363c3e0a9" providerId="ADAL" clId="{878A370E-8A6C-4ACD-BB73-38A4652372AE}" dt="2025-05-23T23:24:08.127" v="9" actId="3626"/>
          <ac:spMkLst>
            <pc:docMk/>
            <pc:sldMk cId="2487766914" sldId="314"/>
            <ac:spMk id="7" creationId="{3108F141-C056-5EB9-1DBF-BD741CCA3011}"/>
          </ac:spMkLst>
        </pc:spChg>
        <pc:spChg chg="mod">
          <ac:chgData name="Kirsty Patterson" userId="06c453ef-d90e-4cbc-ba6b-1bf363c3e0a9" providerId="ADAL" clId="{878A370E-8A6C-4ACD-BB73-38A4652372AE}" dt="2025-05-23T23:24:10.820" v="10" actId="3626"/>
          <ac:spMkLst>
            <pc:docMk/>
            <pc:sldMk cId="2487766914" sldId="314"/>
            <ac:spMk id="8" creationId="{C7886657-5780-5FDC-9771-BD7A87142D8D}"/>
          </ac:spMkLst>
        </pc:spChg>
      </pc:sldChg>
      <pc:sldChg chg="modSp mod modCm">
        <pc:chgData name="Kirsty Patterson" userId="06c453ef-d90e-4cbc-ba6b-1bf363c3e0a9" providerId="ADAL" clId="{878A370E-8A6C-4ACD-BB73-38A4652372AE}" dt="2025-05-23T23:27:55.477" v="28" actId="20577"/>
        <pc:sldMkLst>
          <pc:docMk/>
          <pc:sldMk cId="2975959205" sldId="315"/>
        </pc:sldMkLst>
        <pc:spChg chg="mod">
          <ac:chgData name="Kirsty Patterson" userId="06c453ef-d90e-4cbc-ba6b-1bf363c3e0a9" providerId="ADAL" clId="{878A370E-8A6C-4ACD-BB73-38A4652372AE}" dt="2025-05-23T23:27:55.477" v="28" actId="20577"/>
          <ac:spMkLst>
            <pc:docMk/>
            <pc:sldMk cId="2975959205" sldId="315"/>
            <ac:spMk id="3" creationId="{D5AD8969-5769-C52F-0BBF-289EC60478D9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Kirsty Patterson" userId="06c453ef-d90e-4cbc-ba6b-1bf363c3e0a9" providerId="ADAL" clId="{878A370E-8A6C-4ACD-BB73-38A4652372AE}" dt="2025-05-23T23:18:55.813" v="6" actId="20577"/>
              <pc2:cmMkLst xmlns:pc2="http://schemas.microsoft.com/office/powerpoint/2019/9/main/command">
                <pc:docMk/>
                <pc:sldMk cId="2975959205" sldId="315"/>
                <pc2:cmMk id="{53051BAB-CBA6-4E14-ADBA-D2C9662AB00F}"/>
              </pc2:cmMkLst>
            </pc226:cmChg>
            <pc226:cmChg xmlns:pc226="http://schemas.microsoft.com/office/powerpoint/2022/06/main/command" chg="mod">
              <pc226:chgData name="Kirsty Patterson" userId="06c453ef-d90e-4cbc-ba6b-1bf363c3e0a9" providerId="ADAL" clId="{878A370E-8A6C-4ACD-BB73-38A4652372AE}" dt="2025-05-23T23:27:55.477" v="28" actId="20577"/>
              <pc2:cmMkLst xmlns:pc2="http://schemas.microsoft.com/office/powerpoint/2019/9/main/command">
                <pc:docMk/>
                <pc:sldMk cId="2975959205" sldId="315"/>
                <pc2:cmMk id="{029284F1-63BA-4E0C-96A3-76579634BDE3}"/>
              </pc2:cmMkLst>
            </pc226:cmChg>
          </p:ext>
        </pc:extLst>
      </pc:sldChg>
      <pc:sldChg chg="modSp mod modCm">
        <pc:chgData name="Kirsty Patterson" userId="06c453ef-d90e-4cbc-ba6b-1bf363c3e0a9" providerId="ADAL" clId="{878A370E-8A6C-4ACD-BB73-38A4652372AE}" dt="2025-05-23T23:28:20.959" v="34" actId="20577"/>
        <pc:sldMkLst>
          <pc:docMk/>
          <pc:sldMk cId="332814640" sldId="322"/>
        </pc:sldMkLst>
        <pc:spChg chg="mod">
          <ac:chgData name="Kirsty Patterson" userId="06c453ef-d90e-4cbc-ba6b-1bf363c3e0a9" providerId="ADAL" clId="{878A370E-8A6C-4ACD-BB73-38A4652372AE}" dt="2025-05-23T23:28:20.959" v="34" actId="20577"/>
          <ac:spMkLst>
            <pc:docMk/>
            <pc:sldMk cId="332814640" sldId="322"/>
            <ac:spMk id="3" creationId="{35A0223F-A6EA-EC18-0813-E20C0AE1BA64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Kirsty Patterson" userId="06c453ef-d90e-4cbc-ba6b-1bf363c3e0a9" providerId="ADAL" clId="{878A370E-8A6C-4ACD-BB73-38A4652372AE}" dt="2025-05-23T23:28:20.959" v="34" actId="20577"/>
              <pc2:cmMkLst xmlns:pc2="http://schemas.microsoft.com/office/powerpoint/2019/9/main/command">
                <pc:docMk/>
                <pc:sldMk cId="332814640" sldId="322"/>
                <pc2:cmMk id="{750961E8-553D-404D-8204-C1A47E1A6F71}"/>
              </pc2:cmMkLst>
            </pc226:cmChg>
          </p:ext>
        </pc:extLst>
      </pc:sldChg>
      <pc:sldChg chg="modSp mod">
        <pc:chgData name="Kirsty Patterson" userId="06c453ef-d90e-4cbc-ba6b-1bf363c3e0a9" providerId="ADAL" clId="{878A370E-8A6C-4ACD-BB73-38A4652372AE}" dt="2025-05-23T23:22:19.926" v="8" actId="3626"/>
        <pc:sldMkLst>
          <pc:docMk/>
          <pc:sldMk cId="3202161259" sldId="325"/>
        </pc:sldMkLst>
        <pc:spChg chg="mod">
          <ac:chgData name="Kirsty Patterson" userId="06c453ef-d90e-4cbc-ba6b-1bf363c3e0a9" providerId="ADAL" clId="{878A370E-8A6C-4ACD-BB73-38A4652372AE}" dt="2025-05-23T23:22:19.926" v="8" actId="3626"/>
          <ac:spMkLst>
            <pc:docMk/>
            <pc:sldMk cId="3202161259" sldId="325"/>
            <ac:spMk id="7" creationId="{F34428A4-BD72-4E51-AF32-EDB0518C67CD}"/>
          </ac:spMkLst>
        </pc:spChg>
        <pc:spChg chg="mod">
          <ac:chgData name="Kirsty Patterson" userId="06c453ef-d90e-4cbc-ba6b-1bf363c3e0a9" providerId="ADAL" clId="{878A370E-8A6C-4ACD-BB73-38A4652372AE}" dt="2025-05-23T23:21:30.951" v="7" actId="3626"/>
          <ac:spMkLst>
            <pc:docMk/>
            <pc:sldMk cId="3202161259" sldId="325"/>
            <ac:spMk id="8" creationId="{A5CA2AFA-1F35-DD2D-44EF-9E3DC6033BD7}"/>
          </ac:spMkLst>
        </pc:spChg>
      </pc:sldChg>
    </pc:docChg>
  </pc:docChgLst>
  <pc:docChgLst>
    <pc:chgData name="Kirsty Patterson" userId="06c453ef-d90e-4cbc-ba6b-1bf363c3e0a9" providerId="ADAL" clId="{E3D23C5B-C67E-4BFE-BEA5-1B28DD308E26}"/>
    <pc:docChg chg="custSel modSld modMainMaster">
      <pc:chgData name="Kirsty Patterson" userId="06c453ef-d90e-4cbc-ba6b-1bf363c3e0a9" providerId="ADAL" clId="{E3D23C5B-C67E-4BFE-BEA5-1B28DD308E26}" dt="2025-05-21T13:23:35.210" v="448" actId="27636"/>
      <pc:docMkLst>
        <pc:docMk/>
      </pc:docMkLst>
      <pc:sldChg chg="modSp mod">
        <pc:chgData name="Kirsty Patterson" userId="06c453ef-d90e-4cbc-ba6b-1bf363c3e0a9" providerId="ADAL" clId="{E3D23C5B-C67E-4BFE-BEA5-1B28DD308E26}" dt="2025-05-21T13:09:52.470" v="382" actId="962"/>
        <pc:sldMkLst>
          <pc:docMk/>
          <pc:sldMk cId="3803064194" sldId="290"/>
        </pc:sldMkLst>
        <pc:spChg chg="mod">
          <ac:chgData name="Kirsty Patterson" userId="06c453ef-d90e-4cbc-ba6b-1bf363c3e0a9" providerId="ADAL" clId="{E3D23C5B-C67E-4BFE-BEA5-1B28DD308E26}" dt="2025-05-21T13:09:52.470" v="382" actId="962"/>
          <ac:spMkLst>
            <pc:docMk/>
            <pc:sldMk cId="3803064194" sldId="290"/>
            <ac:spMk id="4" creationId="{F68B9C4F-E484-F44F-B8BC-C9FFC90B4FB2}"/>
          </ac:spMkLst>
        </pc:spChg>
      </pc:sldChg>
      <pc:sldChg chg="addSp delSp modSp mod modNotesTx">
        <pc:chgData name="Kirsty Patterson" userId="06c453ef-d90e-4cbc-ba6b-1bf363c3e0a9" providerId="ADAL" clId="{E3D23C5B-C67E-4BFE-BEA5-1B28DD308E26}" dt="2025-05-21T13:04:24.444" v="327"/>
        <pc:sldMkLst>
          <pc:docMk/>
          <pc:sldMk cId="3189533436" sldId="312"/>
        </pc:sldMkLst>
        <pc:spChg chg="add mod">
          <ac:chgData name="Kirsty Patterson" userId="06c453ef-d90e-4cbc-ba6b-1bf363c3e0a9" providerId="ADAL" clId="{E3D23C5B-C67E-4BFE-BEA5-1B28DD308E26}" dt="2025-05-21T13:03:50.099" v="308"/>
          <ac:spMkLst>
            <pc:docMk/>
            <pc:sldMk cId="3189533436" sldId="312"/>
            <ac:spMk id="7" creationId="{A90DD757-1C7F-DF54-BCC8-270A28BFF883}"/>
          </ac:spMkLst>
        </pc:spChg>
        <pc:spChg chg="add mod">
          <ac:chgData name="Kirsty Patterson" userId="06c453ef-d90e-4cbc-ba6b-1bf363c3e0a9" providerId="ADAL" clId="{E3D23C5B-C67E-4BFE-BEA5-1B28DD308E26}" dt="2025-05-21T13:03:50.099" v="308"/>
          <ac:spMkLst>
            <pc:docMk/>
            <pc:sldMk cId="3189533436" sldId="312"/>
            <ac:spMk id="8" creationId="{DF5B9D96-E313-5BBC-2CEE-30302D0BB28E}"/>
          </ac:spMkLst>
        </pc:spChg>
        <pc:picChg chg="add mod">
          <ac:chgData name="Kirsty Patterson" userId="06c453ef-d90e-4cbc-ba6b-1bf363c3e0a9" providerId="ADAL" clId="{E3D23C5B-C67E-4BFE-BEA5-1B28DD308E26}" dt="2025-05-21T13:03:52.405" v="310" actId="962"/>
          <ac:picMkLst>
            <pc:docMk/>
            <pc:sldMk cId="3189533436" sldId="312"/>
            <ac:picMk id="4" creationId="{441352F1-1F21-5DF2-D280-5BB6DEE6A483}"/>
          </ac:picMkLst>
        </pc:picChg>
        <pc:picChg chg="add mod">
          <ac:chgData name="Kirsty Patterson" userId="06c453ef-d90e-4cbc-ba6b-1bf363c3e0a9" providerId="ADAL" clId="{E3D23C5B-C67E-4BFE-BEA5-1B28DD308E26}" dt="2025-05-21T13:03:56.162" v="312" actId="962"/>
          <ac:picMkLst>
            <pc:docMk/>
            <pc:sldMk cId="3189533436" sldId="312"/>
            <ac:picMk id="6" creationId="{C007E285-E171-7D76-BCC4-F679FB3D971E}"/>
          </ac:picMkLst>
        </pc:picChg>
      </pc:sldChg>
      <pc:sldChg chg="addSp delSp modSp mod modNotesTx">
        <pc:chgData name="Kirsty Patterson" userId="06c453ef-d90e-4cbc-ba6b-1bf363c3e0a9" providerId="ADAL" clId="{E3D23C5B-C67E-4BFE-BEA5-1B28DD308E26}" dt="2025-05-21T13:06:38.290" v="369" actId="255"/>
        <pc:sldMkLst>
          <pc:docMk/>
          <pc:sldMk cId="3217284879" sldId="313"/>
        </pc:sldMkLst>
        <pc:spChg chg="mod">
          <ac:chgData name="Kirsty Patterson" userId="06c453ef-d90e-4cbc-ba6b-1bf363c3e0a9" providerId="ADAL" clId="{E3D23C5B-C67E-4BFE-BEA5-1B28DD308E26}" dt="2025-05-21T13:06:38.290" v="369" actId="255"/>
          <ac:spMkLst>
            <pc:docMk/>
            <pc:sldMk cId="3217284879" sldId="313"/>
            <ac:spMk id="3" creationId="{EB00AB82-72AF-D8EB-4D11-252D74FF825F}"/>
          </ac:spMkLst>
        </pc:spChg>
        <pc:spChg chg="add mod">
          <ac:chgData name="Kirsty Patterson" userId="06c453ef-d90e-4cbc-ba6b-1bf363c3e0a9" providerId="ADAL" clId="{E3D23C5B-C67E-4BFE-BEA5-1B28DD308E26}" dt="2025-05-21T13:04:03.926" v="315"/>
          <ac:spMkLst>
            <pc:docMk/>
            <pc:sldMk cId="3217284879" sldId="313"/>
            <ac:spMk id="7" creationId="{2340B39D-5282-B819-9F20-611B77E18DD4}"/>
          </ac:spMkLst>
        </pc:spChg>
        <pc:spChg chg="add mod">
          <ac:chgData name="Kirsty Patterson" userId="06c453ef-d90e-4cbc-ba6b-1bf363c3e0a9" providerId="ADAL" clId="{E3D23C5B-C67E-4BFE-BEA5-1B28DD308E26}" dt="2025-05-21T13:04:03.926" v="315"/>
          <ac:spMkLst>
            <pc:docMk/>
            <pc:sldMk cId="3217284879" sldId="313"/>
            <ac:spMk id="8" creationId="{BC1A9890-C8F9-0B42-E7B6-3D56BB1C064E}"/>
          </ac:spMkLst>
        </pc:spChg>
        <pc:picChg chg="add mod">
          <ac:chgData name="Kirsty Patterson" userId="06c453ef-d90e-4cbc-ba6b-1bf363c3e0a9" providerId="ADAL" clId="{E3D23C5B-C67E-4BFE-BEA5-1B28DD308E26}" dt="2025-05-21T13:04:05.273" v="317" actId="962"/>
          <ac:picMkLst>
            <pc:docMk/>
            <pc:sldMk cId="3217284879" sldId="313"/>
            <ac:picMk id="4" creationId="{5AC6ADE2-804C-77D5-0AFC-D2E6DA0906AF}"/>
          </ac:picMkLst>
        </pc:picChg>
        <pc:picChg chg="add mod">
          <ac:chgData name="Kirsty Patterson" userId="06c453ef-d90e-4cbc-ba6b-1bf363c3e0a9" providerId="ADAL" clId="{E3D23C5B-C67E-4BFE-BEA5-1B28DD308E26}" dt="2025-05-21T13:04:06.679" v="319" actId="962"/>
          <ac:picMkLst>
            <pc:docMk/>
            <pc:sldMk cId="3217284879" sldId="313"/>
            <ac:picMk id="6" creationId="{091F0E8F-EC38-DA85-0716-9ECFCF44B636}"/>
          </ac:picMkLst>
        </pc:picChg>
      </pc:sldChg>
      <pc:sldChg chg="addSp delSp modSp mod modNotesTx">
        <pc:chgData name="Kirsty Patterson" userId="06c453ef-d90e-4cbc-ba6b-1bf363c3e0a9" providerId="ADAL" clId="{E3D23C5B-C67E-4BFE-BEA5-1B28DD308E26}" dt="2025-05-21T13:08:03.332" v="376" actId="2711"/>
        <pc:sldMkLst>
          <pc:docMk/>
          <pc:sldMk cId="2487766914" sldId="314"/>
        </pc:sldMkLst>
        <pc:spChg chg="mod">
          <ac:chgData name="Kirsty Patterson" userId="06c453ef-d90e-4cbc-ba6b-1bf363c3e0a9" providerId="ADAL" clId="{E3D23C5B-C67E-4BFE-BEA5-1B28DD308E26}" dt="2025-05-21T13:08:03.332" v="376" actId="2711"/>
          <ac:spMkLst>
            <pc:docMk/>
            <pc:sldMk cId="2487766914" sldId="314"/>
            <ac:spMk id="3" creationId="{9AC38864-89B4-89BA-30AE-3DA00B8F991A}"/>
          </ac:spMkLst>
        </pc:spChg>
        <pc:spChg chg="add mod">
          <ac:chgData name="Kirsty Patterson" userId="06c453ef-d90e-4cbc-ba6b-1bf363c3e0a9" providerId="ADAL" clId="{E3D23C5B-C67E-4BFE-BEA5-1B28DD308E26}" dt="2025-05-21T13:04:12.440" v="322"/>
          <ac:spMkLst>
            <pc:docMk/>
            <pc:sldMk cId="2487766914" sldId="314"/>
            <ac:spMk id="7" creationId="{3108F141-C056-5EB9-1DBF-BD741CCA3011}"/>
          </ac:spMkLst>
        </pc:spChg>
        <pc:spChg chg="add mod">
          <ac:chgData name="Kirsty Patterson" userId="06c453ef-d90e-4cbc-ba6b-1bf363c3e0a9" providerId="ADAL" clId="{E3D23C5B-C67E-4BFE-BEA5-1B28DD308E26}" dt="2025-05-21T13:04:12.440" v="322"/>
          <ac:spMkLst>
            <pc:docMk/>
            <pc:sldMk cId="2487766914" sldId="314"/>
            <ac:spMk id="8" creationId="{C7886657-5780-5FDC-9771-BD7A87142D8D}"/>
          </ac:spMkLst>
        </pc:spChg>
        <pc:picChg chg="add mod">
          <ac:chgData name="Kirsty Patterson" userId="06c453ef-d90e-4cbc-ba6b-1bf363c3e0a9" providerId="ADAL" clId="{E3D23C5B-C67E-4BFE-BEA5-1B28DD308E26}" dt="2025-05-21T13:04:13.500" v="324" actId="962"/>
          <ac:picMkLst>
            <pc:docMk/>
            <pc:sldMk cId="2487766914" sldId="314"/>
            <ac:picMk id="4" creationId="{AF472BA8-7030-16D1-0337-3848C3DEC797}"/>
          </ac:picMkLst>
        </pc:picChg>
        <pc:picChg chg="add mod">
          <ac:chgData name="Kirsty Patterson" userId="06c453ef-d90e-4cbc-ba6b-1bf363c3e0a9" providerId="ADAL" clId="{E3D23C5B-C67E-4BFE-BEA5-1B28DD308E26}" dt="2025-05-21T13:04:15.221" v="326" actId="962"/>
          <ac:picMkLst>
            <pc:docMk/>
            <pc:sldMk cId="2487766914" sldId="314"/>
            <ac:picMk id="6" creationId="{E3D0B2CC-D9E3-6A4E-BABE-A1283438EED2}"/>
          </ac:picMkLst>
        </pc:picChg>
      </pc:sldChg>
      <pc:sldChg chg="modSp mod">
        <pc:chgData name="Kirsty Patterson" userId="06c453ef-d90e-4cbc-ba6b-1bf363c3e0a9" providerId="ADAL" clId="{E3D23C5B-C67E-4BFE-BEA5-1B28DD308E26}" dt="2025-05-21T13:11:26.973" v="392" actId="962"/>
        <pc:sldMkLst>
          <pc:docMk/>
          <pc:sldMk cId="4256511021" sldId="317"/>
        </pc:sldMkLst>
        <pc:spChg chg="mod">
          <ac:chgData name="Kirsty Patterson" userId="06c453ef-d90e-4cbc-ba6b-1bf363c3e0a9" providerId="ADAL" clId="{E3D23C5B-C67E-4BFE-BEA5-1B28DD308E26}" dt="2025-05-21T13:08:52.224" v="379" actId="2711"/>
          <ac:spMkLst>
            <pc:docMk/>
            <pc:sldMk cId="4256511021" sldId="317"/>
            <ac:spMk id="8" creationId="{B0DAA6C3-BB05-5DDC-FE87-DD5CC59B9C53}"/>
          </ac:spMkLst>
        </pc:spChg>
        <pc:spChg chg="mod">
          <ac:chgData name="Kirsty Patterson" userId="06c453ef-d90e-4cbc-ba6b-1bf363c3e0a9" providerId="ADAL" clId="{E3D23C5B-C67E-4BFE-BEA5-1B28DD308E26}" dt="2025-05-21T13:00:21.085" v="111" actId="2711"/>
          <ac:spMkLst>
            <pc:docMk/>
            <pc:sldMk cId="4256511021" sldId="317"/>
            <ac:spMk id="14" creationId="{91C9F526-E12F-2C01-A1C5-025C9C5A4617}"/>
          </ac:spMkLst>
        </pc:spChg>
        <pc:spChg chg="mod">
          <ac:chgData name="Kirsty Patterson" userId="06c453ef-d90e-4cbc-ba6b-1bf363c3e0a9" providerId="ADAL" clId="{E3D23C5B-C67E-4BFE-BEA5-1B28DD308E26}" dt="2025-05-21T13:00:15.438" v="110" actId="2711"/>
          <ac:spMkLst>
            <pc:docMk/>
            <pc:sldMk cId="4256511021" sldId="317"/>
            <ac:spMk id="29" creationId="{0E7CCC93-B993-9C9D-24C1-CEF214DDB84A}"/>
          </ac:spMkLst>
        </pc:spChg>
        <pc:spChg chg="mod">
          <ac:chgData name="Kirsty Patterson" userId="06c453ef-d90e-4cbc-ba6b-1bf363c3e0a9" providerId="ADAL" clId="{E3D23C5B-C67E-4BFE-BEA5-1B28DD308E26}" dt="2025-05-21T13:00:37.747" v="113" actId="2711"/>
          <ac:spMkLst>
            <pc:docMk/>
            <pc:sldMk cId="4256511021" sldId="317"/>
            <ac:spMk id="30" creationId="{E6C44DB4-AB6C-8EA9-58D5-61266A89E8B6}"/>
          </ac:spMkLst>
        </pc:spChg>
        <pc:grpChg chg="mod">
          <ac:chgData name="Kirsty Patterson" userId="06c453ef-d90e-4cbc-ba6b-1bf363c3e0a9" providerId="ADAL" clId="{E3D23C5B-C67E-4BFE-BEA5-1B28DD308E26}" dt="2025-05-21T13:10:56.390" v="388" actId="962"/>
          <ac:grpSpMkLst>
            <pc:docMk/>
            <pc:sldMk cId="4256511021" sldId="317"/>
            <ac:grpSpMk id="6" creationId="{57C2509D-8B13-E6CD-158E-68E10DDA3EE8}"/>
          </ac:grpSpMkLst>
        </pc:grpChg>
        <pc:grpChg chg="mod">
          <ac:chgData name="Kirsty Patterson" userId="06c453ef-d90e-4cbc-ba6b-1bf363c3e0a9" providerId="ADAL" clId="{E3D23C5B-C67E-4BFE-BEA5-1B28DD308E26}" dt="2025-05-21T13:11:12.004" v="390" actId="962"/>
          <ac:grpSpMkLst>
            <pc:docMk/>
            <pc:sldMk cId="4256511021" sldId="317"/>
            <ac:grpSpMk id="12" creationId="{8F12E9EC-E3C1-EF33-F6B8-62D50820C691}"/>
          </ac:grpSpMkLst>
        </pc:grpChg>
        <pc:grpChg chg="mod">
          <ac:chgData name="Kirsty Patterson" userId="06c453ef-d90e-4cbc-ba6b-1bf363c3e0a9" providerId="ADAL" clId="{E3D23C5B-C67E-4BFE-BEA5-1B28DD308E26}" dt="2025-05-21T13:11:26.973" v="392" actId="962"/>
          <ac:grpSpMkLst>
            <pc:docMk/>
            <pc:sldMk cId="4256511021" sldId="317"/>
            <ac:grpSpMk id="27" creationId="{C452B0AC-420E-ECCC-D04E-58D2EE4A2447}"/>
          </ac:grpSpMkLst>
        </pc:grpChg>
      </pc:sldChg>
      <pc:sldChg chg="modSp mod">
        <pc:chgData name="Kirsty Patterson" userId="06c453ef-d90e-4cbc-ba6b-1bf363c3e0a9" providerId="ADAL" clId="{E3D23C5B-C67E-4BFE-BEA5-1B28DD308E26}" dt="2025-05-21T13:10:42.825" v="386" actId="962"/>
        <pc:sldMkLst>
          <pc:docMk/>
          <pc:sldMk cId="1648277808" sldId="318"/>
        </pc:sldMkLst>
        <pc:spChg chg="mod">
          <ac:chgData name="Kirsty Patterson" userId="06c453ef-d90e-4cbc-ba6b-1bf363c3e0a9" providerId="ADAL" clId="{E3D23C5B-C67E-4BFE-BEA5-1B28DD308E26}" dt="2025-05-21T12:59:45.317" v="107" actId="2711"/>
          <ac:spMkLst>
            <pc:docMk/>
            <pc:sldMk cId="1648277808" sldId="318"/>
            <ac:spMk id="8" creationId="{38D1A29C-2F69-F8B6-BD24-44810E58994F}"/>
          </ac:spMkLst>
        </pc:spChg>
        <pc:spChg chg="mod">
          <ac:chgData name="Kirsty Patterson" userId="06c453ef-d90e-4cbc-ba6b-1bf363c3e0a9" providerId="ADAL" clId="{E3D23C5B-C67E-4BFE-BEA5-1B28DD308E26}" dt="2025-05-21T13:08:33.979" v="377" actId="947"/>
          <ac:spMkLst>
            <pc:docMk/>
            <pc:sldMk cId="1648277808" sldId="318"/>
            <ac:spMk id="17" creationId="{5CF03243-4E14-169F-0E25-75D84F32B924}"/>
          </ac:spMkLst>
        </pc:spChg>
        <pc:spChg chg="mod">
          <ac:chgData name="Kirsty Patterson" userId="06c453ef-d90e-4cbc-ba6b-1bf363c3e0a9" providerId="ADAL" clId="{E3D23C5B-C67E-4BFE-BEA5-1B28DD308E26}" dt="2025-05-21T13:00:00.598" v="109" actId="2711"/>
          <ac:spMkLst>
            <pc:docMk/>
            <pc:sldMk cId="1648277808" sldId="318"/>
            <ac:spMk id="30" creationId="{24BBD9BF-798C-4F4D-EDF3-B0E1C5556A74}"/>
          </ac:spMkLst>
        </pc:spChg>
        <pc:grpChg chg="mod">
          <ac:chgData name="Kirsty Patterson" userId="06c453ef-d90e-4cbc-ba6b-1bf363c3e0a9" providerId="ADAL" clId="{E3D23C5B-C67E-4BFE-BEA5-1B28DD308E26}" dt="2025-05-21T13:10:15.982" v="384" actId="962"/>
          <ac:grpSpMkLst>
            <pc:docMk/>
            <pc:sldMk cId="1648277808" sldId="318"/>
            <ac:grpSpMk id="6" creationId="{457900F1-459A-9EFE-87EA-31896A802A89}"/>
          </ac:grpSpMkLst>
        </pc:grpChg>
        <pc:grpChg chg="mod">
          <ac:chgData name="Kirsty Patterson" userId="06c453ef-d90e-4cbc-ba6b-1bf363c3e0a9" providerId="ADAL" clId="{E3D23C5B-C67E-4BFE-BEA5-1B28DD308E26}" dt="2025-05-21T13:10:42.825" v="386" actId="962"/>
          <ac:grpSpMkLst>
            <pc:docMk/>
            <pc:sldMk cId="1648277808" sldId="318"/>
            <ac:grpSpMk id="15" creationId="{F1226628-B35B-AAB5-128A-071A42599D16}"/>
          </ac:grpSpMkLst>
        </pc:grpChg>
      </pc:sldChg>
      <pc:sldChg chg="modSp mod">
        <pc:chgData name="Kirsty Patterson" userId="06c453ef-d90e-4cbc-ba6b-1bf363c3e0a9" providerId="ADAL" clId="{E3D23C5B-C67E-4BFE-BEA5-1B28DD308E26}" dt="2025-05-21T13:11:48.807" v="398" actId="962"/>
        <pc:sldMkLst>
          <pc:docMk/>
          <pc:sldMk cId="1572388311" sldId="319"/>
        </pc:sldMkLst>
        <pc:spChg chg="mod">
          <ac:chgData name="Kirsty Patterson" userId="06c453ef-d90e-4cbc-ba6b-1bf363c3e0a9" providerId="ADAL" clId="{E3D23C5B-C67E-4BFE-BEA5-1B28DD308E26}" dt="2025-05-21T13:00:49.998" v="114" actId="2711"/>
          <ac:spMkLst>
            <pc:docMk/>
            <pc:sldMk cId="1572388311" sldId="319"/>
            <ac:spMk id="10" creationId="{66FB628B-984D-A4D7-A4E9-11C97FD85289}"/>
          </ac:spMkLst>
        </pc:spChg>
        <pc:spChg chg="mod">
          <ac:chgData name="Kirsty Patterson" userId="06c453ef-d90e-4cbc-ba6b-1bf363c3e0a9" providerId="ADAL" clId="{E3D23C5B-C67E-4BFE-BEA5-1B28DD308E26}" dt="2025-05-21T13:00:49.998" v="114" actId="2711"/>
          <ac:spMkLst>
            <pc:docMk/>
            <pc:sldMk cId="1572388311" sldId="319"/>
            <ac:spMk id="11" creationId="{88A97281-9B3C-25E5-84D8-075790821809}"/>
          </ac:spMkLst>
        </pc:spChg>
        <pc:spChg chg="mod">
          <ac:chgData name="Kirsty Patterson" userId="06c453ef-d90e-4cbc-ba6b-1bf363c3e0a9" providerId="ADAL" clId="{E3D23C5B-C67E-4BFE-BEA5-1B28DD308E26}" dt="2025-05-21T13:01:00.333" v="115" actId="2711"/>
          <ac:spMkLst>
            <pc:docMk/>
            <pc:sldMk cId="1572388311" sldId="319"/>
            <ac:spMk id="30" creationId="{46C4075F-A35B-48DD-DD50-B4D366725840}"/>
          </ac:spMkLst>
        </pc:spChg>
        <pc:grpChg chg="mod">
          <ac:chgData name="Kirsty Patterson" userId="06c453ef-d90e-4cbc-ba6b-1bf363c3e0a9" providerId="ADAL" clId="{E3D23C5B-C67E-4BFE-BEA5-1B28DD308E26}" dt="2025-05-21T13:11:37.261" v="394" actId="962"/>
          <ac:grpSpMkLst>
            <pc:docMk/>
            <pc:sldMk cId="1572388311" sldId="319"/>
            <ac:grpSpMk id="9" creationId="{DD5C030A-9CA5-9524-061E-D5F2996B0871}"/>
          </ac:grpSpMkLst>
        </pc:grpChg>
        <pc:grpChg chg="mod">
          <ac:chgData name="Kirsty Patterson" userId="06c453ef-d90e-4cbc-ba6b-1bf363c3e0a9" providerId="ADAL" clId="{E3D23C5B-C67E-4BFE-BEA5-1B28DD308E26}" dt="2025-05-21T13:11:46.236" v="396" actId="962"/>
          <ac:grpSpMkLst>
            <pc:docMk/>
            <pc:sldMk cId="1572388311" sldId="319"/>
            <ac:grpSpMk id="21" creationId="{E19B6C2B-CC76-CF7A-B050-FFC39FA87FF2}"/>
          </ac:grpSpMkLst>
        </pc:grpChg>
        <pc:grpChg chg="mod">
          <ac:chgData name="Kirsty Patterson" userId="06c453ef-d90e-4cbc-ba6b-1bf363c3e0a9" providerId="ADAL" clId="{E3D23C5B-C67E-4BFE-BEA5-1B28DD308E26}" dt="2025-05-21T13:11:48.807" v="398" actId="962"/>
          <ac:grpSpMkLst>
            <pc:docMk/>
            <pc:sldMk cId="1572388311" sldId="319"/>
            <ac:grpSpMk id="24" creationId="{E2AD14DA-E1F8-1937-EB39-3B292E021F94}"/>
          </ac:grpSpMkLst>
        </pc:grpChg>
      </pc:sldChg>
      <pc:sldChg chg="modSp mod">
        <pc:chgData name="Kirsty Patterson" userId="06c453ef-d90e-4cbc-ba6b-1bf363c3e0a9" providerId="ADAL" clId="{E3D23C5B-C67E-4BFE-BEA5-1B28DD308E26}" dt="2025-05-21T12:59:16.386" v="106" actId="6549"/>
        <pc:sldMkLst>
          <pc:docMk/>
          <pc:sldMk cId="1258011672" sldId="323"/>
        </pc:sldMkLst>
        <pc:graphicFrameChg chg="mod modGraphic">
          <ac:chgData name="Kirsty Patterson" userId="06c453ef-d90e-4cbc-ba6b-1bf363c3e0a9" providerId="ADAL" clId="{E3D23C5B-C67E-4BFE-BEA5-1B28DD308E26}" dt="2025-05-21T12:59:04.161" v="101" actId="6549"/>
          <ac:graphicFrameMkLst>
            <pc:docMk/>
            <pc:sldMk cId="1258011672" sldId="323"/>
            <ac:graphicFrameMk id="6" creationId="{C01E77FE-7916-FF4F-974F-D1F51AB01811}"/>
          </ac:graphicFrameMkLst>
        </pc:graphicFrameChg>
        <pc:graphicFrameChg chg="mod modGraphic">
          <ac:chgData name="Kirsty Patterson" userId="06c453ef-d90e-4cbc-ba6b-1bf363c3e0a9" providerId="ADAL" clId="{E3D23C5B-C67E-4BFE-BEA5-1B28DD308E26}" dt="2025-05-21T12:59:16.386" v="106" actId="6549"/>
          <ac:graphicFrameMkLst>
            <pc:docMk/>
            <pc:sldMk cId="1258011672" sldId="323"/>
            <ac:graphicFrameMk id="7" creationId="{B33970BA-CA33-595C-0800-0DB1006F7262}"/>
          </ac:graphicFrameMkLst>
        </pc:graphicFrameChg>
      </pc:sldChg>
      <pc:sldChg chg="addSp delSp modSp mod modNotesTx">
        <pc:chgData name="Kirsty Patterson" userId="06c453ef-d90e-4cbc-ba6b-1bf363c3e0a9" providerId="ADAL" clId="{E3D23C5B-C67E-4BFE-BEA5-1B28DD308E26}" dt="2025-05-21T13:03:13.403" v="305"/>
        <pc:sldMkLst>
          <pc:docMk/>
          <pc:sldMk cId="3202161259" sldId="325"/>
        </pc:sldMkLst>
        <pc:spChg chg="add mod">
          <ac:chgData name="Kirsty Patterson" userId="06c453ef-d90e-4cbc-ba6b-1bf363c3e0a9" providerId="ADAL" clId="{E3D23C5B-C67E-4BFE-BEA5-1B28DD308E26}" dt="2025-05-21T13:01:50.440" v="118"/>
          <ac:spMkLst>
            <pc:docMk/>
            <pc:sldMk cId="3202161259" sldId="325"/>
            <ac:spMk id="7" creationId="{F34428A4-BD72-4E51-AF32-EDB0518C67CD}"/>
          </ac:spMkLst>
        </pc:spChg>
        <pc:spChg chg="add mod">
          <ac:chgData name="Kirsty Patterson" userId="06c453ef-d90e-4cbc-ba6b-1bf363c3e0a9" providerId="ADAL" clId="{E3D23C5B-C67E-4BFE-BEA5-1B28DD308E26}" dt="2025-05-21T13:01:50.440" v="118"/>
          <ac:spMkLst>
            <pc:docMk/>
            <pc:sldMk cId="3202161259" sldId="325"/>
            <ac:spMk id="8" creationId="{A5CA2AFA-1F35-DD2D-44EF-9E3DC6033BD7}"/>
          </ac:spMkLst>
        </pc:spChg>
        <pc:picChg chg="add mod">
          <ac:chgData name="Kirsty Patterson" userId="06c453ef-d90e-4cbc-ba6b-1bf363c3e0a9" providerId="ADAL" clId="{E3D23C5B-C67E-4BFE-BEA5-1B28DD308E26}" dt="2025-05-21T13:02:49.658" v="304" actId="962"/>
          <ac:picMkLst>
            <pc:docMk/>
            <pc:sldMk cId="3202161259" sldId="325"/>
            <ac:picMk id="4" creationId="{639BC58E-9445-DA9B-2EC3-4DE3646462BF}"/>
          </ac:picMkLst>
        </pc:picChg>
        <pc:picChg chg="add mod">
          <ac:chgData name="Kirsty Patterson" userId="06c453ef-d90e-4cbc-ba6b-1bf363c3e0a9" providerId="ADAL" clId="{E3D23C5B-C67E-4BFE-BEA5-1B28DD308E26}" dt="2025-05-21T13:01:58.129" v="120" actId="962"/>
          <ac:picMkLst>
            <pc:docMk/>
            <pc:sldMk cId="3202161259" sldId="325"/>
            <ac:picMk id="6" creationId="{A8830454-7214-27C8-01C7-41DB0A53FDCA}"/>
          </ac:picMkLst>
        </pc:picChg>
      </pc:sldChg>
      <pc:sldMasterChg chg="modSldLayout">
        <pc:chgData name="Kirsty Patterson" userId="06c453ef-d90e-4cbc-ba6b-1bf363c3e0a9" providerId="ADAL" clId="{E3D23C5B-C67E-4BFE-BEA5-1B28DD308E26}" dt="2025-05-21T13:23:35.210" v="448" actId="27636"/>
        <pc:sldMasterMkLst>
          <pc:docMk/>
          <pc:sldMasterMk cId="2405364243" sldId="2147483648"/>
        </pc:sldMasterMkLst>
        <pc:sldLayoutChg chg="modSp mod">
          <pc:chgData name="Kirsty Patterson" userId="06c453ef-d90e-4cbc-ba6b-1bf363c3e0a9" providerId="ADAL" clId="{E3D23C5B-C67E-4BFE-BEA5-1B28DD308E26}" dt="2025-05-21T13:23:21.116" v="445" actId="255"/>
          <pc:sldLayoutMkLst>
            <pc:docMk/>
            <pc:sldMasterMk cId="2405364243" sldId="2147483648"/>
            <pc:sldLayoutMk cId="132028183" sldId="2147483661"/>
          </pc:sldLayoutMkLst>
          <pc:spChg chg="mod">
            <ac:chgData name="Kirsty Patterson" userId="06c453ef-d90e-4cbc-ba6b-1bf363c3e0a9" providerId="ADAL" clId="{E3D23C5B-C67E-4BFE-BEA5-1B28DD308E26}" dt="2025-05-21T13:23:21.116" v="445" actId="255"/>
            <ac:spMkLst>
              <pc:docMk/>
              <pc:sldMasterMk cId="2405364243" sldId="2147483648"/>
              <pc:sldLayoutMk cId="132028183" sldId="2147483661"/>
              <ac:spMk id="14" creationId="{81CC5E98-2B71-6344-A937-ED75B3E16CA3}"/>
            </ac:spMkLst>
          </pc:spChg>
        </pc:sldLayoutChg>
        <pc:sldLayoutChg chg="modSp mod">
          <pc:chgData name="Kirsty Patterson" userId="06c453ef-d90e-4cbc-ba6b-1bf363c3e0a9" providerId="ADAL" clId="{E3D23C5B-C67E-4BFE-BEA5-1B28DD308E26}" dt="2025-05-21T13:23:35.210" v="448" actId="27636"/>
          <pc:sldLayoutMkLst>
            <pc:docMk/>
            <pc:sldMasterMk cId="2405364243" sldId="2147483648"/>
            <pc:sldLayoutMk cId="4170965741" sldId="2147483675"/>
          </pc:sldLayoutMkLst>
          <pc:spChg chg="mod">
            <ac:chgData name="Kirsty Patterson" userId="06c453ef-d90e-4cbc-ba6b-1bf363c3e0a9" providerId="ADAL" clId="{E3D23C5B-C67E-4BFE-BEA5-1B28DD308E26}" dt="2025-05-21T13:23:35.210" v="448" actId="27636"/>
            <ac:spMkLst>
              <pc:docMk/>
              <pc:sldMasterMk cId="2405364243" sldId="2147483648"/>
              <pc:sldLayoutMk cId="4170965741" sldId="2147483675"/>
              <ac:spMk id="13" creationId="{A5BB0AE8-6DC8-9941-9AD4-FAD7BFF45B99}"/>
            </ac:spMkLst>
          </pc:spChg>
        </pc:sldLayoutChg>
        <pc:sldLayoutChg chg="modSp mod">
          <pc:chgData name="Kirsty Patterson" userId="06c453ef-d90e-4cbc-ba6b-1bf363c3e0a9" providerId="ADAL" clId="{E3D23C5B-C67E-4BFE-BEA5-1B28DD308E26}" dt="2025-05-21T13:23:13.197" v="444" actId="255"/>
          <pc:sldLayoutMkLst>
            <pc:docMk/>
            <pc:sldMasterMk cId="2405364243" sldId="2147483648"/>
            <pc:sldLayoutMk cId="486097431" sldId="2147483679"/>
          </pc:sldLayoutMkLst>
          <pc:spChg chg="mod">
            <ac:chgData name="Kirsty Patterson" userId="06c453ef-d90e-4cbc-ba6b-1bf363c3e0a9" providerId="ADAL" clId="{E3D23C5B-C67E-4BFE-BEA5-1B28DD308E26}" dt="2025-05-21T13:23:13.197" v="444" actId="255"/>
            <ac:spMkLst>
              <pc:docMk/>
              <pc:sldMasterMk cId="2405364243" sldId="2147483648"/>
              <pc:sldLayoutMk cId="486097431" sldId="2147483679"/>
              <ac:spMk id="14" creationId="{733B6428-7651-D44C-BAFC-EA24E6298D54}"/>
            </ac:spMkLst>
          </pc:spChg>
        </pc:sldLayoutChg>
      </pc:sldMasterChg>
    </pc:docChg>
  </pc:docChgLst>
  <pc:docChgLst>
    <pc:chgData name="Juliet Kennard" userId="171ce03e-ecb9-44f8-bcbb-a85643c4c66a" providerId="ADAL" clId="{329D379F-01E5-4911-A5F9-EC8889D2BC1F}"/>
    <pc:docChg chg="undo custSel modSld">
      <pc:chgData name="Juliet Kennard" userId="171ce03e-ecb9-44f8-bcbb-a85643c4c66a" providerId="ADAL" clId="{329D379F-01E5-4911-A5F9-EC8889D2BC1F}" dt="2025-05-22T07:20:06.213" v="18"/>
      <pc:docMkLst>
        <pc:docMk/>
      </pc:docMkLst>
      <pc:sldChg chg="modSp mod">
        <pc:chgData name="Juliet Kennard" userId="171ce03e-ecb9-44f8-bcbb-a85643c4c66a" providerId="ADAL" clId="{329D379F-01E5-4911-A5F9-EC8889D2BC1F}" dt="2025-05-22T07:20:06.213" v="18"/>
        <pc:sldMkLst>
          <pc:docMk/>
          <pc:sldMk cId="1648277808" sldId="318"/>
        </pc:sldMkLst>
        <pc:spChg chg="mod">
          <ac:chgData name="Juliet Kennard" userId="171ce03e-ecb9-44f8-bcbb-a85643c4c66a" providerId="ADAL" clId="{329D379F-01E5-4911-A5F9-EC8889D2BC1F}" dt="2025-05-22T07:19:23.504" v="13" actId="255"/>
          <ac:spMkLst>
            <pc:docMk/>
            <pc:sldMk cId="1648277808" sldId="318"/>
            <ac:spMk id="16" creationId="{B3AECC41-B725-2B41-0077-72D983D45ECC}"/>
          </ac:spMkLst>
        </pc:spChg>
        <pc:spChg chg="mod">
          <ac:chgData name="Juliet Kennard" userId="171ce03e-ecb9-44f8-bcbb-a85643c4c66a" providerId="ADAL" clId="{329D379F-01E5-4911-A5F9-EC8889D2BC1F}" dt="2025-05-22T07:20:06.213" v="18"/>
          <ac:spMkLst>
            <pc:docMk/>
            <pc:sldMk cId="1648277808" sldId="318"/>
            <ac:spMk id="17" creationId="{5CF03243-4E14-169F-0E25-75D84F32B924}"/>
          </ac:spMkLst>
        </pc:spChg>
        <pc:grpChg chg="mod">
          <ac:chgData name="Juliet Kennard" userId="171ce03e-ecb9-44f8-bcbb-a85643c4c66a" providerId="ADAL" clId="{329D379F-01E5-4911-A5F9-EC8889D2BC1F}" dt="2025-05-22T07:19:23.504" v="13" actId="255"/>
          <ac:grpSpMkLst>
            <pc:docMk/>
            <pc:sldMk cId="1648277808" sldId="318"/>
            <ac:grpSpMk id="15" creationId="{F1226628-B35B-AAB5-128A-071A42599D16}"/>
          </ac:grpSpMkLst>
        </pc:grpChg>
      </pc:sldChg>
      <pc:sldChg chg="modSp mod">
        <pc:chgData name="Juliet Kennard" userId="171ce03e-ecb9-44f8-bcbb-a85643c4c66a" providerId="ADAL" clId="{329D379F-01E5-4911-A5F9-EC8889D2BC1F}" dt="2025-05-22T07:06:05.097" v="5" actId="947"/>
        <pc:sldMkLst>
          <pc:docMk/>
          <pc:sldMk cId="1258011672" sldId="323"/>
        </pc:sldMkLst>
        <pc:graphicFrameChg chg="modGraphic">
          <ac:chgData name="Juliet Kennard" userId="171ce03e-ecb9-44f8-bcbb-a85643c4c66a" providerId="ADAL" clId="{329D379F-01E5-4911-A5F9-EC8889D2BC1F}" dt="2025-05-22T07:06:05.097" v="5" actId="947"/>
          <ac:graphicFrameMkLst>
            <pc:docMk/>
            <pc:sldMk cId="1258011672" sldId="323"/>
            <ac:graphicFrameMk id="6" creationId="{C01E77FE-7916-FF4F-974F-D1F51AB01811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0371801-0260-4938-A06C-DEDA3FD7BE1B}" type="datetimeFigureOut">
              <a:rPr lang="en-GB" smtClean="0"/>
              <a:t>24/05/2025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A33D609-0DA7-42AB-9E6B-CFC324C1C19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557273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anotrun.com/u_file/1903/products/29/619db9651e.jpg" TargetMode="External"/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anotrun.com/u_file/1903/products/29/619db9651e.jpg" TargetMode="External"/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anotrun.com/u_file/1903/products/29/619db9651e.jpg" TargetMode="External"/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anotrun.com/u_file/1903/products/29/619db9651e.jpg" TargetMode="External"/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800" b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Acknowledgements:</a:t>
            </a:r>
            <a:br>
              <a:rPr lang="en-GB" sz="18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</a:br>
            <a:r>
              <a:rPr lang="en-GB" sz="18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Top image (magnesium nitride) © Trunnano, source  </a:t>
            </a:r>
            <a:r>
              <a:rPr lang="en-GB" sz="1800" u="sng" kern="100" dirty="0">
                <a:solidFill>
                  <a:srgbClr val="467886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  <a:hlinkClick r:id="rId3"/>
              </a:rPr>
              <a:t>https://www.nanotrun.com/u_file/1903/products/29/619db9651e.jpg</a:t>
            </a:r>
            <a:r>
              <a:rPr lang="en-GB" sz="18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, accessed May 2025</a:t>
            </a:r>
          </a:p>
          <a:p>
            <a:r>
              <a:rPr lang="en-GB" dirty="0"/>
              <a:t>Bottom image (magnesium nitrate) </a:t>
            </a:r>
            <a:r>
              <a:rPr lang="en-GB" sz="12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© Shutterstock / </a:t>
            </a:r>
            <a:r>
              <a:rPr lang="en-GB" dirty="0"/>
              <a:t> AB-7272 https://www.shutterstock.com/image-photo/magnesium-nitrate-powder-petri-dish-on-2522238547  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A33D609-0DA7-42AB-9E6B-CFC324C1C194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430199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800" b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Acknowledgements:</a:t>
            </a:r>
            <a:br>
              <a:rPr lang="en-GB" sz="18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</a:br>
            <a:r>
              <a:rPr lang="en-GB" sz="18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Top image (magnesium nitride) © Trunnano, source  </a:t>
            </a:r>
            <a:r>
              <a:rPr lang="en-GB" sz="1800" u="sng" kern="100" dirty="0">
                <a:solidFill>
                  <a:srgbClr val="467886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  <a:hlinkClick r:id="rId3"/>
              </a:rPr>
              <a:t>https://www.nanotrun.com/u_file/1903/products/29/619db9651e.jpg</a:t>
            </a:r>
            <a:r>
              <a:rPr lang="en-GB" sz="18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, accessed May 2025</a:t>
            </a:r>
          </a:p>
          <a:p>
            <a:r>
              <a:rPr lang="en-GB" dirty="0"/>
              <a:t>Bottom image (magnesium nitrate) </a:t>
            </a:r>
            <a:r>
              <a:rPr lang="en-GB" sz="12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© Shutterstock / </a:t>
            </a:r>
            <a:r>
              <a:rPr lang="en-GB" dirty="0"/>
              <a:t> AB-7272 https://www.shutterstock.com/image-photo/magnesium-nitrate-powder-petri-dish-on-2522238547  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A33D609-0DA7-42AB-9E6B-CFC324C1C194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3488553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800" b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Acknowledgements:</a:t>
            </a:r>
            <a:br>
              <a:rPr lang="en-GB" sz="18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</a:br>
            <a:r>
              <a:rPr lang="en-GB" sz="18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Top image (magnesium nitride) © Trunnano, source  </a:t>
            </a:r>
            <a:r>
              <a:rPr lang="en-GB" sz="1800" u="sng" kern="100" dirty="0">
                <a:solidFill>
                  <a:srgbClr val="467886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  <a:hlinkClick r:id="rId3"/>
              </a:rPr>
              <a:t>https://www.nanotrun.com/u_file/1903/products/29/619db9651e.jpg</a:t>
            </a:r>
            <a:r>
              <a:rPr lang="en-GB" sz="18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, accessed May 2025</a:t>
            </a:r>
          </a:p>
          <a:p>
            <a:r>
              <a:rPr lang="en-GB" dirty="0"/>
              <a:t>Bottom image (magnesium nitrate) </a:t>
            </a:r>
            <a:r>
              <a:rPr lang="en-GB" sz="12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© Shutterstock / </a:t>
            </a:r>
            <a:r>
              <a:rPr lang="en-GB" dirty="0"/>
              <a:t> AB-7272 https://www.shutterstock.com/image-photo/magnesium-nitrate-powder-petri-dish-on-2522238547  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A33D609-0DA7-42AB-9E6B-CFC324C1C194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4047876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800" b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Acknowledgements:</a:t>
            </a:r>
            <a:br>
              <a:rPr lang="en-GB" sz="18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</a:br>
            <a:r>
              <a:rPr lang="en-GB" sz="18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Top image (magnesium nitride) © Trunnano, source  </a:t>
            </a:r>
            <a:r>
              <a:rPr lang="en-GB" sz="1800" u="sng" kern="100" dirty="0">
                <a:solidFill>
                  <a:srgbClr val="467886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  <a:hlinkClick r:id="rId3"/>
              </a:rPr>
              <a:t>https://www.nanotrun.com/u_file/1903/products/29/619db9651e.jpg</a:t>
            </a:r>
            <a:r>
              <a:rPr lang="en-GB" sz="18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, accessed May 2025</a:t>
            </a:r>
          </a:p>
          <a:p>
            <a:r>
              <a:rPr lang="en-GB" dirty="0"/>
              <a:t>Bottom image (magnesium nitrate) </a:t>
            </a:r>
            <a:r>
              <a:rPr lang="en-GB" sz="12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© Shutterstock / </a:t>
            </a:r>
            <a:r>
              <a:rPr lang="en-GB" dirty="0"/>
              <a:t> AB-7272 https://www.shutterstock.com/image-photo/magnesium-nitrate-powder-petri-dish-on-2522238547  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A33D609-0DA7-42AB-9E6B-CFC324C1C194}" type="slidenum">
              <a:rPr lang="en-GB" smtClean="0"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813363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hyperlink" Target="https://rsc.li/3jDzZnr" TargetMode="External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7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png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hyperlink" Target="https://rsc.li/3jDzZnr" TargetMode="External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hyperlink" Target="https://rsc.li/3jDzZnr" TargetMode="Externa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-16 years Title, single line, generic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>
            <a:extLst>
              <a:ext uri="{FF2B5EF4-FFF2-40B4-BE49-F238E27FC236}">
                <a16:creationId xmlns:a16="http://schemas.microsoft.com/office/drawing/2014/main" id="{38610100-38BC-194F-9079-8DDE723951FF}"/>
              </a:ext>
            </a:extLst>
          </p:cNvPr>
          <p:cNvPicPr>
            <a:picLocks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3" y="0"/>
            <a:ext cx="12196800" cy="685633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BA549A9-FDA4-D149-B497-B5121421C2D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39623" y="0"/>
            <a:ext cx="6858000" cy="68580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4C3C2113-31B6-7F4D-83F0-729A1B46C58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0"/>
            <a:ext cx="7485972" cy="6858000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7AE3D22E-2B57-CE4A-B915-F81A74DD96F1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62957" y="0"/>
            <a:ext cx="3991277" cy="6861600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E4983CAC-993B-784B-BDEA-00ABFD7B6D78}"/>
              </a:ext>
            </a:extLst>
          </p:cNvPr>
          <p:cNvPicPr>
            <a:picLocks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36982" y="0"/>
            <a:ext cx="3195988" cy="2815200"/>
          </a:xfrm>
          <a:prstGeom prst="rect">
            <a:avLst/>
          </a:prstGeom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8E12F9B7-525F-0A4B-9E77-89C192EAFCB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40000" y="1238400"/>
            <a:ext cx="5220000" cy="336777"/>
          </a:xfrm>
        </p:spPr>
        <p:txBody>
          <a:bodyPr lIns="0" tIns="0" rIns="0" bIns="0" anchor="t" anchorCtr="0">
            <a:normAutofit/>
          </a:bodyPr>
          <a:lstStyle>
            <a:lvl1pPr algn="l">
              <a:defRPr sz="2400" b="1" i="0"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14–16 years</a:t>
            </a:r>
            <a:endParaRPr lang="en-US" dirty="0"/>
          </a:p>
        </p:txBody>
      </p:sp>
      <p:sp>
        <p:nvSpPr>
          <p:cNvPr id="16" name="Subtitle 2">
            <a:extLst>
              <a:ext uri="{FF2B5EF4-FFF2-40B4-BE49-F238E27FC236}">
                <a16:creationId xmlns:a16="http://schemas.microsoft.com/office/drawing/2014/main" id="{4B3093CA-596C-304F-86CF-A159FB36541B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40000" y="1980000"/>
            <a:ext cx="5220000" cy="713843"/>
          </a:xfrm>
        </p:spPr>
        <p:txBody>
          <a:bodyPr lIns="0" tIns="0" rIns="0" bIns="0">
            <a:noAutofit/>
          </a:bodyPr>
          <a:lstStyle>
            <a:lvl1pPr marL="0" indent="0" algn="l">
              <a:spcBef>
                <a:spcPts val="0"/>
              </a:spcBef>
              <a:buNone/>
              <a:defRPr sz="5000" b="1" i="0">
                <a:solidFill>
                  <a:srgbClr val="C8102E"/>
                </a:solidFill>
                <a:latin typeface="Century Gothic" panose="020B0502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Single line title</a:t>
            </a:r>
            <a:endParaRPr lang="en-US" dirty="0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C921A4C6-5661-3A4E-8B85-9900DC479D2E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540000" y="5640908"/>
            <a:ext cx="2568960" cy="716919"/>
          </a:xfrm>
          <a:prstGeom prst="rect">
            <a:avLst/>
          </a:prstGeom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A5BB0AE8-6DC8-9941-9AD4-FAD7BFF45B99}"/>
              </a:ext>
            </a:extLst>
          </p:cNvPr>
          <p:cNvSpPr txBox="1">
            <a:spLocks/>
          </p:cNvSpPr>
          <p:nvPr userDrawn="1"/>
        </p:nvSpPr>
        <p:spPr>
          <a:xfrm>
            <a:off x="9450000" y="5850000"/>
            <a:ext cx="2160000" cy="336777"/>
          </a:xfrm>
          <a:prstGeom prst="rect">
            <a:avLst/>
          </a:prstGeom>
        </p:spPr>
        <p:txBody>
          <a:bodyPr vert="horz" lIns="0" tIns="0" rIns="0" bIns="0" rtlCol="0" anchor="b" anchorCtr="0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i="0" kern="1200">
                <a:solidFill>
                  <a:schemeClr val="tx1"/>
                </a:solidFill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pPr algn="r"/>
            <a:r>
              <a:rPr lang="en-GB" sz="1800" b="1" i="0" u="none" kern="1200" dirty="0">
                <a:solidFill>
                  <a:schemeClr val="bg1"/>
                </a:solidFill>
                <a:effectLst/>
                <a:latin typeface="Century Gothic" panose="020B0502020202020204" pitchFamily="34" charset="0"/>
                <a:ea typeface="+mj-ea"/>
                <a:cs typeface="+mj-cs"/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</a:t>
            </a:r>
            <a:r>
              <a:rPr lang="en-GB" sz="1800" b="1" u="sng" dirty="0">
                <a:solidFill>
                  <a:schemeClr val="bg1"/>
                </a:solidFill>
                <a:effectLst/>
                <a:latin typeface="Century Gothic" panose="020B0502020202020204" pitchFamily="34" charset="0"/>
                <a:ea typeface="Times New Roman" panose="02020603050405020304" pitchFamily="18" charset="0"/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rsc.li/3jDzZnr</a:t>
            </a:r>
            <a:endParaRPr lang="en-US" sz="1800" u="none" dirty="0">
              <a:solidFill>
                <a:schemeClr val="bg1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00BAFC7-69D9-B349-14AF-6B03B04B7B64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48960" y="5816600"/>
            <a:ext cx="1754412" cy="4177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09657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-16 years Content - single column/smal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0D6356E9-83DB-3846-875C-C5E5EC7EAC3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03828" y="0"/>
            <a:ext cx="3584602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13FA7FB9-7137-9A45-867D-BCE63D3F8DC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1008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C8102E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Acknowledgements</a:t>
            </a:r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8BA6B8E1-696C-5E4F-9D45-7AC232FB1B33}"/>
              </a:ext>
            </a:extLst>
          </p:cNvPr>
          <p:cNvSpPr/>
          <p:nvPr userDrawn="1"/>
        </p:nvSpPr>
        <p:spPr>
          <a:xfrm>
            <a:off x="11382000" y="0"/>
            <a:ext cx="810000" cy="6858000"/>
          </a:xfrm>
          <a:prstGeom prst="rect">
            <a:avLst/>
          </a:prstGeom>
          <a:solidFill>
            <a:srgbClr val="C810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2D3B23A-8279-7E4D-B704-7EA3436F9DC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29949" y="4643257"/>
            <a:ext cx="1158481" cy="221474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A2D1C70-0A69-9541-B558-61D09370CE8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44226" y="4777211"/>
            <a:ext cx="1238261" cy="2080789"/>
          </a:xfrm>
          <a:prstGeom prst="rect">
            <a:avLst/>
          </a:prstGeom>
        </p:spPr>
      </p:pic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4E92CBCD-F514-E94A-B0E6-0F1674066114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10080000" cy="5040000"/>
          </a:xfrm>
        </p:spPr>
        <p:txBody>
          <a:bodyPr lIns="0" tIns="0" rIns="0" bIns="0">
            <a:normAutofit/>
          </a:bodyPr>
          <a:lstStyle>
            <a:lvl1pPr marL="230400" indent="-2304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Tx/>
              <a:buNone/>
              <a:defRPr sz="1800" b="0" i="0"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Here is the text</a:t>
            </a:r>
          </a:p>
        </p:txBody>
      </p:sp>
    </p:spTree>
    <p:extLst>
      <p:ext uri="{BB962C8B-B14F-4D97-AF65-F5344CB8AC3E}">
        <p14:creationId xmlns:p14="http://schemas.microsoft.com/office/powerpoint/2010/main" val="34917109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-16 years Title, double line, content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8D691BC6-D72A-6741-958D-F420E148587A}"/>
              </a:ext>
            </a:extLst>
          </p:cNvPr>
          <p:cNvPicPr>
            <a:picLocks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3" y="0"/>
            <a:ext cx="12196800" cy="685633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E9E727C2-D80B-264D-94C3-9BC1E36809D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39623" y="0"/>
            <a:ext cx="6858000" cy="68580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F2C25AED-0875-2647-84A2-6621C0D4157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0"/>
            <a:ext cx="7485972" cy="685800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61D0A769-27C5-794F-BB2C-54D8520DEA0A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62957" y="0"/>
            <a:ext cx="3991277" cy="686160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A7ADC76F-BA8F-214E-B243-0EA627DD15EE}"/>
              </a:ext>
            </a:extLst>
          </p:cNvPr>
          <p:cNvPicPr>
            <a:picLocks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36982" y="0"/>
            <a:ext cx="3195988" cy="2815200"/>
          </a:xfrm>
          <a:prstGeom prst="rect">
            <a:avLst/>
          </a:prstGeom>
        </p:spPr>
      </p:pic>
      <p:sp>
        <p:nvSpPr>
          <p:cNvPr id="20" name="Title 1">
            <a:extLst>
              <a:ext uri="{FF2B5EF4-FFF2-40B4-BE49-F238E27FC236}">
                <a16:creationId xmlns:a16="http://schemas.microsoft.com/office/drawing/2014/main" id="{BB26D91E-C4B8-AA46-ABD6-429FEA0A917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40000" y="1238400"/>
            <a:ext cx="5220000" cy="336777"/>
          </a:xfrm>
        </p:spPr>
        <p:txBody>
          <a:bodyPr lIns="0" tIns="0" rIns="0" bIns="0" anchor="t" anchorCtr="0">
            <a:normAutofit/>
          </a:bodyPr>
          <a:lstStyle>
            <a:lvl1pPr algn="l">
              <a:defRPr sz="2400" b="1" i="0"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14–16 years</a:t>
            </a:r>
            <a:endParaRPr lang="en-US" dirty="0"/>
          </a:p>
        </p:txBody>
      </p:sp>
      <p:sp>
        <p:nvSpPr>
          <p:cNvPr id="23" name="Subtitle 2">
            <a:extLst>
              <a:ext uri="{FF2B5EF4-FFF2-40B4-BE49-F238E27FC236}">
                <a16:creationId xmlns:a16="http://schemas.microsoft.com/office/drawing/2014/main" id="{7D9DF858-8FC9-1C4F-9D6D-B98DF46EDE0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40000" y="1980000"/>
            <a:ext cx="5220000" cy="1789112"/>
          </a:xfrm>
        </p:spPr>
        <p:txBody>
          <a:bodyPr lIns="0" tIns="0" rIns="0" bIns="0">
            <a:noAutofit/>
          </a:bodyPr>
          <a:lstStyle>
            <a:lvl1pPr marL="0" indent="0" algn="l">
              <a:spcBef>
                <a:spcPts val="0"/>
              </a:spcBef>
              <a:buNone/>
              <a:defRPr sz="5000" b="1" i="0">
                <a:solidFill>
                  <a:srgbClr val="C8102E"/>
                </a:solidFill>
                <a:latin typeface="Century Gothic" panose="020B0502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Double line title with turnover</a:t>
            </a:r>
            <a:endParaRPr lang="en-US" dirty="0"/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D2E5BEC9-7686-2241-AE5C-CEEBC1DA495A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540000" y="5640908"/>
            <a:ext cx="2568960" cy="716919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7C4DEFC6-320B-5246-85C1-E493344F5648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48960" y="5816600"/>
            <a:ext cx="1754412" cy="417717"/>
          </a:xfrm>
          <a:prstGeom prst="rect">
            <a:avLst/>
          </a:prstGeom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81CC5E98-2B71-6344-A937-ED75B3E16CA3}"/>
              </a:ext>
            </a:extLst>
          </p:cNvPr>
          <p:cNvSpPr txBox="1">
            <a:spLocks/>
          </p:cNvSpPr>
          <p:nvPr userDrawn="1"/>
        </p:nvSpPr>
        <p:spPr>
          <a:xfrm>
            <a:off x="9450000" y="5850000"/>
            <a:ext cx="2160000" cy="336777"/>
          </a:xfrm>
          <a:prstGeom prst="rect">
            <a:avLst/>
          </a:prstGeom>
        </p:spPr>
        <p:txBody>
          <a:bodyPr vert="horz" lIns="0" tIns="0" rIns="0" bIns="0" rtlCol="0" anchor="b" anchorCtr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i="0" kern="1200">
                <a:solidFill>
                  <a:schemeClr val="tx1"/>
                </a:solidFill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pPr algn="r"/>
            <a:r>
              <a:rPr lang="en-GB" sz="1600" b="1" i="0" u="none" kern="1200" dirty="0">
                <a:solidFill>
                  <a:schemeClr val="bg1"/>
                </a:solidFill>
                <a:effectLst/>
                <a:latin typeface="Century Gothic" panose="020B0502020202020204" pitchFamily="34" charset="0"/>
                <a:ea typeface="+mj-ea"/>
                <a:cs typeface="+mj-cs"/>
                <a:hlinkClick r:id="rId9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</a:t>
            </a:r>
            <a:r>
              <a:rPr lang="en-GB" sz="1600" b="1" u="sng" dirty="0">
                <a:solidFill>
                  <a:schemeClr val="bg1"/>
                </a:solidFill>
                <a:effectLst/>
                <a:latin typeface="Century Gothic" panose="020B0502020202020204" pitchFamily="34" charset="0"/>
                <a:ea typeface="Times New Roman" panose="02020603050405020304" pitchFamily="18" charset="0"/>
                <a:hlinkClick r:id="rId9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rsc.li/3jDzZnr</a:t>
            </a:r>
            <a:endParaRPr lang="en-US" sz="1600" u="none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0281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-16 years Title, triple line, no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9F2D102C-435D-1247-9482-FA39153AC15A}"/>
              </a:ext>
            </a:extLst>
          </p:cNvPr>
          <p:cNvPicPr>
            <a:picLocks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3" y="0"/>
            <a:ext cx="12196800" cy="685633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17813B56-FDD1-0F40-B923-3F191328A33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39623" y="0"/>
            <a:ext cx="6858000" cy="68580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20670BE4-3267-6144-9BEC-0A5842E7190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0"/>
            <a:ext cx="7485972" cy="685800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1D271170-6657-144A-B313-197829316174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62957" y="0"/>
            <a:ext cx="3991277" cy="686160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F658CCC5-9B98-EA4E-B87D-06F4CFA1356F}"/>
              </a:ext>
            </a:extLst>
          </p:cNvPr>
          <p:cNvPicPr>
            <a:picLocks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36982" y="0"/>
            <a:ext cx="3195988" cy="2815200"/>
          </a:xfrm>
          <a:prstGeom prst="rect">
            <a:avLst/>
          </a:prstGeom>
        </p:spPr>
      </p:pic>
      <p:sp>
        <p:nvSpPr>
          <p:cNvPr id="20" name="Title 1">
            <a:extLst>
              <a:ext uri="{FF2B5EF4-FFF2-40B4-BE49-F238E27FC236}">
                <a16:creationId xmlns:a16="http://schemas.microsoft.com/office/drawing/2014/main" id="{1F49BB23-095E-0349-B695-0649F94B389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40000" y="1238400"/>
            <a:ext cx="5220000" cy="336777"/>
          </a:xfrm>
        </p:spPr>
        <p:txBody>
          <a:bodyPr lIns="0" tIns="0" rIns="0" bIns="0" anchor="t" anchorCtr="0">
            <a:normAutofit/>
          </a:bodyPr>
          <a:lstStyle>
            <a:lvl1pPr algn="l">
              <a:defRPr sz="2400" b="1" i="0"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14–16 years</a:t>
            </a:r>
            <a:endParaRPr lang="en-US" dirty="0"/>
          </a:p>
        </p:txBody>
      </p:sp>
      <p:sp>
        <p:nvSpPr>
          <p:cNvPr id="23" name="Subtitle 2">
            <a:extLst>
              <a:ext uri="{FF2B5EF4-FFF2-40B4-BE49-F238E27FC236}">
                <a16:creationId xmlns:a16="http://schemas.microsoft.com/office/drawing/2014/main" id="{E8641A31-A6C0-CB44-B10F-BD75069256DD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40000" y="1980000"/>
            <a:ext cx="5220000" cy="2447034"/>
          </a:xfrm>
        </p:spPr>
        <p:txBody>
          <a:bodyPr lIns="0" tIns="0" rIns="0" bIns="0">
            <a:noAutofit/>
          </a:bodyPr>
          <a:lstStyle>
            <a:lvl1pPr marL="0" indent="0" algn="l">
              <a:spcBef>
                <a:spcPts val="0"/>
              </a:spcBef>
              <a:buNone/>
              <a:defRPr sz="5000" b="1" i="0">
                <a:solidFill>
                  <a:srgbClr val="C8102E"/>
                </a:solidFill>
                <a:latin typeface="Century Gothic" panose="020B0502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Triple line title with turnover on three lines</a:t>
            </a:r>
            <a:endParaRPr lang="en-US" dirty="0"/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9AE99957-780D-FD42-96A0-31CC12A11864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540000" y="5640908"/>
            <a:ext cx="2568960" cy="716919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157CCCE1-E878-7F47-B778-AE1FC8180F9C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48960" y="5816600"/>
            <a:ext cx="1754412" cy="417717"/>
          </a:xfrm>
          <a:prstGeom prst="rect">
            <a:avLst/>
          </a:prstGeom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733B6428-7651-D44C-BAFC-EA24E6298D54}"/>
              </a:ext>
            </a:extLst>
          </p:cNvPr>
          <p:cNvSpPr txBox="1">
            <a:spLocks/>
          </p:cNvSpPr>
          <p:nvPr userDrawn="1"/>
        </p:nvSpPr>
        <p:spPr>
          <a:xfrm>
            <a:off x="9450000" y="5850000"/>
            <a:ext cx="2160000" cy="336777"/>
          </a:xfrm>
          <a:prstGeom prst="rect">
            <a:avLst/>
          </a:prstGeom>
        </p:spPr>
        <p:txBody>
          <a:bodyPr vert="horz" lIns="0" tIns="0" rIns="0" bIns="0" rtlCol="0" anchor="b" anchorCtr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i="0" kern="1200">
                <a:solidFill>
                  <a:schemeClr val="tx1"/>
                </a:solidFill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pPr algn="r"/>
            <a:r>
              <a:rPr lang="en-GB" sz="1600" b="1" i="0" u="none" kern="1200" dirty="0">
                <a:solidFill>
                  <a:schemeClr val="bg1"/>
                </a:solidFill>
                <a:effectLst/>
                <a:latin typeface="Century Gothic" panose="020B0502020202020204" pitchFamily="34" charset="0"/>
                <a:ea typeface="+mj-ea"/>
                <a:cs typeface="+mj-cs"/>
                <a:hlinkClick r:id="rId9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</a:t>
            </a:r>
            <a:r>
              <a:rPr lang="en-GB" sz="1600" b="1" u="sng" dirty="0">
                <a:solidFill>
                  <a:schemeClr val="bg1"/>
                </a:solidFill>
                <a:effectLst/>
                <a:latin typeface="Century Gothic" panose="020B0502020202020204" pitchFamily="34" charset="0"/>
                <a:ea typeface="Times New Roman" panose="02020603050405020304" pitchFamily="18" charset="0"/>
                <a:hlinkClick r:id="rId9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rsc.li/3jDzZnr</a:t>
            </a:r>
            <a:endParaRPr lang="en-US" sz="1600" u="none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60974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-16 years Content - single column/norm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0583686F-22FD-2C41-A7CA-BC21FE71A1A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03828" y="0"/>
            <a:ext cx="3584602" cy="6858000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85D72720-E5A5-3242-8856-378E7BAC1FA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1008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C8102E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Heading</a:t>
            </a:r>
            <a:endParaRPr lang="en-US" dirty="0"/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A0988D83-F3D7-9D4F-AC03-6D180FF1A933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10080000" cy="5040000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Tx/>
              <a:buNone/>
              <a:defRPr sz="22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2A8AE51-3ADC-DC40-BD2B-98B2216A4E03}"/>
              </a:ext>
            </a:extLst>
          </p:cNvPr>
          <p:cNvSpPr/>
          <p:nvPr userDrawn="1"/>
        </p:nvSpPr>
        <p:spPr>
          <a:xfrm>
            <a:off x="11382000" y="0"/>
            <a:ext cx="810000" cy="6858000"/>
          </a:xfrm>
          <a:prstGeom prst="rect">
            <a:avLst/>
          </a:prstGeom>
          <a:solidFill>
            <a:srgbClr val="C810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7EFF6300-565F-2B49-B4C4-E3CDD55E32D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29949" y="4643257"/>
            <a:ext cx="1158481" cy="2214743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06AF348B-C532-AF44-9D34-EF7F36FFBDE3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44226" y="4777211"/>
            <a:ext cx="1238261" cy="20807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8631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-16 years Content - single column/bulleted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246F2C0A-6FEF-3A44-B379-1EDDEA6CD95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03828" y="0"/>
            <a:ext cx="3584602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0E25749E-D8CB-D944-A298-64E999C3A81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1008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C8102E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Heading</a:t>
            </a:r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6B8811BD-F50F-A84E-B39E-DC7C79CD5D27}"/>
              </a:ext>
            </a:extLst>
          </p:cNvPr>
          <p:cNvSpPr/>
          <p:nvPr userDrawn="1"/>
        </p:nvSpPr>
        <p:spPr>
          <a:xfrm>
            <a:off x="11382000" y="0"/>
            <a:ext cx="810000" cy="6858000"/>
          </a:xfrm>
          <a:prstGeom prst="rect">
            <a:avLst/>
          </a:prstGeom>
          <a:solidFill>
            <a:srgbClr val="C810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6D21E9C2-01C9-7242-9C40-2EF3DCCAE5B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29949" y="4643257"/>
            <a:ext cx="1158481" cy="221474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D7371E1F-9A1C-8848-A2F7-FE022C5BB7D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44226" y="4777211"/>
            <a:ext cx="1238261" cy="2080789"/>
          </a:xfrm>
          <a:prstGeom prst="rect">
            <a:avLst/>
          </a:prstGeom>
        </p:spPr>
      </p:pic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7E44F30F-ACCA-494A-92DE-CD0E2B3C5A32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10080000" cy="5040000"/>
          </a:xfrm>
        </p:spPr>
        <p:txBody>
          <a:bodyPr lIns="0" tIns="0" rIns="0" bIns="0">
            <a:normAutofit/>
          </a:bodyPr>
          <a:lstStyle>
            <a:lvl1pPr marL="342900" indent="-3429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C8102E"/>
              </a:buClr>
              <a:buSzPct val="125000"/>
              <a:buFont typeface="Arial" panose="020B0604020202020204" pitchFamily="34" charset="0"/>
              <a:buChar char="•"/>
              <a:defRPr sz="22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</p:spTree>
    <p:extLst>
      <p:ext uri="{BB962C8B-B14F-4D97-AF65-F5344CB8AC3E}">
        <p14:creationId xmlns:p14="http://schemas.microsoft.com/office/powerpoint/2010/main" val="8498087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-16 years Content - single column/numbered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726F667C-BABD-E64D-A87B-FC8C5511083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03828" y="0"/>
            <a:ext cx="3584602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7FC5948B-67D3-AC4F-890F-725332428F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1008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C8102E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Heading</a:t>
            </a:r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82690D6-31DD-8445-BDEA-5C196119A1D9}"/>
              </a:ext>
            </a:extLst>
          </p:cNvPr>
          <p:cNvSpPr/>
          <p:nvPr userDrawn="1"/>
        </p:nvSpPr>
        <p:spPr>
          <a:xfrm>
            <a:off x="11382000" y="0"/>
            <a:ext cx="810000" cy="6858000"/>
          </a:xfrm>
          <a:prstGeom prst="rect">
            <a:avLst/>
          </a:prstGeom>
          <a:solidFill>
            <a:srgbClr val="C810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BAEE427C-0248-7F4C-8145-DF61B84F8A3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29949" y="4643257"/>
            <a:ext cx="1158481" cy="221474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BA8DF516-E004-0343-8DCB-7D8B3A6B398D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44226" y="4777211"/>
            <a:ext cx="1238261" cy="2080789"/>
          </a:xfrm>
          <a:prstGeom prst="rect">
            <a:avLst/>
          </a:prstGeom>
        </p:spPr>
      </p:pic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1A5DC58F-EBD6-924E-8C77-CBCA410F81E1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10080000" cy="5040000"/>
          </a:xfrm>
        </p:spPr>
        <p:txBody>
          <a:bodyPr lIns="0" tIns="0" rIns="0" bIns="0">
            <a:normAutofit/>
          </a:bodyPr>
          <a:lstStyle>
            <a:lvl1pPr marL="457200" indent="-4572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C8102E"/>
              </a:buClr>
              <a:buSzPct val="100000"/>
              <a:buFont typeface="+mj-lt"/>
              <a:buAutoNum type="arabicPeriod"/>
              <a:defRPr sz="22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</p:spTree>
    <p:extLst>
      <p:ext uri="{BB962C8B-B14F-4D97-AF65-F5344CB8AC3E}">
        <p14:creationId xmlns:p14="http://schemas.microsoft.com/office/powerpoint/2010/main" val="30473233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-16 years Content - two columns/norm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A95B0693-64BD-8246-9D0D-0F1C12E8155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03828" y="0"/>
            <a:ext cx="3584602" cy="685800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9AA5D099-93EE-7B4C-B9DA-563093148325}"/>
              </a:ext>
            </a:extLst>
          </p:cNvPr>
          <p:cNvSpPr/>
          <p:nvPr userDrawn="1"/>
        </p:nvSpPr>
        <p:spPr>
          <a:xfrm>
            <a:off x="11382000" y="0"/>
            <a:ext cx="810000" cy="6858000"/>
          </a:xfrm>
          <a:prstGeom prst="rect">
            <a:avLst/>
          </a:prstGeom>
          <a:solidFill>
            <a:srgbClr val="C810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FF4338AF-FD94-6E4C-B45B-9288553FBDA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29949" y="4643257"/>
            <a:ext cx="1158481" cy="2214743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6FCEA1DE-E905-1F44-8E1A-6F92FDAED5AC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44226" y="4777211"/>
            <a:ext cx="1238261" cy="208078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1008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C8102E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Heading</a:t>
            </a:r>
            <a:endParaRPr lang="en-US" dirty="0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44CF73D6-3D48-1B45-A993-9ADA7101AA45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4770000" cy="5040000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Tx/>
              <a:buNone/>
              <a:defRPr sz="22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two-column text.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3DEFFEE-B12C-0C46-9DD2-0B32699A7C75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5850000" y="1260000"/>
            <a:ext cx="4770000" cy="5040000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Tx/>
              <a:buNone/>
              <a:defRPr sz="22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two-column text.</a:t>
            </a:r>
          </a:p>
        </p:txBody>
      </p:sp>
    </p:spTree>
    <p:extLst>
      <p:ext uri="{BB962C8B-B14F-4D97-AF65-F5344CB8AC3E}">
        <p14:creationId xmlns:p14="http://schemas.microsoft.com/office/powerpoint/2010/main" val="8307468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-16 years Content plus image - single column/norm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855D6538-5671-7E47-8746-EF8E0355200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03828" y="0"/>
            <a:ext cx="3584602" cy="685800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879C527B-D5B5-874C-8803-29B2EF7DBAB2}"/>
              </a:ext>
            </a:extLst>
          </p:cNvPr>
          <p:cNvSpPr/>
          <p:nvPr userDrawn="1"/>
        </p:nvSpPr>
        <p:spPr>
          <a:xfrm>
            <a:off x="11382000" y="0"/>
            <a:ext cx="810000" cy="6858000"/>
          </a:xfrm>
          <a:prstGeom prst="rect">
            <a:avLst/>
          </a:prstGeom>
          <a:solidFill>
            <a:srgbClr val="C810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F09143BE-64DA-4048-A391-C081EE8F0D3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29949" y="4643257"/>
            <a:ext cx="1158481" cy="2214743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DE66297D-9236-F34E-A7A7-84947CD50579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44226" y="4777211"/>
            <a:ext cx="1238261" cy="208078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1008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C8102E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5670000" cy="5040000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Tx/>
              <a:buNone/>
              <a:defRPr sz="22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BBDB531A-9234-7C46-9D42-ED30499DD1E7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6593800" y="1260000"/>
            <a:ext cx="4023400" cy="5040000"/>
          </a:xfrm>
        </p:spPr>
        <p:txBody>
          <a:bodyPr lIns="0" tIns="0" rIns="0" bIns="0" anchor="ctr" anchorCtr="0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Tx/>
              <a:buNone/>
              <a:defRPr sz="1200" b="1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Image goes here.</a:t>
            </a:r>
          </a:p>
        </p:txBody>
      </p:sp>
    </p:spTree>
    <p:extLst>
      <p:ext uri="{BB962C8B-B14F-4D97-AF65-F5344CB8AC3E}">
        <p14:creationId xmlns:p14="http://schemas.microsoft.com/office/powerpoint/2010/main" val="26922590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-16 years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0583686F-22FD-2C41-A7CA-BC21FE71A1A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03828" y="0"/>
            <a:ext cx="3584602" cy="685800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C2A8AE51-3ADC-DC40-BD2B-98B2216A4E03}"/>
              </a:ext>
            </a:extLst>
          </p:cNvPr>
          <p:cNvSpPr/>
          <p:nvPr userDrawn="1"/>
        </p:nvSpPr>
        <p:spPr>
          <a:xfrm>
            <a:off x="11382000" y="0"/>
            <a:ext cx="810000" cy="6858000"/>
          </a:xfrm>
          <a:prstGeom prst="rect">
            <a:avLst/>
          </a:prstGeom>
          <a:solidFill>
            <a:srgbClr val="C810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7EFF6300-565F-2B49-B4C4-E3CDD55E32D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29949" y="4643257"/>
            <a:ext cx="1158481" cy="2214743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06AF348B-C532-AF44-9D34-EF7F36FFBDE3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44226" y="4777211"/>
            <a:ext cx="1238261" cy="2080789"/>
          </a:xfrm>
          <a:prstGeom prst="rect">
            <a:avLst/>
          </a:prstGeom>
        </p:spPr>
      </p:pic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3856C763-F1AA-E649-B7C9-96967ACB3B2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10080000" cy="5040000"/>
          </a:xfrm>
        </p:spPr>
        <p:txBody>
          <a:bodyPr lIns="0" tIns="0" rIns="0" bIns="0" anchor="ctr" anchorCtr="0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Tx/>
              <a:buNone/>
              <a:defRPr sz="1200" b="1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Table goes here.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F0FA6AE-B2DA-2E40-8552-72071DEBE73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1008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C8102E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Heading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69700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FE5FE99-04D4-864B-A80A-C8A4E40F4D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A6DAB5F-D1BC-0941-A323-571F519817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DCBC3C7-2FB0-4543-87F4-792C792E801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8D5C9B-1D41-4B4A-8E9D-54021847FEFA}" type="datetimeFigureOut">
              <a:rPr lang="en-US" smtClean="0"/>
              <a:t>5/24/2025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A315A7-5034-7B47-AC42-72B007F5CF4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48891DA-332A-A543-AACF-9B3ADDF2215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2B1A816-D175-C045-A883-B30BA8D52EAD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53642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61" r:id="rId2"/>
    <p:sldLayoutId id="2147483679" r:id="rId3"/>
    <p:sldLayoutId id="2147483662" r:id="rId4"/>
    <p:sldLayoutId id="2147483672" r:id="rId5"/>
    <p:sldLayoutId id="2147483668" r:id="rId6"/>
    <p:sldLayoutId id="2147483686" r:id="rId7"/>
    <p:sldLayoutId id="2147483689" r:id="rId8"/>
    <p:sldLayoutId id="2147483692" r:id="rId9"/>
    <p:sldLayoutId id="2147483683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70.png"/><Relationship Id="rId4" Type="http://schemas.openxmlformats.org/officeDocument/2006/relationships/image" Target="../media/image160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3.jpg"/><Relationship Id="rId5" Type="http://schemas.openxmlformats.org/officeDocument/2006/relationships/image" Target="../media/image12.jpg"/><Relationship Id="rId4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3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3.jpg"/><Relationship Id="rId4" Type="http://schemas.openxmlformats.org/officeDocument/2006/relationships/image" Target="../media/image12.jp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3.jpg"/><Relationship Id="rId5" Type="http://schemas.openxmlformats.org/officeDocument/2006/relationships/image" Target="../media/image12.jpg"/><Relationship Id="rId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C18F91-D15E-5E44-80C2-620B381166A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14–16 years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E115082-B7C4-4D40-80F1-9A0175D69E3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Writing formulas for ionic compounds</a:t>
            </a: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F68B9C4F-E484-F44F-B8BC-C9FFC90B4FB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 rot="347651">
            <a:off x="8827625" y="-870363"/>
            <a:ext cx="4333437" cy="4333437"/>
          </a:xfrm>
          <a:prstGeom prst="ellipse">
            <a:avLst/>
          </a:prstGeom>
          <a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contrast="20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 w="127000">
            <a:solidFill>
              <a:srgbClr val="C8102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306419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7A8C6B-FD63-B40E-7296-B0925F7431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0E00BD-F905-741B-7C3D-FCE8969EE7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Combining formulas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BD15F5-66F0-3DE2-4A39-704C2C0618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0000" y="1260000"/>
            <a:ext cx="5940000" cy="5040000"/>
          </a:xfrm>
        </p:spPr>
        <p:txBody>
          <a:bodyPr/>
          <a:lstStyle/>
          <a:p>
            <a:r>
              <a:rPr lang="en-GB" dirty="0"/>
              <a:t>When combining ions to make ionic formulas, the positive and negative charges must balance. This is because ionic compounds are overall </a:t>
            </a:r>
            <a:r>
              <a:rPr lang="en-GB" b="1" dirty="0"/>
              <a:t>neutral</a:t>
            </a:r>
            <a:r>
              <a:rPr lang="en-GB" dirty="0"/>
              <a:t>.</a:t>
            </a:r>
          </a:p>
          <a:p>
            <a:r>
              <a:rPr lang="en-GB" dirty="0"/>
              <a:t>On your mini-whiteboard, write the formulas of:</a:t>
            </a:r>
          </a:p>
          <a:p>
            <a:pPr marL="342900" indent="-342900">
              <a:buClr>
                <a:srgbClr val="C8102E"/>
              </a:buClr>
              <a:buFont typeface="Arial" panose="020B0604020202020204" pitchFamily="34" charset="0"/>
              <a:buChar char="•"/>
            </a:pPr>
            <a:r>
              <a:rPr lang="en-GB" dirty="0"/>
              <a:t>A sodium ion</a:t>
            </a:r>
          </a:p>
          <a:p>
            <a:pPr marL="342900" indent="-342900">
              <a:buClr>
                <a:srgbClr val="C8102E"/>
              </a:buClr>
              <a:buFont typeface="Arial" panose="020B0604020202020204" pitchFamily="34" charset="0"/>
              <a:buChar char="•"/>
            </a:pPr>
            <a:r>
              <a:rPr lang="en-GB" dirty="0"/>
              <a:t>A carbonate ion</a:t>
            </a:r>
          </a:p>
          <a:p>
            <a:pPr marL="342900" indent="-342900">
              <a:buClr>
                <a:srgbClr val="C8102E"/>
              </a:buClr>
              <a:buFont typeface="Arial" panose="020B0604020202020204" pitchFamily="34" charset="0"/>
              <a:buChar char="•"/>
            </a:pPr>
            <a:r>
              <a:rPr lang="en-GB" dirty="0"/>
              <a:t>The formula of sodium carbonate</a:t>
            </a:r>
          </a:p>
          <a:p>
            <a:endParaRPr lang="en-GB" dirty="0"/>
          </a:p>
        </p:txBody>
      </p:sp>
      <p:sp>
        <p:nvSpPr>
          <p:cNvPr id="5" name="Vertical Title 1">
            <a:extLst>
              <a:ext uri="{FF2B5EF4-FFF2-40B4-BE49-F238E27FC236}">
                <a16:creationId xmlns:a16="http://schemas.microsoft.com/office/drawing/2014/main" id="{997B2B90-2F77-9C73-060A-40042FB65355}"/>
              </a:ext>
            </a:extLst>
          </p:cNvPr>
          <p:cNvSpPr txBox="1">
            <a:spLocks/>
          </p:cNvSpPr>
          <p:nvPr/>
        </p:nvSpPr>
        <p:spPr>
          <a:xfrm>
            <a:off x="11382000" y="540000"/>
            <a:ext cx="810000" cy="4121210"/>
          </a:xfrm>
          <a:prstGeom prst="rect">
            <a:avLst/>
          </a:prstGeom>
        </p:spPr>
        <p:txBody>
          <a:bodyPr vert="eaVert" lIns="0" tIns="0" rIns="0" bIns="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200" b="1" dirty="0">
                <a:solidFill>
                  <a:schemeClr val="bg1"/>
                </a:solidFill>
                <a:latin typeface="Century Gothic" panose="020B0502020202020204" pitchFamily="34" charset="0"/>
              </a:rPr>
              <a:t>Combining formulas</a:t>
            </a:r>
            <a:endParaRPr lang="en-US" sz="22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1252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27552E-FBDA-730A-E12C-2D2FCD0895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1D53C2-C899-8D10-C661-EAEA54375F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Combining formulas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C158F2-4F61-A45A-FBD7-6AC804873F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0000" y="1259999"/>
            <a:ext cx="5940000" cy="2009453"/>
          </a:xfrm>
        </p:spPr>
        <p:txBody>
          <a:bodyPr>
            <a:normAutofit/>
          </a:bodyPr>
          <a:lstStyle/>
          <a:p>
            <a:r>
              <a:rPr lang="en-GB" dirty="0"/>
              <a:t>When combining ions to make ionic formulas, the positive and negative charges must balance. This is because ionic compounds are overall </a:t>
            </a:r>
            <a:r>
              <a:rPr lang="en-GB" b="1" dirty="0"/>
              <a:t>neutral</a:t>
            </a:r>
            <a:r>
              <a:rPr lang="en-GB" dirty="0"/>
              <a:t>.</a:t>
            </a:r>
          </a:p>
          <a:p>
            <a:r>
              <a:rPr lang="en-GB" i="1" dirty="0">
                <a:solidFill>
                  <a:srgbClr val="C8102E"/>
                </a:solidFill>
              </a:rPr>
              <a:t>e.g. sodium carbonate</a:t>
            </a:r>
          </a:p>
          <a:p>
            <a:endParaRPr lang="en-GB" dirty="0"/>
          </a:p>
        </p:txBody>
      </p:sp>
      <p:sp>
        <p:nvSpPr>
          <p:cNvPr id="5" name="Vertical Title 1">
            <a:extLst>
              <a:ext uri="{FF2B5EF4-FFF2-40B4-BE49-F238E27FC236}">
                <a16:creationId xmlns:a16="http://schemas.microsoft.com/office/drawing/2014/main" id="{FFF82778-9521-D247-9705-069F6AB45CC6}"/>
              </a:ext>
            </a:extLst>
          </p:cNvPr>
          <p:cNvSpPr txBox="1">
            <a:spLocks/>
          </p:cNvSpPr>
          <p:nvPr/>
        </p:nvSpPr>
        <p:spPr>
          <a:xfrm>
            <a:off x="11382000" y="540000"/>
            <a:ext cx="810000" cy="4121210"/>
          </a:xfrm>
          <a:prstGeom prst="rect">
            <a:avLst/>
          </a:prstGeom>
        </p:spPr>
        <p:txBody>
          <a:bodyPr vert="eaVert" lIns="0" tIns="0" rIns="0" bIns="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200" b="1" dirty="0">
                <a:solidFill>
                  <a:schemeClr val="bg1"/>
                </a:solidFill>
                <a:latin typeface="Century Gothic" panose="020B0502020202020204" pitchFamily="34" charset="0"/>
              </a:rPr>
              <a:t>Combining formulas</a:t>
            </a:r>
            <a:endParaRPr lang="en-US" sz="22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grpSp>
        <p:nvGrpSpPr>
          <p:cNvPr id="6" name="Group 5" descr="A white shape with a dark red outline. The shape has a triangle cut out on the right hand side  (representing a donated electron). The shape has the formula for a sodium ion on it. (Na^+)">
            <a:extLst>
              <a:ext uri="{FF2B5EF4-FFF2-40B4-BE49-F238E27FC236}">
                <a16:creationId xmlns:a16="http://schemas.microsoft.com/office/drawing/2014/main" id="{57C2509D-8B13-E6CD-158E-68E10DDA3EE8}"/>
              </a:ext>
            </a:extLst>
          </p:cNvPr>
          <p:cNvGrpSpPr/>
          <p:nvPr/>
        </p:nvGrpSpPr>
        <p:grpSpPr>
          <a:xfrm>
            <a:off x="878546" y="3514736"/>
            <a:ext cx="1238250" cy="622719"/>
            <a:chOff x="0" y="0"/>
            <a:chExt cx="1744980" cy="960120"/>
          </a:xfrm>
        </p:grpSpPr>
        <p:sp>
          <p:nvSpPr>
            <p:cNvPr id="7" name="Freeform: Shape 4">
              <a:extLst>
                <a:ext uri="{FF2B5EF4-FFF2-40B4-BE49-F238E27FC236}">
                  <a16:creationId xmlns:a16="http://schemas.microsoft.com/office/drawing/2014/main" id="{73F61D80-B724-07D6-6487-9275F62AC539}"/>
                </a:ext>
              </a:extLst>
            </p:cNvPr>
            <p:cNvSpPr/>
            <p:nvPr/>
          </p:nvSpPr>
          <p:spPr>
            <a:xfrm>
              <a:off x="0" y="0"/>
              <a:ext cx="1744980" cy="960120"/>
            </a:xfrm>
            <a:custGeom>
              <a:avLst/>
              <a:gdLst>
                <a:gd name="connsiteX0" fmla="*/ 7620 w 1744980"/>
                <a:gd name="connsiteY0" fmla="*/ 0 h 960120"/>
                <a:gd name="connsiteX1" fmla="*/ 0 w 1744980"/>
                <a:gd name="connsiteY1" fmla="*/ 952500 h 960120"/>
                <a:gd name="connsiteX2" fmla="*/ 1744980 w 1744980"/>
                <a:gd name="connsiteY2" fmla="*/ 960120 h 960120"/>
                <a:gd name="connsiteX3" fmla="*/ 1188720 w 1744980"/>
                <a:gd name="connsiteY3" fmla="*/ 464820 h 960120"/>
                <a:gd name="connsiteX4" fmla="*/ 1722120 w 1744980"/>
                <a:gd name="connsiteY4" fmla="*/ 0 h 960120"/>
                <a:gd name="connsiteX5" fmla="*/ 7620 w 1744980"/>
                <a:gd name="connsiteY5" fmla="*/ 0 h 960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44980" h="960120">
                  <a:moveTo>
                    <a:pt x="7620" y="0"/>
                  </a:moveTo>
                  <a:lnTo>
                    <a:pt x="0" y="952500"/>
                  </a:lnTo>
                  <a:lnTo>
                    <a:pt x="1744980" y="960120"/>
                  </a:lnTo>
                  <a:lnTo>
                    <a:pt x="1188720" y="464820"/>
                  </a:lnTo>
                  <a:lnTo>
                    <a:pt x="1722120" y="0"/>
                  </a:lnTo>
                  <a:lnTo>
                    <a:pt x="7620" y="0"/>
                  </a:lnTo>
                  <a:close/>
                </a:path>
              </a:pathLst>
            </a:custGeom>
            <a:noFill/>
            <a:ln w="38100">
              <a:solidFill>
                <a:srgbClr val="C8102E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GB"/>
            </a:p>
          </p:txBody>
        </p:sp>
        <p:sp>
          <p:nvSpPr>
            <p:cNvPr id="8" name="Text Box 2">
              <a:extLst>
                <a:ext uri="{FF2B5EF4-FFF2-40B4-BE49-F238E27FC236}">
                  <a16:creationId xmlns:a16="http://schemas.microsoft.com/office/drawing/2014/main" id="{B0DAA6C3-BB05-5DDC-FE87-DD5CC59B9C5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2271" y="142774"/>
              <a:ext cx="984885" cy="6534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rot="0" vert="horz" wrap="square" lIns="91440" tIns="45720" rIns="91440" bIns="45720" anchor="ctr" anchorCtr="0">
              <a:noAutofit/>
            </a:bodyPr>
            <a:lstStyle/>
            <a:p>
              <a:pPr algn="just">
                <a:lnSpc>
                  <a:spcPts val="1400"/>
                </a:lnSpc>
                <a:spcAft>
                  <a:spcPts val="600"/>
                </a:spcAft>
              </a:pPr>
              <a:r>
                <a:rPr lang="en-GB" sz="2000" b="1" dirty="0">
                  <a:solidFill>
                    <a:srgbClr val="C8102E"/>
                  </a:solidFill>
                  <a:effectLst/>
                  <a:latin typeface="Cambria Math" panose="02040503050406030204" pitchFamily="18" charset="0"/>
                  <a:ea typeface="Cambria Math" panose="02040503050406030204" pitchFamily="18" charset="0"/>
                </a:rPr>
                <a:t>Na</a:t>
              </a:r>
              <a:r>
                <a:rPr lang="en-GB" sz="2000" b="1" baseline="30000" dirty="0">
                  <a:solidFill>
                    <a:srgbClr val="C8102E"/>
                  </a:solidFill>
                  <a:effectLst/>
                  <a:latin typeface="Cambria Math" panose="02040503050406030204" pitchFamily="18" charset="0"/>
                  <a:ea typeface="Cambria Math" panose="02040503050406030204" pitchFamily="18" charset="0"/>
                </a:rPr>
                <a:t>+</a:t>
              </a:r>
              <a:endParaRPr lang="en-GB" sz="2000" b="1" dirty="0">
                <a:solidFill>
                  <a:srgbClr val="C8102E"/>
                </a:solidFill>
                <a:effectLst/>
                <a:latin typeface="Cambria Math" panose="02040503050406030204" pitchFamily="18" charset="0"/>
                <a:ea typeface="Cambria Math" panose="02040503050406030204" pitchFamily="18" charset="0"/>
              </a:endParaRPr>
            </a:p>
          </p:txBody>
        </p:sp>
      </p:grpSp>
      <p:grpSp>
        <p:nvGrpSpPr>
          <p:cNvPr id="12" name="Group 11" descr="A pale orange shape with a dark red outline. The shape has two arrows pointing out towards the left (representing two extra electrons). The shape has the formula for a carbonate ion on it. (CO3^2-)">
            <a:extLst>
              <a:ext uri="{FF2B5EF4-FFF2-40B4-BE49-F238E27FC236}">
                <a16:creationId xmlns:a16="http://schemas.microsoft.com/office/drawing/2014/main" id="{8F12E9EC-E3C1-EF33-F6B8-62D50820C691}"/>
              </a:ext>
            </a:extLst>
          </p:cNvPr>
          <p:cNvGrpSpPr/>
          <p:nvPr/>
        </p:nvGrpSpPr>
        <p:grpSpPr>
          <a:xfrm>
            <a:off x="4222101" y="3293935"/>
            <a:ext cx="1514475" cy="1257300"/>
            <a:chOff x="0" y="0"/>
            <a:chExt cx="2293538" cy="1915886"/>
          </a:xfrm>
        </p:grpSpPr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A361213-B01B-5EF9-5C8F-027D5EB18B28}"/>
                </a:ext>
              </a:extLst>
            </p:cNvPr>
            <p:cNvSpPr/>
            <p:nvPr/>
          </p:nvSpPr>
          <p:spPr>
            <a:xfrm>
              <a:off x="0" y="0"/>
              <a:ext cx="2293538" cy="1915886"/>
            </a:xfrm>
            <a:custGeom>
              <a:avLst/>
              <a:gdLst>
                <a:gd name="connsiteX0" fmla="*/ 2291443 w 2293538"/>
                <a:gd name="connsiteY0" fmla="*/ 0 h 1915886"/>
                <a:gd name="connsiteX1" fmla="*/ 549728 w 2293538"/>
                <a:gd name="connsiteY1" fmla="*/ 5443 h 1915886"/>
                <a:gd name="connsiteX2" fmla="*/ 5443 w 2293538"/>
                <a:gd name="connsiteY2" fmla="*/ 478972 h 1915886"/>
                <a:gd name="connsiteX3" fmla="*/ 549728 w 2293538"/>
                <a:gd name="connsiteY3" fmla="*/ 952500 h 1915886"/>
                <a:gd name="connsiteX4" fmla="*/ 0 w 2293538"/>
                <a:gd name="connsiteY4" fmla="*/ 1426029 h 1915886"/>
                <a:gd name="connsiteX5" fmla="*/ 560614 w 2293538"/>
                <a:gd name="connsiteY5" fmla="*/ 1910443 h 1915886"/>
                <a:gd name="connsiteX6" fmla="*/ 2291443 w 2293538"/>
                <a:gd name="connsiteY6" fmla="*/ 1915886 h 1915886"/>
                <a:gd name="connsiteX7" fmla="*/ 2291443 w 2293538"/>
                <a:gd name="connsiteY7" fmla="*/ 0 h 19158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293538" h="1915886">
                  <a:moveTo>
                    <a:pt x="2291443" y="0"/>
                  </a:moveTo>
                  <a:lnTo>
                    <a:pt x="549728" y="5443"/>
                  </a:lnTo>
                  <a:lnTo>
                    <a:pt x="5443" y="478972"/>
                  </a:lnTo>
                  <a:lnTo>
                    <a:pt x="549728" y="952500"/>
                  </a:lnTo>
                  <a:lnTo>
                    <a:pt x="0" y="1426029"/>
                  </a:lnTo>
                  <a:lnTo>
                    <a:pt x="560614" y="1910443"/>
                  </a:lnTo>
                  <a:lnTo>
                    <a:pt x="2291443" y="1915886"/>
                  </a:lnTo>
                  <a:cubicBezTo>
                    <a:pt x="2293257" y="1277257"/>
                    <a:pt x="2295072" y="638629"/>
                    <a:pt x="2291443" y="0"/>
                  </a:cubicBezTo>
                  <a:close/>
                </a:path>
              </a:pathLst>
            </a:custGeom>
            <a:solidFill>
              <a:srgbClr val="F6E0C0"/>
            </a:solidFill>
            <a:ln w="38100">
              <a:solidFill>
                <a:srgbClr val="C8102E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ts val="1400"/>
                </a:lnSpc>
                <a:spcAft>
                  <a:spcPts val="600"/>
                </a:spcAft>
              </a:pPr>
              <a:r>
                <a:rPr lang="en-GB" sz="1000">
                  <a:effectLst/>
                  <a:latin typeface="Arial" panose="020B0604020202020204" pitchFamily="34" charset="0"/>
                  <a:ea typeface="Calibri" panose="020F0502020204030204" pitchFamily="34" charset="0"/>
                </a:rPr>
                <a:t> </a:t>
              </a:r>
            </a:p>
          </p:txBody>
        </p:sp>
        <p:sp>
          <p:nvSpPr>
            <p:cNvPr id="14" name="Text Box 2">
              <a:extLst>
                <a:ext uri="{FF2B5EF4-FFF2-40B4-BE49-F238E27FC236}">
                  <a16:creationId xmlns:a16="http://schemas.microsoft.com/office/drawing/2014/main" id="{91C9F526-E12F-2C01-A1C5-025C9C5A461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58268" y="593215"/>
              <a:ext cx="1627504" cy="6921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rot="0" vert="horz" wrap="square" lIns="91440" tIns="45720" rIns="91440" bIns="45720" anchor="ctr" anchorCtr="0">
              <a:noAutofit/>
            </a:bodyPr>
            <a:lstStyle/>
            <a:p>
              <a:pPr algn="just">
                <a:lnSpc>
                  <a:spcPts val="1400"/>
                </a:lnSpc>
                <a:spcAft>
                  <a:spcPts val="600"/>
                </a:spcAft>
              </a:pPr>
              <a:r>
                <a:rPr lang="en-GB" sz="2400" b="1" dirty="0">
                  <a:solidFill>
                    <a:srgbClr val="C8102E"/>
                  </a:solidFill>
                  <a:effectLst/>
                  <a:latin typeface="Cambria Math" panose="02040503050406030204" pitchFamily="18" charset="0"/>
                  <a:ea typeface="Cambria Math" panose="02040503050406030204" pitchFamily="18" charset="0"/>
                </a:rPr>
                <a:t>CO</a:t>
              </a:r>
              <a:r>
                <a:rPr lang="en-GB" sz="2400" b="1" baseline="-25000" dirty="0">
                  <a:solidFill>
                    <a:srgbClr val="C8102E"/>
                  </a:solidFill>
                  <a:effectLst/>
                  <a:latin typeface="Cambria Math" panose="02040503050406030204" pitchFamily="18" charset="0"/>
                  <a:ea typeface="Cambria Math" panose="02040503050406030204" pitchFamily="18" charset="0"/>
                </a:rPr>
                <a:t>3</a:t>
              </a:r>
              <a:r>
                <a:rPr lang="en-GB" sz="2400" b="1" baseline="30000" dirty="0">
                  <a:solidFill>
                    <a:srgbClr val="C8102E"/>
                  </a:solidFill>
                  <a:effectLst/>
                  <a:latin typeface="Cambria Math" panose="02040503050406030204" pitchFamily="18" charset="0"/>
                  <a:ea typeface="Cambria Math" panose="02040503050406030204" pitchFamily="18" charset="0"/>
                </a:rPr>
                <a:t>2-</a:t>
              </a:r>
              <a:endParaRPr lang="en-GB" sz="2400" b="1" dirty="0">
                <a:solidFill>
                  <a:srgbClr val="C8102E"/>
                </a:solidFill>
                <a:effectLst/>
                <a:latin typeface="Cambria Math" panose="02040503050406030204" pitchFamily="18" charset="0"/>
                <a:ea typeface="Cambria Math" panose="02040503050406030204" pitchFamily="18" charset="0"/>
              </a:endParaRPr>
            </a:p>
          </p:txBody>
        </p:sp>
      </p:grpSp>
      <p:grpSp>
        <p:nvGrpSpPr>
          <p:cNvPr id="27" name="Group 26" descr="A white shape with a dark red outline. The shape has a triangle cut out on the right hand side  (representing a donated electron). The shape has the formula for a sodium ion on it. (Na^+)">
            <a:extLst>
              <a:ext uri="{FF2B5EF4-FFF2-40B4-BE49-F238E27FC236}">
                <a16:creationId xmlns:a16="http://schemas.microsoft.com/office/drawing/2014/main" id="{C452B0AC-420E-ECCC-D04E-58D2EE4A2447}"/>
              </a:ext>
            </a:extLst>
          </p:cNvPr>
          <p:cNvGrpSpPr/>
          <p:nvPr/>
        </p:nvGrpSpPr>
        <p:grpSpPr>
          <a:xfrm>
            <a:off x="878546" y="3514736"/>
            <a:ext cx="1238250" cy="622719"/>
            <a:chOff x="0" y="0"/>
            <a:chExt cx="1744980" cy="960120"/>
          </a:xfrm>
        </p:grpSpPr>
        <p:sp>
          <p:nvSpPr>
            <p:cNvPr id="28" name="Freeform: Shape 4">
              <a:extLst>
                <a:ext uri="{FF2B5EF4-FFF2-40B4-BE49-F238E27FC236}">
                  <a16:creationId xmlns:a16="http://schemas.microsoft.com/office/drawing/2014/main" id="{D1215B70-3343-4476-913B-35C0CEEAE0C7}"/>
                </a:ext>
              </a:extLst>
            </p:cNvPr>
            <p:cNvSpPr/>
            <p:nvPr/>
          </p:nvSpPr>
          <p:spPr>
            <a:xfrm>
              <a:off x="0" y="0"/>
              <a:ext cx="1744980" cy="960120"/>
            </a:xfrm>
            <a:custGeom>
              <a:avLst/>
              <a:gdLst>
                <a:gd name="connsiteX0" fmla="*/ 7620 w 1744980"/>
                <a:gd name="connsiteY0" fmla="*/ 0 h 960120"/>
                <a:gd name="connsiteX1" fmla="*/ 0 w 1744980"/>
                <a:gd name="connsiteY1" fmla="*/ 952500 h 960120"/>
                <a:gd name="connsiteX2" fmla="*/ 1744980 w 1744980"/>
                <a:gd name="connsiteY2" fmla="*/ 960120 h 960120"/>
                <a:gd name="connsiteX3" fmla="*/ 1188720 w 1744980"/>
                <a:gd name="connsiteY3" fmla="*/ 464820 h 960120"/>
                <a:gd name="connsiteX4" fmla="*/ 1722120 w 1744980"/>
                <a:gd name="connsiteY4" fmla="*/ 0 h 960120"/>
                <a:gd name="connsiteX5" fmla="*/ 7620 w 1744980"/>
                <a:gd name="connsiteY5" fmla="*/ 0 h 960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44980" h="960120">
                  <a:moveTo>
                    <a:pt x="7620" y="0"/>
                  </a:moveTo>
                  <a:lnTo>
                    <a:pt x="0" y="952500"/>
                  </a:lnTo>
                  <a:lnTo>
                    <a:pt x="1744980" y="960120"/>
                  </a:lnTo>
                  <a:lnTo>
                    <a:pt x="1188720" y="464820"/>
                  </a:lnTo>
                  <a:lnTo>
                    <a:pt x="1722120" y="0"/>
                  </a:lnTo>
                  <a:lnTo>
                    <a:pt x="7620" y="0"/>
                  </a:lnTo>
                  <a:close/>
                </a:path>
              </a:pathLst>
            </a:custGeom>
            <a:noFill/>
            <a:ln w="38100">
              <a:solidFill>
                <a:srgbClr val="C8102E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GB"/>
            </a:p>
          </p:txBody>
        </p:sp>
        <p:sp>
          <p:nvSpPr>
            <p:cNvPr id="29" name="Text Box 2">
              <a:extLst>
                <a:ext uri="{FF2B5EF4-FFF2-40B4-BE49-F238E27FC236}">
                  <a16:creationId xmlns:a16="http://schemas.microsoft.com/office/drawing/2014/main" id="{0E7CCC93-B993-9C9D-24C1-CEF214DDB84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2271" y="142774"/>
              <a:ext cx="984885" cy="6534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rot="0" vert="horz" wrap="square" lIns="91440" tIns="45720" rIns="91440" bIns="45720" anchor="ctr" anchorCtr="0">
              <a:noAutofit/>
            </a:bodyPr>
            <a:lstStyle/>
            <a:p>
              <a:pPr algn="just">
                <a:lnSpc>
                  <a:spcPts val="1400"/>
                </a:lnSpc>
                <a:spcAft>
                  <a:spcPts val="600"/>
                </a:spcAft>
              </a:pPr>
              <a:r>
                <a:rPr lang="en-GB" sz="2000" b="1" dirty="0">
                  <a:solidFill>
                    <a:srgbClr val="C8102E"/>
                  </a:solidFill>
                  <a:effectLst/>
                  <a:latin typeface="Cambria Math" panose="02040503050406030204" pitchFamily="18" charset="0"/>
                  <a:ea typeface="Cambria Math" panose="02040503050406030204" pitchFamily="18" charset="0"/>
                </a:rPr>
                <a:t>Na</a:t>
              </a:r>
              <a:r>
                <a:rPr lang="en-GB" sz="2000" b="1" baseline="30000" dirty="0">
                  <a:solidFill>
                    <a:srgbClr val="C8102E"/>
                  </a:solidFill>
                  <a:effectLst/>
                  <a:latin typeface="Cambria Math" panose="02040503050406030204" pitchFamily="18" charset="0"/>
                  <a:ea typeface="Cambria Math" panose="02040503050406030204" pitchFamily="18" charset="0"/>
                </a:rPr>
                <a:t>+</a:t>
              </a:r>
              <a:endParaRPr lang="en-GB" sz="2000" b="1" dirty="0">
                <a:solidFill>
                  <a:srgbClr val="C8102E"/>
                </a:solidFill>
                <a:effectLst/>
                <a:latin typeface="Cambria Math" panose="02040503050406030204" pitchFamily="18" charset="0"/>
                <a:ea typeface="Cambria Math" panose="02040503050406030204" pitchFamily="18" charset="0"/>
              </a:endParaRPr>
            </a:p>
          </p:txBody>
        </p:sp>
      </p:grpSp>
      <p:sp>
        <p:nvSpPr>
          <p:cNvPr id="30" name="TextBox 29">
            <a:extLst>
              <a:ext uri="{FF2B5EF4-FFF2-40B4-BE49-F238E27FC236}">
                <a16:creationId xmlns:a16="http://schemas.microsoft.com/office/drawing/2014/main" id="{E6C44DB4-AB6C-8EA9-58D5-61266A89E8B6}"/>
              </a:ext>
            </a:extLst>
          </p:cNvPr>
          <p:cNvSpPr txBox="1"/>
          <p:nvPr/>
        </p:nvSpPr>
        <p:spPr>
          <a:xfrm>
            <a:off x="1649896" y="5106342"/>
            <a:ext cx="34389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rgbClr val="C8102E"/>
                </a:solidFill>
                <a:latin typeface="Century Gothic" panose="020B0502020202020204" pitchFamily="34" charset="0"/>
              </a:rPr>
              <a:t>The formula is </a:t>
            </a:r>
            <a:r>
              <a:rPr lang="en-GB" sz="2400" dirty="0">
                <a:solidFill>
                  <a:srgbClr val="C8102E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Na</a:t>
            </a:r>
            <a:r>
              <a:rPr lang="en-GB" sz="2400" baseline="-25000" dirty="0">
                <a:solidFill>
                  <a:srgbClr val="C8102E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2</a:t>
            </a:r>
            <a:r>
              <a:rPr lang="en-GB" sz="2400" dirty="0">
                <a:solidFill>
                  <a:srgbClr val="C8102E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CO</a:t>
            </a:r>
            <a:r>
              <a:rPr lang="en-GB" sz="2400" baseline="-25000" dirty="0">
                <a:solidFill>
                  <a:srgbClr val="C8102E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3</a:t>
            </a:r>
            <a:endParaRPr lang="en-GB" sz="2400" dirty="0">
              <a:solidFill>
                <a:srgbClr val="C8102E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6511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4167E-6 -7.40741E-7 L -0.07617 3.33333E-6 " pathEditMode="relative" rAng="0" ptsTypes="AA">
                                      <p:cBhvr>
                                        <p:cTn id="23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54" y="46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54167E-6 -3.7037E-7 L 0.122 -0.03194 " pathEditMode="relative" rAng="0" ptsTypes="AA">
                                      <p:cBhvr>
                                        <p:cTn id="2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94" y="-1597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54167E-6 -3.7037E-7 L 0.122 0.05995 " pathEditMode="relative" rAng="0" ptsTypes="AA">
                                      <p:cBhvr>
                                        <p:cTn id="27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94" y="29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CA47AA5-6264-477F-592A-364A471118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42E398-FDBB-9F55-7895-45DAC110B7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Combining formulas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1B1844-09D3-8744-36DE-35BDFC07A08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0000" y="1260000"/>
            <a:ext cx="5940000" cy="5040000"/>
          </a:xfrm>
        </p:spPr>
        <p:txBody>
          <a:bodyPr/>
          <a:lstStyle/>
          <a:p>
            <a:r>
              <a:rPr lang="en-GB" dirty="0"/>
              <a:t>When combining ions to make ionic formulas, the positive and negative charges must balance. This is because ionic compounds are overall </a:t>
            </a:r>
            <a:r>
              <a:rPr lang="en-GB" b="1" dirty="0"/>
              <a:t>neutral</a:t>
            </a:r>
            <a:r>
              <a:rPr lang="en-GB" dirty="0"/>
              <a:t>.</a:t>
            </a:r>
          </a:p>
          <a:p>
            <a:r>
              <a:rPr lang="en-GB" dirty="0"/>
              <a:t>On your mini-whiteboard, write the formulas of:</a:t>
            </a:r>
          </a:p>
          <a:p>
            <a:pPr marL="342900" indent="-342900">
              <a:buClr>
                <a:srgbClr val="C8102E"/>
              </a:buClr>
              <a:buFont typeface="Arial" panose="020B0604020202020204" pitchFamily="34" charset="0"/>
              <a:buChar char="•"/>
            </a:pPr>
            <a:r>
              <a:rPr lang="en-GB" dirty="0"/>
              <a:t>A magnesium ion</a:t>
            </a:r>
          </a:p>
          <a:p>
            <a:pPr marL="342900" indent="-342900">
              <a:buClr>
                <a:srgbClr val="C8102E"/>
              </a:buClr>
              <a:buFont typeface="Arial" panose="020B0604020202020204" pitchFamily="34" charset="0"/>
              <a:buChar char="•"/>
            </a:pPr>
            <a:r>
              <a:rPr lang="en-GB" dirty="0"/>
              <a:t>A hydroxide ion</a:t>
            </a:r>
          </a:p>
          <a:p>
            <a:pPr marL="342900" indent="-342900">
              <a:buClr>
                <a:srgbClr val="C8102E"/>
              </a:buClr>
              <a:buFont typeface="Arial" panose="020B0604020202020204" pitchFamily="34" charset="0"/>
              <a:buChar char="•"/>
            </a:pPr>
            <a:r>
              <a:rPr lang="en-GB" dirty="0"/>
              <a:t>The formula of magnesium hydroxide</a:t>
            </a:r>
          </a:p>
          <a:p>
            <a:endParaRPr lang="en-GB" dirty="0"/>
          </a:p>
        </p:txBody>
      </p:sp>
      <p:sp>
        <p:nvSpPr>
          <p:cNvPr id="5" name="Vertical Title 1">
            <a:extLst>
              <a:ext uri="{FF2B5EF4-FFF2-40B4-BE49-F238E27FC236}">
                <a16:creationId xmlns:a16="http://schemas.microsoft.com/office/drawing/2014/main" id="{E4BC527E-4522-6CB9-173D-7FED0C55BC3C}"/>
              </a:ext>
            </a:extLst>
          </p:cNvPr>
          <p:cNvSpPr txBox="1">
            <a:spLocks/>
          </p:cNvSpPr>
          <p:nvPr/>
        </p:nvSpPr>
        <p:spPr>
          <a:xfrm>
            <a:off x="11382000" y="540000"/>
            <a:ext cx="810000" cy="4121210"/>
          </a:xfrm>
          <a:prstGeom prst="rect">
            <a:avLst/>
          </a:prstGeom>
        </p:spPr>
        <p:txBody>
          <a:bodyPr vert="eaVert" lIns="0" tIns="0" rIns="0" bIns="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200" b="1" dirty="0">
                <a:solidFill>
                  <a:schemeClr val="bg1"/>
                </a:solidFill>
                <a:latin typeface="Century Gothic" panose="020B0502020202020204" pitchFamily="34" charset="0"/>
              </a:rPr>
              <a:t>Combining formulas</a:t>
            </a:r>
            <a:endParaRPr lang="en-US" sz="22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16462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32A992-E104-A2AD-2BBD-89E08AC951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93C14F-0C9C-940F-405C-FC087C8876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Combining formulas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DCC738-B0FA-BD6F-E46C-51B87F6E117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0000" y="1259999"/>
            <a:ext cx="5940000" cy="2009453"/>
          </a:xfrm>
        </p:spPr>
        <p:txBody>
          <a:bodyPr>
            <a:normAutofit/>
          </a:bodyPr>
          <a:lstStyle/>
          <a:p>
            <a:r>
              <a:rPr lang="en-GB" dirty="0"/>
              <a:t>When combining ions to make ionic formulas, the positive and negative charges must balance. This is because ionic compounds are overall </a:t>
            </a:r>
            <a:r>
              <a:rPr lang="en-GB" b="1" dirty="0"/>
              <a:t>neutral</a:t>
            </a:r>
            <a:r>
              <a:rPr lang="en-GB" dirty="0"/>
              <a:t>.</a:t>
            </a:r>
          </a:p>
          <a:p>
            <a:r>
              <a:rPr lang="en-GB" i="1" dirty="0">
                <a:solidFill>
                  <a:srgbClr val="C8102E"/>
                </a:solidFill>
              </a:rPr>
              <a:t>e.g. magnesium hydroxide</a:t>
            </a:r>
          </a:p>
          <a:p>
            <a:endParaRPr lang="en-GB" dirty="0"/>
          </a:p>
        </p:txBody>
      </p:sp>
      <p:sp>
        <p:nvSpPr>
          <p:cNvPr id="5" name="Vertical Title 1">
            <a:extLst>
              <a:ext uri="{FF2B5EF4-FFF2-40B4-BE49-F238E27FC236}">
                <a16:creationId xmlns:a16="http://schemas.microsoft.com/office/drawing/2014/main" id="{01152063-1AF5-CD95-7CB6-E9BABDE4B33F}"/>
              </a:ext>
            </a:extLst>
          </p:cNvPr>
          <p:cNvSpPr txBox="1">
            <a:spLocks/>
          </p:cNvSpPr>
          <p:nvPr/>
        </p:nvSpPr>
        <p:spPr>
          <a:xfrm>
            <a:off x="11382000" y="540000"/>
            <a:ext cx="810000" cy="4121210"/>
          </a:xfrm>
          <a:prstGeom prst="rect">
            <a:avLst/>
          </a:prstGeom>
        </p:spPr>
        <p:txBody>
          <a:bodyPr vert="eaVert" lIns="0" tIns="0" rIns="0" bIns="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200" b="1" dirty="0">
                <a:solidFill>
                  <a:schemeClr val="bg1"/>
                </a:solidFill>
                <a:latin typeface="Century Gothic" panose="020B0502020202020204" pitchFamily="34" charset="0"/>
              </a:rPr>
              <a:t>Combining formulas</a:t>
            </a:r>
            <a:endParaRPr lang="en-US" sz="22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46C4075F-A35B-48DD-DD50-B4D366725840}"/>
              </a:ext>
            </a:extLst>
          </p:cNvPr>
          <p:cNvSpPr txBox="1"/>
          <p:nvPr/>
        </p:nvSpPr>
        <p:spPr>
          <a:xfrm>
            <a:off x="1649896" y="5106342"/>
            <a:ext cx="37636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rgbClr val="C8102E"/>
                </a:solidFill>
                <a:latin typeface="Century Gothic" panose="020B0502020202020204" pitchFamily="34" charset="0"/>
              </a:rPr>
              <a:t>The formula is </a:t>
            </a:r>
            <a:r>
              <a:rPr lang="en-GB" sz="2400" dirty="0">
                <a:solidFill>
                  <a:srgbClr val="C8102E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Mg(OH)</a:t>
            </a:r>
            <a:r>
              <a:rPr lang="en-GB" sz="2400" baseline="-25000" dirty="0">
                <a:solidFill>
                  <a:srgbClr val="C8102E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2</a:t>
            </a:r>
            <a:endParaRPr lang="en-GB" sz="2400" dirty="0">
              <a:solidFill>
                <a:srgbClr val="C8102E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grpSp>
        <p:nvGrpSpPr>
          <p:cNvPr id="9" name="Group 8" descr="A white shape with a dark red outline. The shape has two triangles cut out on the right hand side  (representing donated electrons). The shape has the formula for a magnesium ion on it. (Mg^2+)">
            <a:extLst>
              <a:ext uri="{FF2B5EF4-FFF2-40B4-BE49-F238E27FC236}">
                <a16:creationId xmlns:a16="http://schemas.microsoft.com/office/drawing/2014/main" id="{DD5C030A-9CA5-9524-061E-D5F2996B0871}"/>
              </a:ext>
            </a:extLst>
          </p:cNvPr>
          <p:cNvGrpSpPr/>
          <p:nvPr/>
        </p:nvGrpSpPr>
        <p:grpSpPr>
          <a:xfrm>
            <a:off x="839857" y="3298825"/>
            <a:ext cx="1620078" cy="1707164"/>
            <a:chOff x="0" y="0"/>
            <a:chExt cx="1746885" cy="1905000"/>
          </a:xfrm>
        </p:grpSpPr>
        <p:sp>
          <p:nvSpPr>
            <p:cNvPr id="10" name="Freeform: Shape 5">
              <a:extLst>
                <a:ext uri="{FF2B5EF4-FFF2-40B4-BE49-F238E27FC236}">
                  <a16:creationId xmlns:a16="http://schemas.microsoft.com/office/drawing/2014/main" id="{66FB628B-984D-A4D7-A4E9-11C97FD85289}"/>
                </a:ext>
              </a:extLst>
            </p:cNvPr>
            <p:cNvSpPr/>
            <p:nvPr/>
          </p:nvSpPr>
          <p:spPr>
            <a:xfrm>
              <a:off x="0" y="0"/>
              <a:ext cx="1746885" cy="1905000"/>
            </a:xfrm>
            <a:custGeom>
              <a:avLst/>
              <a:gdLst>
                <a:gd name="connsiteX0" fmla="*/ 5443 w 1747157"/>
                <a:gd name="connsiteY0" fmla="*/ 5443 h 1905000"/>
                <a:gd name="connsiteX1" fmla="*/ 0 w 1747157"/>
                <a:gd name="connsiteY1" fmla="*/ 1905000 h 1905000"/>
                <a:gd name="connsiteX2" fmla="*/ 1747157 w 1747157"/>
                <a:gd name="connsiteY2" fmla="*/ 1894114 h 1905000"/>
                <a:gd name="connsiteX3" fmla="*/ 1181100 w 1747157"/>
                <a:gd name="connsiteY3" fmla="*/ 1436914 h 1905000"/>
                <a:gd name="connsiteX4" fmla="*/ 1741714 w 1747157"/>
                <a:gd name="connsiteY4" fmla="*/ 941614 h 1905000"/>
                <a:gd name="connsiteX5" fmla="*/ 1181100 w 1747157"/>
                <a:gd name="connsiteY5" fmla="*/ 484414 h 1905000"/>
                <a:gd name="connsiteX6" fmla="*/ 1741714 w 1747157"/>
                <a:gd name="connsiteY6" fmla="*/ 0 h 1905000"/>
                <a:gd name="connsiteX7" fmla="*/ 5443 w 1747157"/>
                <a:gd name="connsiteY7" fmla="*/ 5443 h 1905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47157" h="1905000">
                  <a:moveTo>
                    <a:pt x="5443" y="5443"/>
                  </a:moveTo>
                  <a:cubicBezTo>
                    <a:pt x="3629" y="638629"/>
                    <a:pt x="1814" y="1271814"/>
                    <a:pt x="0" y="1905000"/>
                  </a:cubicBezTo>
                  <a:lnTo>
                    <a:pt x="1747157" y="1894114"/>
                  </a:lnTo>
                  <a:lnTo>
                    <a:pt x="1181100" y="1436914"/>
                  </a:lnTo>
                  <a:lnTo>
                    <a:pt x="1741714" y="941614"/>
                  </a:lnTo>
                  <a:lnTo>
                    <a:pt x="1181100" y="484414"/>
                  </a:lnTo>
                  <a:lnTo>
                    <a:pt x="1741714" y="0"/>
                  </a:lnTo>
                  <a:lnTo>
                    <a:pt x="5443" y="5443"/>
                  </a:lnTo>
                  <a:close/>
                </a:path>
              </a:pathLst>
            </a:custGeom>
            <a:noFill/>
            <a:ln w="38100">
              <a:solidFill>
                <a:srgbClr val="C8102E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GB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1" name="Text Box 2">
                  <a:extLst>
                    <a:ext uri="{FF2B5EF4-FFF2-40B4-BE49-F238E27FC236}">
                      <a16:creationId xmlns:a16="http://schemas.microsoft.com/office/drawing/2014/main" id="{88A97281-9B3C-25E5-84D8-075790821809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179614" y="658586"/>
                  <a:ext cx="984884" cy="59472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rot="0" vert="horz" wrap="square" lIns="91440" tIns="45720" rIns="91440" bIns="45720" anchor="t" anchorCtr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p>
                          <m:sSupPr>
                            <m:ctrlPr>
                              <a:rPr lang="en-GB" sz="2800" i="1">
                                <a:solidFill>
                                  <a:srgbClr val="C8102E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GB" sz="2800" b="1" i="1">
                                <a:solidFill>
                                  <a:srgbClr val="C8102E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𝐌𝐠</m:t>
                            </m:r>
                          </m:e>
                          <m:sup>
                            <m:r>
                              <a:rPr lang="en-GB" sz="2800" b="1" i="1">
                                <a:solidFill>
                                  <a:srgbClr val="C8102E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𝟐</m:t>
                            </m:r>
                            <m:r>
                              <a:rPr lang="en-GB" sz="2800" b="1">
                                <a:solidFill>
                                  <a:srgbClr val="C8102E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+</m:t>
                            </m:r>
                          </m:sup>
                        </m:sSup>
                      </m:oMath>
                    </m:oMathPara>
                  </a14:m>
                  <a:endParaRPr lang="en-GB" sz="1200" dirty="0">
                    <a:effectLst/>
                    <a:latin typeface="Cambria Math" panose="02040503050406030204" pitchFamily="18" charset="0"/>
                    <a:ea typeface="Cambria Math" panose="02040503050406030204" pitchFamily="18" charset="0"/>
                  </a:endParaRPr>
                </a:p>
              </p:txBody>
            </p:sp>
          </mc:Choice>
          <mc:Fallback xmlns="">
            <p:sp>
              <p:nvSpPr>
                <p:cNvPr id="11" name="Text Box 2">
                  <a:extLst>
                    <a:ext uri="{FF2B5EF4-FFF2-40B4-BE49-F238E27FC236}">
                      <a16:creationId xmlns:a16="http://schemas.microsoft.com/office/drawing/2014/main" id="{88A97281-9B3C-25E5-84D8-075790821809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 bwMode="auto">
                <a:xfrm>
                  <a:off x="179614" y="658586"/>
                  <a:ext cx="984884" cy="594729"/>
                </a:xfrm>
                <a:prstGeom prst="rect">
                  <a:avLst/>
                </a:prstGeom>
                <a:blipFill>
                  <a:blip r:embed="rId3"/>
                  <a:stretch>
                    <a:fillRect r="-2000"/>
                  </a:stretch>
                </a:blip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21" name="Group 20" descr="A pale orange shape with a dark red outline. The shape has one arrow pointing out towards the left (representing an extra electrons). The shape has the formula for a hydroxide ion on it. (OH^-)">
            <a:extLst>
              <a:ext uri="{FF2B5EF4-FFF2-40B4-BE49-F238E27FC236}">
                <a16:creationId xmlns:a16="http://schemas.microsoft.com/office/drawing/2014/main" id="{E19B6C2B-CC76-CF7A-B050-FFC39FA87FF2}"/>
              </a:ext>
            </a:extLst>
          </p:cNvPr>
          <p:cNvGrpSpPr/>
          <p:nvPr/>
        </p:nvGrpSpPr>
        <p:grpSpPr>
          <a:xfrm>
            <a:off x="3982811" y="3337384"/>
            <a:ext cx="1973963" cy="841513"/>
            <a:chOff x="0" y="0"/>
            <a:chExt cx="2291080" cy="957580"/>
          </a:xfrm>
        </p:grpSpPr>
        <p:sp>
          <p:nvSpPr>
            <p:cNvPr id="22" name="Freeform: Shape 9">
              <a:extLst>
                <a:ext uri="{FF2B5EF4-FFF2-40B4-BE49-F238E27FC236}">
                  <a16:creationId xmlns:a16="http://schemas.microsoft.com/office/drawing/2014/main" id="{E61A84C3-E172-6E93-906D-F384F9F04BAE}"/>
                </a:ext>
              </a:extLst>
            </p:cNvPr>
            <p:cNvSpPr/>
            <p:nvPr/>
          </p:nvSpPr>
          <p:spPr>
            <a:xfrm>
              <a:off x="0" y="0"/>
              <a:ext cx="2291080" cy="957580"/>
            </a:xfrm>
            <a:custGeom>
              <a:avLst/>
              <a:gdLst>
                <a:gd name="connsiteX0" fmla="*/ 2291443 w 2291443"/>
                <a:gd name="connsiteY0" fmla="*/ 0 h 957943"/>
                <a:gd name="connsiteX1" fmla="*/ 549728 w 2291443"/>
                <a:gd name="connsiteY1" fmla="*/ 10886 h 957943"/>
                <a:gd name="connsiteX2" fmla="*/ 0 w 2291443"/>
                <a:gd name="connsiteY2" fmla="*/ 478972 h 957943"/>
                <a:gd name="connsiteX3" fmla="*/ 555171 w 2291443"/>
                <a:gd name="connsiteY3" fmla="*/ 957943 h 957943"/>
                <a:gd name="connsiteX4" fmla="*/ 2291443 w 2291443"/>
                <a:gd name="connsiteY4" fmla="*/ 957943 h 957943"/>
                <a:gd name="connsiteX5" fmla="*/ 2291443 w 2291443"/>
                <a:gd name="connsiteY5" fmla="*/ 0 h 9579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91443" h="957943">
                  <a:moveTo>
                    <a:pt x="2291443" y="0"/>
                  </a:moveTo>
                  <a:lnTo>
                    <a:pt x="549728" y="10886"/>
                  </a:lnTo>
                  <a:lnTo>
                    <a:pt x="0" y="478972"/>
                  </a:lnTo>
                  <a:lnTo>
                    <a:pt x="555171" y="957943"/>
                  </a:lnTo>
                  <a:lnTo>
                    <a:pt x="2291443" y="957943"/>
                  </a:lnTo>
                  <a:cubicBezTo>
                    <a:pt x="2289629" y="640443"/>
                    <a:pt x="2287814" y="322943"/>
                    <a:pt x="2291443" y="0"/>
                  </a:cubicBezTo>
                  <a:close/>
                </a:path>
              </a:pathLst>
            </a:custGeom>
            <a:solidFill>
              <a:srgbClr val="F6E0C0"/>
            </a:solidFill>
            <a:ln w="38100">
              <a:solidFill>
                <a:srgbClr val="C8102E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GB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3" name="Text Box 2">
                  <a:extLst>
                    <a:ext uri="{FF2B5EF4-FFF2-40B4-BE49-F238E27FC236}">
                      <a16:creationId xmlns:a16="http://schemas.microsoft.com/office/drawing/2014/main" id="{22790291-DE06-9DC5-185C-332B0324A906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1050471" y="206829"/>
                  <a:ext cx="984249" cy="51815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rot="0" vert="horz" wrap="square" lIns="91440" tIns="45720" rIns="91440" bIns="45720" anchor="t" anchorCtr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p>
                          <m:sSupPr>
                            <m:ctrlPr>
                              <a:rPr lang="en-GB" sz="2800" i="1">
                                <a:solidFill>
                                  <a:srgbClr val="C8102E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GB" sz="2800" b="1" i="1">
                                <a:solidFill>
                                  <a:srgbClr val="C8102E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  <m:t>𝐎𝐇</m:t>
                            </m:r>
                          </m:e>
                          <m:sup>
                            <m:r>
                              <a:rPr lang="en-GB" sz="2800" b="1" i="1">
                                <a:solidFill>
                                  <a:srgbClr val="C8102E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  <m:t>−</m:t>
                            </m:r>
                          </m:sup>
                        </m:sSup>
                      </m:oMath>
                    </m:oMathPara>
                  </a14:m>
                  <a:endParaRPr lang="en-GB" sz="12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endParaRPr>
                </a:p>
              </p:txBody>
            </p:sp>
          </mc:Choice>
          <mc:Fallback xmlns="">
            <p:sp>
              <p:nvSpPr>
                <p:cNvPr id="23" name="Text Box 2">
                  <a:extLst>
                    <a:ext uri="{FF2B5EF4-FFF2-40B4-BE49-F238E27FC236}">
                      <a16:creationId xmlns:a16="http://schemas.microsoft.com/office/drawing/2014/main" id="{22790291-DE06-9DC5-185C-332B0324A906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 bwMode="auto">
                <a:xfrm>
                  <a:off x="1050471" y="206829"/>
                  <a:ext cx="984249" cy="518159"/>
                </a:xfrm>
                <a:prstGeom prst="rect">
                  <a:avLst/>
                </a:prstGeom>
                <a:blipFill>
                  <a:blip r:embed="rId4"/>
                  <a:stretch>
                    <a:fillRect/>
                  </a:stretch>
                </a:blip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24" name="Group 23" descr="A pale orange shape with a dark red outline. The shape has one arrow pointing out towards the left (representing an extra electrons). The shape has the formula for a hydroxide ion on it. (OH^-)">
            <a:extLst>
              <a:ext uri="{FF2B5EF4-FFF2-40B4-BE49-F238E27FC236}">
                <a16:creationId xmlns:a16="http://schemas.microsoft.com/office/drawing/2014/main" id="{E2AD14DA-E1F8-1937-EB39-3B292E021F94}"/>
              </a:ext>
            </a:extLst>
          </p:cNvPr>
          <p:cNvGrpSpPr/>
          <p:nvPr/>
        </p:nvGrpSpPr>
        <p:grpSpPr>
          <a:xfrm>
            <a:off x="3982811" y="3337383"/>
            <a:ext cx="1973963" cy="841513"/>
            <a:chOff x="0" y="0"/>
            <a:chExt cx="2291080" cy="957580"/>
          </a:xfrm>
        </p:grpSpPr>
        <p:sp>
          <p:nvSpPr>
            <p:cNvPr id="25" name="Freeform: Shape 9">
              <a:extLst>
                <a:ext uri="{FF2B5EF4-FFF2-40B4-BE49-F238E27FC236}">
                  <a16:creationId xmlns:a16="http://schemas.microsoft.com/office/drawing/2014/main" id="{93FAE85A-D593-D12C-DFCC-B68428FA5543}"/>
                </a:ext>
              </a:extLst>
            </p:cNvPr>
            <p:cNvSpPr/>
            <p:nvPr/>
          </p:nvSpPr>
          <p:spPr>
            <a:xfrm>
              <a:off x="0" y="0"/>
              <a:ext cx="2291080" cy="957580"/>
            </a:xfrm>
            <a:custGeom>
              <a:avLst/>
              <a:gdLst>
                <a:gd name="connsiteX0" fmla="*/ 2291443 w 2291443"/>
                <a:gd name="connsiteY0" fmla="*/ 0 h 957943"/>
                <a:gd name="connsiteX1" fmla="*/ 549728 w 2291443"/>
                <a:gd name="connsiteY1" fmla="*/ 10886 h 957943"/>
                <a:gd name="connsiteX2" fmla="*/ 0 w 2291443"/>
                <a:gd name="connsiteY2" fmla="*/ 478972 h 957943"/>
                <a:gd name="connsiteX3" fmla="*/ 555171 w 2291443"/>
                <a:gd name="connsiteY3" fmla="*/ 957943 h 957943"/>
                <a:gd name="connsiteX4" fmla="*/ 2291443 w 2291443"/>
                <a:gd name="connsiteY4" fmla="*/ 957943 h 957943"/>
                <a:gd name="connsiteX5" fmla="*/ 2291443 w 2291443"/>
                <a:gd name="connsiteY5" fmla="*/ 0 h 9579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91443" h="957943">
                  <a:moveTo>
                    <a:pt x="2291443" y="0"/>
                  </a:moveTo>
                  <a:lnTo>
                    <a:pt x="549728" y="10886"/>
                  </a:lnTo>
                  <a:lnTo>
                    <a:pt x="0" y="478972"/>
                  </a:lnTo>
                  <a:lnTo>
                    <a:pt x="555171" y="957943"/>
                  </a:lnTo>
                  <a:lnTo>
                    <a:pt x="2291443" y="957943"/>
                  </a:lnTo>
                  <a:cubicBezTo>
                    <a:pt x="2289629" y="640443"/>
                    <a:pt x="2287814" y="322943"/>
                    <a:pt x="2291443" y="0"/>
                  </a:cubicBezTo>
                  <a:close/>
                </a:path>
              </a:pathLst>
            </a:custGeom>
            <a:solidFill>
              <a:srgbClr val="F6E0C0"/>
            </a:solidFill>
            <a:ln w="38100">
              <a:solidFill>
                <a:srgbClr val="C8102E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GB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6" name="Text Box 2">
                  <a:extLst>
                    <a:ext uri="{FF2B5EF4-FFF2-40B4-BE49-F238E27FC236}">
                      <a16:creationId xmlns:a16="http://schemas.microsoft.com/office/drawing/2014/main" id="{E23566AD-1145-0AE2-2313-D5196257707A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1050471" y="206829"/>
                  <a:ext cx="984249" cy="51815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rot="0" vert="horz" wrap="square" lIns="91440" tIns="45720" rIns="91440" bIns="45720" anchor="t" anchorCtr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p>
                          <m:sSupPr>
                            <m:ctrlPr>
                              <a:rPr lang="en-GB" sz="2800" i="1">
                                <a:solidFill>
                                  <a:srgbClr val="C8102E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GB" sz="2800" b="1" i="1">
                                <a:solidFill>
                                  <a:srgbClr val="C8102E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  <m:t>𝐎𝐇</m:t>
                            </m:r>
                          </m:e>
                          <m:sup>
                            <m:r>
                              <a:rPr lang="en-GB" sz="2800" b="1" i="1">
                                <a:solidFill>
                                  <a:srgbClr val="C8102E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  <m:t>−</m:t>
                            </m:r>
                          </m:sup>
                        </m:sSup>
                      </m:oMath>
                    </m:oMathPara>
                  </a14:m>
                  <a:endParaRPr lang="en-GB" sz="12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endParaRPr>
                </a:p>
              </p:txBody>
            </p:sp>
          </mc:Choice>
          <mc:Fallback xmlns="">
            <p:sp>
              <p:nvSpPr>
                <p:cNvPr id="26" name="Text Box 2">
                  <a:extLst>
                    <a:ext uri="{FF2B5EF4-FFF2-40B4-BE49-F238E27FC236}">
                      <a16:creationId xmlns:a16="http://schemas.microsoft.com/office/drawing/2014/main" id="{E23566AD-1145-0AE2-2313-D5196257707A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 bwMode="auto">
                <a:xfrm>
                  <a:off x="1050471" y="206829"/>
                  <a:ext cx="984249" cy="518159"/>
                </a:xfrm>
                <a:prstGeom prst="rect">
                  <a:avLst/>
                </a:prstGeom>
                <a:blipFill>
                  <a:blip r:embed="rId5"/>
                  <a:stretch>
                    <a:fillRect/>
                  </a:stretch>
                </a:blip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</p:grpSp>
    </p:spTree>
    <p:extLst>
      <p:ext uri="{BB962C8B-B14F-4D97-AF65-F5344CB8AC3E}">
        <p14:creationId xmlns:p14="http://schemas.microsoft.com/office/powerpoint/2010/main" val="15723883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54167E-6 -4.07407E-6 L 0.08007 0.00533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97" y="255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6 3.33333E-6 L -0.08086 0.00277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49" y="139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6 3.33333E-6 L -0.08086 0.12268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49" y="613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7FFB47F-66CB-8B93-BBC2-519EA3F7A9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91429F-6D90-A36B-B5AE-DF7AEA0803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Activity 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A0223F-A6EA-EC18-0813-E20C0AE1BA6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Using the cards and the worked examples we have discussed:</a:t>
            </a:r>
          </a:p>
          <a:p>
            <a:r>
              <a:rPr lang="en-GB" dirty="0"/>
              <a:t>Complete the table to give the formulas of the ionic compounds.</a:t>
            </a:r>
          </a:p>
          <a:p>
            <a:r>
              <a:rPr lang="en-GB" dirty="0"/>
              <a:t>Once you have finished, raise your hand to have your work checked.</a:t>
            </a:r>
          </a:p>
          <a:p>
            <a:r>
              <a:rPr lang="en-GB" dirty="0"/>
              <a:t>You will then become an ‘expert group’ and will go and check other learners’ formulas.</a:t>
            </a:r>
          </a:p>
          <a:p>
            <a:pPr marL="0" indent="0">
              <a:buNone/>
            </a:pPr>
            <a:r>
              <a:rPr lang="en-GB" b="1" dirty="0">
                <a:solidFill>
                  <a:srgbClr val="C8102E"/>
                </a:solidFill>
              </a:rPr>
              <a:t>Extension opportunity: </a:t>
            </a:r>
            <a:r>
              <a:rPr lang="en-GB" dirty="0"/>
              <a:t>which other ionic formulas can you make from your cards?</a:t>
            </a:r>
          </a:p>
        </p:txBody>
      </p:sp>
      <p:sp>
        <p:nvSpPr>
          <p:cNvPr id="4" name="Vertical Title 1">
            <a:extLst>
              <a:ext uri="{FF2B5EF4-FFF2-40B4-BE49-F238E27FC236}">
                <a16:creationId xmlns:a16="http://schemas.microsoft.com/office/drawing/2014/main" id="{06AFAAE1-5B9D-6F3B-03E2-D9F16D833B8E}"/>
              </a:ext>
            </a:extLst>
          </p:cNvPr>
          <p:cNvSpPr txBox="1">
            <a:spLocks/>
          </p:cNvSpPr>
          <p:nvPr/>
        </p:nvSpPr>
        <p:spPr>
          <a:xfrm>
            <a:off x="11382000" y="540000"/>
            <a:ext cx="810000" cy="4121210"/>
          </a:xfrm>
          <a:prstGeom prst="rect">
            <a:avLst/>
          </a:prstGeom>
        </p:spPr>
        <p:txBody>
          <a:bodyPr vert="eaVert" lIns="0" tIns="0" rIns="0" bIns="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200" b="1" i="0" dirty="0">
                <a:solidFill>
                  <a:schemeClr val="bg1"/>
                </a:solidFill>
                <a:latin typeface="Century Gothic" panose="020B0502020202020204" pitchFamily="34" charset="0"/>
              </a:rPr>
              <a:t>Activity 2</a:t>
            </a:r>
            <a:endParaRPr lang="en-US" sz="2200" b="1" i="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81464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56C48B-D1D6-C1A0-4992-4E0E338B7D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4D9462-306F-0D7E-3597-6BA2E7F32B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Answers</a:t>
            </a:r>
          </a:p>
        </p:txBody>
      </p:sp>
      <p:sp>
        <p:nvSpPr>
          <p:cNvPr id="4" name="Vertical Title 1">
            <a:extLst>
              <a:ext uri="{FF2B5EF4-FFF2-40B4-BE49-F238E27FC236}">
                <a16:creationId xmlns:a16="http://schemas.microsoft.com/office/drawing/2014/main" id="{ADFDDA48-7582-AD90-1E30-8BAE6E7917F2}"/>
              </a:ext>
            </a:extLst>
          </p:cNvPr>
          <p:cNvSpPr txBox="1">
            <a:spLocks/>
          </p:cNvSpPr>
          <p:nvPr/>
        </p:nvSpPr>
        <p:spPr>
          <a:xfrm>
            <a:off x="11382000" y="540000"/>
            <a:ext cx="810000" cy="4121210"/>
          </a:xfrm>
          <a:prstGeom prst="rect">
            <a:avLst/>
          </a:prstGeom>
        </p:spPr>
        <p:txBody>
          <a:bodyPr vert="eaVert" lIns="0" tIns="0" rIns="0" bIns="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200" b="1" i="0" dirty="0">
                <a:solidFill>
                  <a:schemeClr val="bg1"/>
                </a:solidFill>
                <a:latin typeface="Century Gothic" panose="020B0502020202020204" pitchFamily="34" charset="0"/>
              </a:rPr>
              <a:t>Activity 2</a:t>
            </a:r>
            <a:endParaRPr lang="en-US" sz="2200" b="1" i="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" name="Table 9">
                <a:extLst>
                  <a:ext uri="{FF2B5EF4-FFF2-40B4-BE49-F238E27FC236}">
                    <a16:creationId xmlns:a16="http://schemas.microsoft.com/office/drawing/2014/main" id="{A9BC439D-92DD-591A-E740-B18016E21A37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52608038"/>
                  </p:ext>
                </p:extLst>
              </p:nvPr>
            </p:nvGraphicFramePr>
            <p:xfrm>
              <a:off x="898110" y="1630642"/>
              <a:ext cx="4773820" cy="3729864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2871393">
                      <a:extLst>
                        <a:ext uri="{9D8B030D-6E8A-4147-A177-3AD203B41FA5}">
                          <a16:colId xmlns:a16="http://schemas.microsoft.com/office/drawing/2014/main" val="2235905584"/>
                        </a:ext>
                      </a:extLst>
                    </a:gridCol>
                    <a:gridCol w="1902427">
                      <a:extLst>
                        <a:ext uri="{9D8B030D-6E8A-4147-A177-3AD203B41FA5}">
                          <a16:colId xmlns:a16="http://schemas.microsoft.com/office/drawing/2014/main" val="706278124"/>
                        </a:ext>
                      </a:extLst>
                    </a:gridCol>
                  </a:tblGrid>
                  <a:tr h="421449">
                    <a:tc>
                      <a:txBody>
                        <a:bodyPr/>
                        <a:lstStyle/>
                        <a:p>
                          <a:pPr marR="21590" indent="-226695" algn="ctr">
                            <a:lnSpc>
                              <a:spcPct val="107000"/>
                            </a:lnSpc>
                            <a:spcBef>
                              <a:spcPts val="300"/>
                            </a:spcBef>
                            <a:spcAft>
                              <a:spcPts val="300"/>
                            </a:spcAft>
                            <a:buNone/>
                          </a:pPr>
                          <a:r>
                            <a:rPr lang="en-GB" sz="1800" b="1" dirty="0">
                              <a:solidFill>
                                <a:srgbClr val="C8102E"/>
                              </a:solidFill>
                              <a:effectLst/>
                              <a:latin typeface="Century Gothic" panose="020B0502020202020204" pitchFamily="34" charset="0"/>
                              <a:ea typeface="Calibri" panose="020F0502020204030204" pitchFamily="34" charset="0"/>
                            </a:rPr>
                            <a:t>Compound</a:t>
                          </a:r>
                          <a:endParaRPr lang="en-GB" sz="1800" dirty="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6E0C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indent="-226695" algn="ctr">
                            <a:lnSpc>
                              <a:spcPct val="107000"/>
                            </a:lnSpc>
                            <a:spcBef>
                              <a:spcPts val="300"/>
                            </a:spcBef>
                            <a:spcAft>
                              <a:spcPts val="300"/>
                            </a:spcAft>
                            <a:buNone/>
                          </a:pPr>
                          <a:r>
                            <a:rPr lang="en-GB" sz="1800" b="1">
                              <a:solidFill>
                                <a:srgbClr val="C8102E"/>
                              </a:solidFill>
                              <a:effectLst/>
                              <a:latin typeface="Century Gothic" panose="020B0502020202020204" pitchFamily="34" charset="0"/>
                              <a:ea typeface="Calibri" panose="020F0502020204030204" pitchFamily="34" charset="0"/>
                            </a:rPr>
                            <a:t>Formula</a:t>
                          </a:r>
                          <a:endParaRPr lang="en-GB" sz="180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6E0C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214969258"/>
                      </a:ext>
                    </a:extLst>
                  </a:tr>
                  <a:tr h="475329">
                    <a:tc>
                      <a:txBody>
                        <a:bodyPr/>
                        <a:lstStyle/>
                        <a:p>
                          <a:pPr marR="21590" indent="-226695" algn="ctr">
                            <a:lnSpc>
                              <a:spcPct val="107000"/>
                            </a:lnSpc>
                            <a:spcAft>
                              <a:spcPts val="600"/>
                            </a:spcAft>
                            <a:buNone/>
                          </a:pPr>
                          <a:r>
                            <a:rPr lang="en-GB" sz="1800" dirty="0">
                              <a:effectLst/>
                              <a:latin typeface="Century Gothic" panose="020B0502020202020204" pitchFamily="34" charset="0"/>
                              <a:ea typeface="Calibri" panose="020F0502020204030204" pitchFamily="34" charset="0"/>
                            </a:rPr>
                            <a:t>Magnesium carbonate</a:t>
                          </a:r>
                          <a:endParaRPr lang="en-GB" sz="1800" dirty="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indent="-226695" algn="l">
                            <a:lnSpc>
                              <a:spcPct val="107000"/>
                            </a:lnSpc>
                            <a:spcAft>
                              <a:spcPts val="600"/>
                            </a:spcAft>
                            <a:buNone/>
                            <a:tabLst>
                              <a:tab pos="389128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m:rPr>
                                    <m:sty m:val="p"/>
                                  </m:rPr>
                                  <a:rPr lang="en-GB" sz="1800" b="0" i="0" kern="1200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Mg</m:t>
                                </m:r>
                                <m:sSub>
                                  <m:sSubPr>
                                    <m:ctrlPr>
                                      <a:rPr lang="en-GB" sz="1800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m:rPr>
                                        <m:sty m:val="p"/>
                                      </m:rPr>
                                      <a:rPr lang="en-GB" sz="1800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CO</m:t>
                                    </m:r>
                                  </m:e>
                                  <m:sub>
                                    <m:r>
                                      <a:rPr lang="en-GB" sz="1800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3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GB" sz="1800" dirty="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410907366"/>
                      </a:ext>
                    </a:extLst>
                  </a:tr>
                  <a:tr h="472181">
                    <a:tc>
                      <a:txBody>
                        <a:bodyPr/>
                        <a:lstStyle/>
                        <a:p>
                          <a:pPr marR="21590" indent="-226695" algn="ctr">
                            <a:lnSpc>
                              <a:spcPct val="107000"/>
                            </a:lnSpc>
                            <a:spcAft>
                              <a:spcPts val="600"/>
                            </a:spcAft>
                            <a:buNone/>
                          </a:pPr>
                          <a:r>
                            <a:rPr lang="en-GB" sz="1800" dirty="0">
                              <a:effectLst/>
                              <a:latin typeface="Century Gothic" panose="020B0502020202020204" pitchFamily="34" charset="0"/>
                              <a:ea typeface="Calibri" panose="020F0502020204030204" pitchFamily="34" charset="0"/>
                            </a:rPr>
                            <a:t>Silver(I) nitrate</a:t>
                          </a:r>
                          <a:endParaRPr lang="en-GB" sz="1800" dirty="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indent="-226695" algn="just">
                            <a:lnSpc>
                              <a:spcPts val="1400"/>
                            </a:lnSpc>
                            <a:spcAft>
                              <a:spcPts val="0"/>
                            </a:spcAft>
                            <a:buNone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GB" sz="1800" i="1" kern="1200" smtClean="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m:rPr>
                                        <m:sty m:val="p"/>
                                      </m:rPr>
                                      <a:rPr lang="en-GB" sz="1800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AgNO</m:t>
                                    </m:r>
                                  </m:e>
                                  <m:sub>
                                    <m:r>
                                      <a:rPr lang="en-GB" sz="1800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3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GB" sz="1800" dirty="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4156646153"/>
                      </a:ext>
                    </a:extLst>
                  </a:tr>
                  <a:tr h="472181">
                    <a:tc>
                      <a:txBody>
                        <a:bodyPr/>
                        <a:lstStyle/>
                        <a:p>
                          <a:pPr marR="21590" indent="-226695" algn="ctr">
                            <a:lnSpc>
                              <a:spcPct val="107000"/>
                            </a:lnSpc>
                            <a:spcAft>
                              <a:spcPts val="600"/>
                            </a:spcAft>
                            <a:buNone/>
                          </a:pPr>
                          <a:r>
                            <a:rPr lang="en-GB" sz="1800">
                              <a:effectLst/>
                              <a:latin typeface="Century Gothic" panose="020B0502020202020204" pitchFamily="34" charset="0"/>
                              <a:ea typeface="Calibri" panose="020F0502020204030204" pitchFamily="34" charset="0"/>
                            </a:rPr>
                            <a:t>Calcium bromide</a:t>
                          </a:r>
                          <a:endParaRPr lang="en-GB" sz="180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indent="-226695" algn="just">
                            <a:lnSpc>
                              <a:spcPts val="1400"/>
                            </a:lnSpc>
                            <a:spcAft>
                              <a:spcPts val="0"/>
                            </a:spcAft>
                            <a:buNone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GB" sz="1800" i="1" kern="1200" smtClean="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m:rPr>
                                        <m:sty m:val="p"/>
                                      </m:rPr>
                                      <a:rPr lang="en-GB" sz="1800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CaBr</m:t>
                                    </m:r>
                                  </m:e>
                                  <m:sub>
                                    <m:r>
                                      <a:rPr lang="en-GB" sz="1800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2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GB" sz="1800" dirty="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873588162"/>
                      </a:ext>
                    </a:extLst>
                  </a:tr>
                  <a:tr h="472181">
                    <a:tc>
                      <a:txBody>
                        <a:bodyPr/>
                        <a:lstStyle/>
                        <a:p>
                          <a:pPr marR="21590" indent="-226695" algn="ctr">
                            <a:lnSpc>
                              <a:spcPct val="107000"/>
                            </a:lnSpc>
                            <a:spcAft>
                              <a:spcPts val="600"/>
                            </a:spcAft>
                            <a:buNone/>
                          </a:pPr>
                          <a:r>
                            <a:rPr lang="en-GB" sz="1800" dirty="0">
                              <a:effectLst/>
                              <a:latin typeface="Century Gothic" panose="020B0502020202020204" pitchFamily="34" charset="0"/>
                              <a:ea typeface="Calibri" panose="020F0502020204030204" pitchFamily="34" charset="0"/>
                            </a:rPr>
                            <a:t>Copper(II) hydroxide</a:t>
                          </a:r>
                          <a:endParaRPr lang="en-GB" sz="1800" dirty="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indent="-226695" algn="just">
                            <a:lnSpc>
                              <a:spcPts val="1400"/>
                            </a:lnSpc>
                            <a:spcAft>
                              <a:spcPts val="0"/>
                            </a:spcAft>
                            <a:buNone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GB" sz="1800" i="1" kern="1200" smtClean="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m:rPr>
                                        <m:sty m:val="p"/>
                                      </m:rPr>
                                      <a:rPr lang="en-GB" sz="1800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Cu</m:t>
                                    </m:r>
                                    <m:r>
                                      <a:rPr lang="en-GB" sz="1800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(</m:t>
                                    </m:r>
                                    <m:r>
                                      <m:rPr>
                                        <m:sty m:val="p"/>
                                      </m:rPr>
                                      <a:rPr lang="en-GB" sz="1800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OH</m:t>
                                    </m:r>
                                    <m:r>
                                      <a:rPr lang="en-GB" sz="1800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)</m:t>
                                    </m:r>
                                  </m:e>
                                  <m:sub>
                                    <m:r>
                                      <a:rPr lang="en-GB" sz="1800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2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GB" sz="1800" dirty="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521495498"/>
                      </a:ext>
                    </a:extLst>
                  </a:tr>
                  <a:tr h="472181">
                    <a:tc>
                      <a:txBody>
                        <a:bodyPr/>
                        <a:lstStyle/>
                        <a:p>
                          <a:pPr marR="21590" indent="-226695" algn="ctr">
                            <a:lnSpc>
                              <a:spcPct val="107000"/>
                            </a:lnSpc>
                            <a:spcAft>
                              <a:spcPts val="600"/>
                            </a:spcAft>
                            <a:buNone/>
                          </a:pPr>
                          <a:r>
                            <a:rPr lang="en-GB" sz="1800">
                              <a:effectLst/>
                              <a:latin typeface="Century Gothic" panose="020B0502020202020204" pitchFamily="34" charset="0"/>
                              <a:ea typeface="Calibri" panose="020F0502020204030204" pitchFamily="34" charset="0"/>
                            </a:rPr>
                            <a:t>Iron</a:t>
                          </a:r>
                          <a:r>
                            <a:rPr lang="en-GB" sz="1800" cap="small">
                              <a:effectLst/>
                              <a:latin typeface="Century Gothic" panose="020B0502020202020204" pitchFamily="34" charset="0"/>
                              <a:ea typeface="Calibri" panose="020F0502020204030204" pitchFamily="34" charset="0"/>
                            </a:rPr>
                            <a:t>(II)</a:t>
                          </a:r>
                          <a:r>
                            <a:rPr lang="en-GB" sz="1800">
                              <a:effectLst/>
                              <a:latin typeface="Century Gothic" panose="020B0502020202020204" pitchFamily="34" charset="0"/>
                              <a:ea typeface="Calibri" panose="020F0502020204030204" pitchFamily="34" charset="0"/>
                            </a:rPr>
                            <a:t> nitrate</a:t>
                          </a:r>
                          <a:endParaRPr lang="en-GB" sz="180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indent="-226695" algn="just">
                            <a:lnSpc>
                              <a:spcPts val="1400"/>
                            </a:lnSpc>
                            <a:spcAft>
                              <a:spcPts val="0"/>
                            </a:spcAft>
                            <a:buNone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GB" sz="1800" i="1" kern="1200" smtClean="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m:rPr>
                                        <m:sty m:val="p"/>
                                      </m:rPr>
                                      <a:rPr lang="en-GB" sz="1800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Fe</m:t>
                                    </m:r>
                                    <m:r>
                                      <a:rPr lang="en-GB" sz="1800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(</m:t>
                                    </m:r>
                                    <m:r>
                                      <m:rPr>
                                        <m:sty m:val="p"/>
                                      </m:rPr>
                                      <a:rPr lang="en-GB" sz="1800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NO</m:t>
                                    </m:r>
                                    <m:r>
                                      <a:rPr lang="en-GB" sz="1800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)</m:t>
                                    </m:r>
                                  </m:e>
                                  <m:sub>
                                    <m:r>
                                      <a:rPr lang="en-GB" sz="1800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3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GB" sz="1800" dirty="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644420806"/>
                      </a:ext>
                    </a:extLst>
                  </a:tr>
                  <a:tr h="472181">
                    <a:tc>
                      <a:txBody>
                        <a:bodyPr/>
                        <a:lstStyle/>
                        <a:p>
                          <a:pPr marR="21590" indent="-226695" algn="ctr">
                            <a:lnSpc>
                              <a:spcPct val="107000"/>
                            </a:lnSpc>
                            <a:spcAft>
                              <a:spcPts val="600"/>
                            </a:spcAft>
                            <a:buNone/>
                          </a:pPr>
                          <a:r>
                            <a:rPr lang="en-GB" sz="1800">
                              <a:effectLst/>
                              <a:latin typeface="Century Gothic" panose="020B0502020202020204" pitchFamily="34" charset="0"/>
                              <a:ea typeface="Calibri" panose="020F0502020204030204" pitchFamily="34" charset="0"/>
                            </a:rPr>
                            <a:t>Iron</a:t>
                          </a:r>
                          <a:r>
                            <a:rPr lang="en-GB" sz="1800" cap="small">
                              <a:effectLst/>
                              <a:latin typeface="Century Gothic" panose="020B0502020202020204" pitchFamily="34" charset="0"/>
                              <a:ea typeface="Calibri" panose="020F0502020204030204" pitchFamily="34" charset="0"/>
                            </a:rPr>
                            <a:t>(III)</a:t>
                          </a:r>
                          <a:r>
                            <a:rPr lang="en-GB" sz="1800">
                              <a:effectLst/>
                              <a:latin typeface="Century Gothic" panose="020B0502020202020204" pitchFamily="34" charset="0"/>
                              <a:ea typeface="Calibri" panose="020F0502020204030204" pitchFamily="34" charset="0"/>
                            </a:rPr>
                            <a:t> iodide</a:t>
                          </a:r>
                          <a:endParaRPr lang="en-GB" sz="180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indent="-226695" algn="just">
                            <a:lnSpc>
                              <a:spcPts val="1400"/>
                            </a:lnSpc>
                            <a:spcAft>
                              <a:spcPts val="0"/>
                            </a:spcAft>
                            <a:buNone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GB" sz="1800" i="1" kern="1200" smtClean="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m:rPr>
                                        <m:sty m:val="p"/>
                                      </m:rPr>
                                      <a:rPr lang="en-GB" sz="1800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FeI</m:t>
                                    </m:r>
                                  </m:e>
                                  <m:sub>
                                    <m:r>
                                      <a:rPr lang="en-GB" sz="1800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3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GB" sz="1800" dirty="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730731048"/>
                      </a:ext>
                    </a:extLst>
                  </a:tr>
                  <a:tr h="472181">
                    <a:tc>
                      <a:txBody>
                        <a:bodyPr/>
                        <a:lstStyle/>
                        <a:p>
                          <a:pPr marR="21590" indent="-226695" algn="ctr">
                            <a:lnSpc>
                              <a:spcPct val="107000"/>
                            </a:lnSpc>
                            <a:spcAft>
                              <a:spcPts val="600"/>
                            </a:spcAft>
                            <a:buNone/>
                          </a:pPr>
                          <a:r>
                            <a:rPr lang="en-GB" sz="1800">
                              <a:effectLst/>
                              <a:latin typeface="Century Gothic" panose="020B0502020202020204" pitchFamily="34" charset="0"/>
                              <a:ea typeface="Calibri" panose="020F0502020204030204" pitchFamily="34" charset="0"/>
                            </a:rPr>
                            <a:t>Lead sulfate</a:t>
                          </a:r>
                          <a:endParaRPr lang="en-GB" sz="180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indent="-226695" algn="ctr">
                            <a:lnSpc>
                              <a:spcPts val="1400"/>
                            </a:lnSpc>
                            <a:spcAft>
                              <a:spcPts val="0"/>
                            </a:spcAft>
                            <a:buNone/>
                          </a:pPr>
                          <a:r>
                            <a:rPr lang="en-GB" sz="1800" dirty="0">
                              <a:effectLst/>
                              <a:latin typeface="Century Gothic" panose="020B0502020202020204" pitchFamily="34" charset="0"/>
                              <a:ea typeface="Calibri" panose="020F0502020204030204" pitchFamily="34" charset="0"/>
                            </a:rPr>
                            <a:t> 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GB" sz="1800" i="1" kern="1200" smtClean="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GB" sz="1800" kern="120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PbSO</m:t>
                                  </m:r>
                                </m:e>
                                <m:sub>
                                  <m:r>
                                    <a:rPr lang="en-GB" sz="1800" kern="120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4</m:t>
                                  </m:r>
                                </m:sub>
                              </m:sSub>
                            </m:oMath>
                          </a14:m>
                          <a:endParaRPr lang="en-GB" sz="1800" dirty="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435325475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0" name="Table 9">
                <a:extLst>
                  <a:ext uri="{FF2B5EF4-FFF2-40B4-BE49-F238E27FC236}">
                    <a16:creationId xmlns:a16="http://schemas.microsoft.com/office/drawing/2014/main" id="{A9BC439D-92DD-591A-E740-B18016E21A37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52608038"/>
                  </p:ext>
                </p:extLst>
              </p:nvPr>
            </p:nvGraphicFramePr>
            <p:xfrm>
              <a:off x="898110" y="1630642"/>
              <a:ext cx="4773820" cy="3729864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2871393">
                      <a:extLst>
                        <a:ext uri="{9D8B030D-6E8A-4147-A177-3AD203B41FA5}">
                          <a16:colId xmlns:a16="http://schemas.microsoft.com/office/drawing/2014/main" val="2235905584"/>
                        </a:ext>
                      </a:extLst>
                    </a:gridCol>
                    <a:gridCol w="1902427">
                      <a:extLst>
                        <a:ext uri="{9D8B030D-6E8A-4147-A177-3AD203B41FA5}">
                          <a16:colId xmlns:a16="http://schemas.microsoft.com/office/drawing/2014/main" val="706278124"/>
                        </a:ext>
                      </a:extLst>
                    </a:gridCol>
                  </a:tblGrid>
                  <a:tr h="421449">
                    <a:tc>
                      <a:txBody>
                        <a:bodyPr/>
                        <a:lstStyle/>
                        <a:p>
                          <a:pPr marR="21590" indent="-226695" algn="ctr">
                            <a:lnSpc>
                              <a:spcPct val="107000"/>
                            </a:lnSpc>
                            <a:spcBef>
                              <a:spcPts val="300"/>
                            </a:spcBef>
                            <a:spcAft>
                              <a:spcPts val="300"/>
                            </a:spcAft>
                            <a:buNone/>
                          </a:pPr>
                          <a:r>
                            <a:rPr lang="en-GB" sz="1800" b="1" dirty="0">
                              <a:solidFill>
                                <a:srgbClr val="C8102E"/>
                              </a:solidFill>
                              <a:effectLst/>
                              <a:latin typeface="Century Gothic" panose="020B0502020202020204" pitchFamily="34" charset="0"/>
                              <a:ea typeface="Calibri" panose="020F0502020204030204" pitchFamily="34" charset="0"/>
                            </a:rPr>
                            <a:t>Compound</a:t>
                          </a:r>
                          <a:endParaRPr lang="en-GB" sz="1800" dirty="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6E0C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indent="-226695" algn="ctr">
                            <a:lnSpc>
                              <a:spcPct val="107000"/>
                            </a:lnSpc>
                            <a:spcBef>
                              <a:spcPts val="300"/>
                            </a:spcBef>
                            <a:spcAft>
                              <a:spcPts val="300"/>
                            </a:spcAft>
                            <a:buNone/>
                          </a:pPr>
                          <a:r>
                            <a:rPr lang="en-GB" sz="1800" b="1">
                              <a:solidFill>
                                <a:srgbClr val="C8102E"/>
                              </a:solidFill>
                              <a:effectLst/>
                              <a:latin typeface="Century Gothic" panose="020B0502020202020204" pitchFamily="34" charset="0"/>
                              <a:ea typeface="Calibri" panose="020F0502020204030204" pitchFamily="34" charset="0"/>
                            </a:rPr>
                            <a:t>Formula</a:t>
                          </a:r>
                          <a:endParaRPr lang="en-GB" sz="180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6E0C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214969258"/>
                      </a:ext>
                    </a:extLst>
                  </a:tr>
                  <a:tr h="475329">
                    <a:tc>
                      <a:txBody>
                        <a:bodyPr/>
                        <a:lstStyle/>
                        <a:p>
                          <a:pPr marR="21590" indent="-226695" algn="ctr">
                            <a:lnSpc>
                              <a:spcPct val="107000"/>
                            </a:lnSpc>
                            <a:spcAft>
                              <a:spcPts val="600"/>
                            </a:spcAft>
                            <a:buNone/>
                          </a:pPr>
                          <a:r>
                            <a:rPr lang="en-GB" sz="1800" dirty="0">
                              <a:effectLst/>
                              <a:latin typeface="Century Gothic" panose="020B0502020202020204" pitchFamily="34" charset="0"/>
                              <a:ea typeface="Calibri" panose="020F0502020204030204" pitchFamily="34" charset="0"/>
                            </a:rPr>
                            <a:t>Magnesium carbonate</a:t>
                          </a:r>
                          <a:endParaRPr lang="en-GB" sz="1800" dirty="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151603" t="-89744" r="-641" b="-60512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410907366"/>
                      </a:ext>
                    </a:extLst>
                  </a:tr>
                  <a:tr h="472181">
                    <a:tc>
                      <a:txBody>
                        <a:bodyPr/>
                        <a:lstStyle/>
                        <a:p>
                          <a:pPr marR="21590" indent="-226695" algn="ctr">
                            <a:lnSpc>
                              <a:spcPct val="107000"/>
                            </a:lnSpc>
                            <a:spcAft>
                              <a:spcPts val="600"/>
                            </a:spcAft>
                            <a:buNone/>
                          </a:pPr>
                          <a:r>
                            <a:rPr lang="en-GB" sz="1800" dirty="0">
                              <a:effectLst/>
                              <a:latin typeface="Century Gothic" panose="020B0502020202020204" pitchFamily="34" charset="0"/>
                              <a:ea typeface="Calibri" panose="020F0502020204030204" pitchFamily="34" charset="0"/>
                            </a:rPr>
                            <a:t>Silver(I) nitrate</a:t>
                          </a:r>
                          <a:endParaRPr lang="en-GB" sz="1800" dirty="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151603" t="-189744" r="-641" b="-50512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4156646153"/>
                      </a:ext>
                    </a:extLst>
                  </a:tr>
                  <a:tr h="472181">
                    <a:tc>
                      <a:txBody>
                        <a:bodyPr/>
                        <a:lstStyle/>
                        <a:p>
                          <a:pPr marR="21590" indent="-226695" algn="ctr">
                            <a:lnSpc>
                              <a:spcPct val="107000"/>
                            </a:lnSpc>
                            <a:spcAft>
                              <a:spcPts val="600"/>
                            </a:spcAft>
                            <a:buNone/>
                          </a:pPr>
                          <a:r>
                            <a:rPr lang="en-GB" sz="1800">
                              <a:effectLst/>
                              <a:latin typeface="Century Gothic" panose="020B0502020202020204" pitchFamily="34" charset="0"/>
                              <a:ea typeface="Calibri" panose="020F0502020204030204" pitchFamily="34" charset="0"/>
                            </a:rPr>
                            <a:t>Calcium bromide</a:t>
                          </a:r>
                          <a:endParaRPr lang="en-GB" sz="180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151603" t="-289744" r="-641" b="-40512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873588162"/>
                      </a:ext>
                    </a:extLst>
                  </a:tr>
                  <a:tr h="472181">
                    <a:tc>
                      <a:txBody>
                        <a:bodyPr/>
                        <a:lstStyle/>
                        <a:p>
                          <a:pPr marR="21590" indent="-226695" algn="ctr">
                            <a:lnSpc>
                              <a:spcPct val="107000"/>
                            </a:lnSpc>
                            <a:spcAft>
                              <a:spcPts val="600"/>
                            </a:spcAft>
                            <a:buNone/>
                          </a:pPr>
                          <a:r>
                            <a:rPr lang="en-GB" sz="1800" dirty="0">
                              <a:effectLst/>
                              <a:latin typeface="Century Gothic" panose="020B0502020202020204" pitchFamily="34" charset="0"/>
                              <a:ea typeface="Calibri" panose="020F0502020204030204" pitchFamily="34" charset="0"/>
                            </a:rPr>
                            <a:t>Copper(II) hydroxide</a:t>
                          </a:r>
                          <a:endParaRPr lang="en-GB" sz="1800" dirty="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151603" t="-394805" r="-641" b="-3103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521495498"/>
                      </a:ext>
                    </a:extLst>
                  </a:tr>
                  <a:tr h="472181">
                    <a:tc>
                      <a:txBody>
                        <a:bodyPr/>
                        <a:lstStyle/>
                        <a:p>
                          <a:pPr marR="21590" indent="-226695" algn="ctr">
                            <a:lnSpc>
                              <a:spcPct val="107000"/>
                            </a:lnSpc>
                            <a:spcAft>
                              <a:spcPts val="600"/>
                            </a:spcAft>
                            <a:buNone/>
                          </a:pPr>
                          <a:r>
                            <a:rPr lang="en-GB" sz="1800">
                              <a:effectLst/>
                              <a:latin typeface="Century Gothic" panose="020B0502020202020204" pitchFamily="34" charset="0"/>
                              <a:ea typeface="Calibri" panose="020F0502020204030204" pitchFamily="34" charset="0"/>
                            </a:rPr>
                            <a:t>Iron</a:t>
                          </a:r>
                          <a:r>
                            <a:rPr lang="en-GB" sz="1800" cap="small">
                              <a:effectLst/>
                              <a:latin typeface="Century Gothic" panose="020B0502020202020204" pitchFamily="34" charset="0"/>
                              <a:ea typeface="Calibri" panose="020F0502020204030204" pitchFamily="34" charset="0"/>
                            </a:rPr>
                            <a:t>(II)</a:t>
                          </a:r>
                          <a:r>
                            <a:rPr lang="en-GB" sz="1800">
                              <a:effectLst/>
                              <a:latin typeface="Century Gothic" panose="020B0502020202020204" pitchFamily="34" charset="0"/>
                              <a:ea typeface="Calibri" panose="020F0502020204030204" pitchFamily="34" charset="0"/>
                            </a:rPr>
                            <a:t> nitrate</a:t>
                          </a:r>
                          <a:endParaRPr lang="en-GB" sz="180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151603" t="-488462" r="-641" b="-20641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644420806"/>
                      </a:ext>
                    </a:extLst>
                  </a:tr>
                  <a:tr h="472181">
                    <a:tc>
                      <a:txBody>
                        <a:bodyPr/>
                        <a:lstStyle/>
                        <a:p>
                          <a:pPr marR="21590" indent="-226695" algn="ctr">
                            <a:lnSpc>
                              <a:spcPct val="107000"/>
                            </a:lnSpc>
                            <a:spcAft>
                              <a:spcPts val="600"/>
                            </a:spcAft>
                            <a:buNone/>
                          </a:pPr>
                          <a:r>
                            <a:rPr lang="en-GB" sz="1800">
                              <a:effectLst/>
                              <a:latin typeface="Century Gothic" panose="020B0502020202020204" pitchFamily="34" charset="0"/>
                              <a:ea typeface="Calibri" panose="020F0502020204030204" pitchFamily="34" charset="0"/>
                            </a:rPr>
                            <a:t>Iron</a:t>
                          </a:r>
                          <a:r>
                            <a:rPr lang="en-GB" sz="1800" cap="small">
                              <a:effectLst/>
                              <a:latin typeface="Century Gothic" panose="020B0502020202020204" pitchFamily="34" charset="0"/>
                              <a:ea typeface="Calibri" panose="020F0502020204030204" pitchFamily="34" charset="0"/>
                            </a:rPr>
                            <a:t>(III)</a:t>
                          </a:r>
                          <a:r>
                            <a:rPr lang="en-GB" sz="1800">
                              <a:effectLst/>
                              <a:latin typeface="Century Gothic" panose="020B0502020202020204" pitchFamily="34" charset="0"/>
                              <a:ea typeface="Calibri" panose="020F0502020204030204" pitchFamily="34" charset="0"/>
                            </a:rPr>
                            <a:t> iodide</a:t>
                          </a:r>
                          <a:endParaRPr lang="en-GB" sz="180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151603" t="-596104" r="-641" b="-10909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730731048"/>
                      </a:ext>
                    </a:extLst>
                  </a:tr>
                  <a:tr h="472181">
                    <a:tc>
                      <a:txBody>
                        <a:bodyPr/>
                        <a:lstStyle/>
                        <a:p>
                          <a:pPr marR="21590" indent="-226695" algn="ctr">
                            <a:lnSpc>
                              <a:spcPct val="107000"/>
                            </a:lnSpc>
                            <a:spcAft>
                              <a:spcPts val="600"/>
                            </a:spcAft>
                            <a:buNone/>
                          </a:pPr>
                          <a:r>
                            <a:rPr lang="en-GB" sz="1800">
                              <a:effectLst/>
                              <a:latin typeface="Century Gothic" panose="020B0502020202020204" pitchFamily="34" charset="0"/>
                              <a:ea typeface="Calibri" panose="020F0502020204030204" pitchFamily="34" charset="0"/>
                            </a:rPr>
                            <a:t>Lead sulfate</a:t>
                          </a:r>
                          <a:endParaRPr lang="en-GB" sz="180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151603" t="-687179" r="-641" b="-769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435325475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" name="Table 10">
                <a:extLst>
                  <a:ext uri="{FF2B5EF4-FFF2-40B4-BE49-F238E27FC236}">
                    <a16:creationId xmlns:a16="http://schemas.microsoft.com/office/drawing/2014/main" id="{CA6D4877-E739-52CA-391A-9080A1F0612D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210946972"/>
                  </p:ext>
                </p:extLst>
              </p:nvPr>
            </p:nvGraphicFramePr>
            <p:xfrm>
              <a:off x="6096000" y="1674207"/>
              <a:ext cx="4621419" cy="3809071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2746443">
                      <a:extLst>
                        <a:ext uri="{9D8B030D-6E8A-4147-A177-3AD203B41FA5}">
                          <a16:colId xmlns:a16="http://schemas.microsoft.com/office/drawing/2014/main" val="2146940007"/>
                        </a:ext>
                      </a:extLst>
                    </a:gridCol>
                    <a:gridCol w="1874976">
                      <a:extLst>
                        <a:ext uri="{9D8B030D-6E8A-4147-A177-3AD203B41FA5}">
                          <a16:colId xmlns:a16="http://schemas.microsoft.com/office/drawing/2014/main" val="159465935"/>
                        </a:ext>
                      </a:extLst>
                    </a:gridCol>
                  </a:tblGrid>
                  <a:tr h="422880">
                    <a:tc>
                      <a:txBody>
                        <a:bodyPr/>
                        <a:lstStyle/>
                        <a:p>
                          <a:pPr marR="21590" indent="-226695" algn="ctr">
                            <a:lnSpc>
                              <a:spcPct val="107000"/>
                            </a:lnSpc>
                            <a:spcAft>
                              <a:spcPts val="600"/>
                            </a:spcAft>
                            <a:buNone/>
                          </a:pPr>
                          <a:r>
                            <a:rPr lang="en-GB" sz="1800" b="1" dirty="0">
                              <a:solidFill>
                                <a:srgbClr val="C8102E"/>
                              </a:solidFill>
                              <a:effectLst/>
                              <a:latin typeface="Century Gothic" panose="020B0502020202020204" pitchFamily="34" charset="0"/>
                              <a:ea typeface="Calibri" panose="020F0502020204030204" pitchFamily="34" charset="0"/>
                            </a:rPr>
                            <a:t>Compound</a:t>
                          </a:r>
                          <a:endParaRPr lang="en-GB" sz="1800" dirty="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6E0C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indent="-226695" algn="ctr">
                            <a:lnSpc>
                              <a:spcPct val="107000"/>
                            </a:lnSpc>
                            <a:spcAft>
                              <a:spcPts val="600"/>
                            </a:spcAft>
                            <a:buNone/>
                            <a:tabLst>
                              <a:tab pos="3891280" algn="l"/>
                            </a:tabLst>
                          </a:pPr>
                          <a:r>
                            <a:rPr lang="en-GB" sz="1800" b="1">
                              <a:solidFill>
                                <a:srgbClr val="C8102E"/>
                              </a:solidFill>
                              <a:effectLst/>
                              <a:latin typeface="Century Gothic" panose="020B0502020202020204" pitchFamily="34" charset="0"/>
                              <a:ea typeface="Calibri" panose="020F0502020204030204" pitchFamily="34" charset="0"/>
                            </a:rPr>
                            <a:t>Formula</a:t>
                          </a:r>
                          <a:endParaRPr lang="en-GB" sz="180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6E0C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4002317602"/>
                      </a:ext>
                    </a:extLst>
                  </a:tr>
                  <a:tr h="475329">
                    <a:tc>
                      <a:txBody>
                        <a:bodyPr/>
                        <a:lstStyle/>
                        <a:p>
                          <a:pPr marR="21590" indent="-226695" algn="ctr">
                            <a:lnSpc>
                              <a:spcPct val="107000"/>
                            </a:lnSpc>
                            <a:spcAft>
                              <a:spcPts val="600"/>
                            </a:spcAft>
                            <a:buNone/>
                          </a:pPr>
                          <a:r>
                            <a:rPr lang="en-GB" sz="1800" dirty="0">
                              <a:effectLst/>
                              <a:latin typeface="Century Gothic" panose="020B0502020202020204" pitchFamily="34" charset="0"/>
                              <a:ea typeface="Calibri" panose="020F0502020204030204" pitchFamily="34" charset="0"/>
                            </a:rPr>
                            <a:t>Zinc nitrate</a:t>
                          </a:r>
                          <a:endParaRPr lang="en-GB" sz="1800" dirty="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indent="-226695" algn="ctr">
                            <a:lnSpc>
                              <a:spcPct val="107000"/>
                            </a:lnSpc>
                            <a:spcAft>
                              <a:spcPts val="600"/>
                            </a:spcAft>
                            <a:buNone/>
                            <a:tabLst>
                              <a:tab pos="3891280" algn="l"/>
                            </a:tabLst>
                          </a:pPr>
                          <a:r>
                            <a:rPr lang="en-GB" sz="1800" dirty="0">
                              <a:effectLst/>
                              <a:latin typeface="Century Gothic" panose="020B0502020202020204" pitchFamily="34" charset="0"/>
                              <a:ea typeface="Calibri" panose="020F0502020204030204" pitchFamily="34" charset="0"/>
                            </a:rPr>
                            <a:t> 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GB" sz="1800" i="1" kern="1200" smtClean="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GB" sz="1800" kern="120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Zn</m:t>
                                  </m:r>
                                  <m:r>
                                    <a:rPr lang="en-GB" sz="1800" kern="120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(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GB" sz="1800" kern="120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NO</m:t>
                                  </m:r>
                                </m:e>
                                <m:sub>
                                  <m:r>
                                    <a:rPr lang="en-GB" sz="1800" kern="120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3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GB" sz="1800" i="1" kern="120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lang="en-GB" sz="1800" kern="120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)</m:t>
                                  </m:r>
                                </m:e>
                                <m:sub>
                                  <m:r>
                                    <a:rPr lang="en-GB" sz="1800" kern="120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endParaRPr lang="en-GB" sz="1800" dirty="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885779988"/>
                      </a:ext>
                    </a:extLst>
                  </a:tr>
                  <a:tr h="475329">
                    <a:tc>
                      <a:txBody>
                        <a:bodyPr/>
                        <a:lstStyle/>
                        <a:p>
                          <a:pPr marR="21590" indent="-226695" algn="ctr">
                            <a:lnSpc>
                              <a:spcPct val="107000"/>
                            </a:lnSpc>
                            <a:spcAft>
                              <a:spcPts val="600"/>
                            </a:spcAft>
                            <a:buNone/>
                          </a:pPr>
                          <a:r>
                            <a:rPr lang="en-GB" sz="1800" dirty="0">
                              <a:effectLst/>
                              <a:latin typeface="Century Gothic" panose="020B0502020202020204" pitchFamily="34" charset="0"/>
                              <a:ea typeface="Calibri" panose="020F0502020204030204" pitchFamily="34" charset="0"/>
                            </a:rPr>
                            <a:t>Potassium sulfate</a:t>
                          </a:r>
                          <a:endParaRPr lang="en-GB" sz="1800" dirty="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indent="-226695" algn="ctr">
                            <a:lnSpc>
                              <a:spcPct val="107000"/>
                            </a:lnSpc>
                            <a:spcAft>
                              <a:spcPts val="600"/>
                            </a:spcAft>
                            <a:buNone/>
                            <a:tabLst>
                              <a:tab pos="3891280" algn="l"/>
                            </a:tabLst>
                          </a:pPr>
                          <a:r>
                            <a:rPr lang="en-GB" sz="1800" dirty="0">
                              <a:effectLst/>
                              <a:latin typeface="Century Gothic" panose="020B0502020202020204" pitchFamily="34" charset="0"/>
                              <a:ea typeface="Calibri" panose="020F0502020204030204" pitchFamily="34" charset="0"/>
                            </a:rPr>
                            <a:t> 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GB" sz="1800" i="1" kern="1200" smtClean="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GB" sz="1800" kern="120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K</m:t>
                                  </m:r>
                                </m:e>
                                <m:sub>
                                  <m:r>
                                    <a:rPr lang="en-GB" sz="1800" kern="120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m:rPr>
                                  <m:sty m:val="p"/>
                                </m:rPr>
                                <a:rPr lang="en-GB" sz="1800" kern="1200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S</m:t>
                              </m:r>
                              <m:sSub>
                                <m:sSubPr>
                                  <m:ctrlPr>
                                    <a:rPr lang="en-GB" sz="1800" i="1" kern="120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GB" sz="1800" kern="120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O</m:t>
                                  </m:r>
                                </m:e>
                                <m:sub>
                                  <m:r>
                                    <a:rPr lang="en-GB" sz="1800" kern="120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4</m:t>
                                  </m:r>
                                </m:sub>
                              </m:sSub>
                            </m:oMath>
                          </a14:m>
                          <a:endParaRPr lang="en-GB" sz="1800" dirty="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855746851"/>
                      </a:ext>
                    </a:extLst>
                  </a:tr>
                  <a:tr h="475329">
                    <a:tc>
                      <a:txBody>
                        <a:bodyPr/>
                        <a:lstStyle/>
                        <a:p>
                          <a:pPr marR="21590" indent="-226695" algn="ctr">
                            <a:lnSpc>
                              <a:spcPct val="107000"/>
                            </a:lnSpc>
                            <a:spcAft>
                              <a:spcPts val="600"/>
                            </a:spcAft>
                            <a:buNone/>
                          </a:pPr>
                          <a:r>
                            <a:rPr lang="en-GB" sz="1800">
                              <a:effectLst/>
                              <a:latin typeface="Century Gothic" panose="020B0502020202020204" pitchFamily="34" charset="0"/>
                              <a:ea typeface="Calibri" panose="020F0502020204030204" pitchFamily="34" charset="0"/>
                            </a:rPr>
                            <a:t>Magnesium sulfide</a:t>
                          </a:r>
                          <a:endParaRPr lang="en-GB" sz="180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indent="-226695" algn="ctr">
                            <a:lnSpc>
                              <a:spcPct val="107000"/>
                            </a:lnSpc>
                            <a:spcAft>
                              <a:spcPts val="600"/>
                            </a:spcAft>
                            <a:buNone/>
                            <a:tabLst>
                              <a:tab pos="3891280" algn="l"/>
                            </a:tabLst>
                          </a:pPr>
                          <a:r>
                            <a:rPr lang="en-GB" sz="1800" dirty="0">
                              <a:effectLst/>
                              <a:latin typeface="Century Gothic" panose="020B0502020202020204" pitchFamily="34" charset="0"/>
                              <a:ea typeface="Calibri" panose="020F0502020204030204" pitchFamily="34" charset="0"/>
                            </a:rPr>
                            <a:t> </a:t>
                          </a:r>
                          <a:r>
                            <a:rPr lang="en-GB" sz="1800" kern="1200" dirty="0" err="1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MgS</a:t>
                          </a:r>
                          <a:endParaRPr lang="en-GB" sz="1800" dirty="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361838873"/>
                      </a:ext>
                    </a:extLst>
                  </a:tr>
                  <a:tr h="475329">
                    <a:tc>
                      <a:txBody>
                        <a:bodyPr/>
                        <a:lstStyle/>
                        <a:p>
                          <a:pPr marR="21590" indent="-226695" algn="ctr">
                            <a:lnSpc>
                              <a:spcPct val="107000"/>
                            </a:lnSpc>
                            <a:spcAft>
                              <a:spcPts val="600"/>
                            </a:spcAft>
                            <a:buNone/>
                          </a:pPr>
                          <a:r>
                            <a:rPr lang="en-GB" sz="1800" dirty="0">
                              <a:effectLst/>
                              <a:latin typeface="Century Gothic" panose="020B0502020202020204" pitchFamily="34" charset="0"/>
                              <a:ea typeface="Calibri" panose="020F0502020204030204" pitchFamily="34" charset="0"/>
                            </a:rPr>
                            <a:t>Aluminium hydroxide</a:t>
                          </a:r>
                          <a:endParaRPr lang="en-GB" sz="1800" dirty="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indent="-226695" algn="ctr">
                            <a:lnSpc>
                              <a:spcPct val="107000"/>
                            </a:lnSpc>
                            <a:spcAft>
                              <a:spcPts val="600"/>
                            </a:spcAft>
                            <a:buNone/>
                            <a:tabLst>
                              <a:tab pos="389128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GB" sz="1800" i="1" kern="1200" smtClean="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m:rPr>
                                        <m:sty m:val="p"/>
                                      </m:rPr>
                                      <a:rPr lang="en-GB" sz="1800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Al</m:t>
                                    </m:r>
                                    <m:r>
                                      <a:rPr lang="en-GB" sz="1800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(</m:t>
                                    </m:r>
                                    <m:r>
                                      <m:rPr>
                                        <m:sty m:val="p"/>
                                      </m:rPr>
                                      <a:rPr lang="en-GB" sz="1800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OH</m:t>
                                    </m:r>
                                    <m:r>
                                      <a:rPr lang="en-GB" sz="1800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)</m:t>
                                    </m:r>
                                  </m:e>
                                  <m:sub>
                                    <m:r>
                                      <a:rPr lang="en-GB" sz="1800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3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GB" sz="1800" dirty="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625717026"/>
                      </a:ext>
                    </a:extLst>
                  </a:tr>
                  <a:tr h="475329">
                    <a:tc>
                      <a:txBody>
                        <a:bodyPr/>
                        <a:lstStyle/>
                        <a:p>
                          <a:pPr marR="21590" indent="-226695" algn="ctr">
                            <a:lnSpc>
                              <a:spcPct val="107000"/>
                            </a:lnSpc>
                            <a:spcAft>
                              <a:spcPts val="600"/>
                            </a:spcAft>
                            <a:buNone/>
                          </a:pPr>
                          <a:r>
                            <a:rPr lang="en-GB" sz="1800">
                              <a:effectLst/>
                              <a:latin typeface="Century Gothic" panose="020B0502020202020204" pitchFamily="34" charset="0"/>
                              <a:ea typeface="Calibri" panose="020F0502020204030204" pitchFamily="34" charset="0"/>
                            </a:rPr>
                            <a:t>Ammonium chloride</a:t>
                          </a:r>
                          <a:endParaRPr lang="en-GB" sz="180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indent="-226695" algn="ctr">
                            <a:lnSpc>
                              <a:spcPct val="107000"/>
                            </a:lnSpc>
                            <a:spcAft>
                              <a:spcPts val="600"/>
                            </a:spcAft>
                            <a:buNone/>
                            <a:tabLst>
                              <a:tab pos="3891280" algn="l"/>
                            </a:tabLst>
                          </a:pPr>
                          <a:r>
                            <a:rPr lang="en-GB" sz="1800" dirty="0">
                              <a:effectLst/>
                              <a:latin typeface="Century Gothic" panose="020B0502020202020204" pitchFamily="34" charset="0"/>
                              <a:ea typeface="Calibri" panose="020F0502020204030204" pitchFamily="34" charset="0"/>
                            </a:rPr>
                            <a:t> 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GB" sz="1800" i="0" dirty="0" smtClean="0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</a:rPr>
                                <m:t>N</m:t>
                              </m:r>
                              <m:sSub>
                                <m:sSubPr>
                                  <m:ctrlPr>
                                    <a:rPr lang="en-GB" sz="1800" i="1" dirty="0" smtClean="0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GB" sz="1800" b="0" i="0" dirty="0" smtClean="0">
                                      <a:effectLst/>
                                      <a:latin typeface="Cambria Math" panose="02040503050406030204" pitchFamily="18" charset="0"/>
                                    </a:rPr>
                                    <m:t>H</m:t>
                                  </m:r>
                                </m:e>
                                <m:sub>
                                  <m:r>
                                    <a:rPr lang="en-GB" sz="1800" b="0" i="0" dirty="0" smtClean="0">
                                      <a:effectLst/>
                                      <a:latin typeface="Cambria Math" panose="02040503050406030204" pitchFamily="18" charset="0"/>
                                    </a:rPr>
                                    <m:t>4</m:t>
                                  </m:r>
                                </m:sub>
                              </m:sSub>
                              <m:r>
                                <m:rPr>
                                  <m:sty m:val="p"/>
                                </m:rPr>
                                <a:rPr lang="en-GB" sz="1800" i="0" baseline="0" dirty="0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</a:rPr>
                                <m:t>Cl</m:t>
                              </m:r>
                            </m:oMath>
                          </a14:m>
                          <a:endParaRPr lang="en-GB" sz="1800" i="0" dirty="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552030682"/>
                      </a:ext>
                    </a:extLst>
                  </a:tr>
                  <a:tr h="586666">
                    <a:tc>
                      <a:txBody>
                        <a:bodyPr/>
                        <a:lstStyle/>
                        <a:p>
                          <a:pPr marR="21590" indent="-226695" algn="ctr">
                            <a:lnSpc>
                              <a:spcPts val="1600"/>
                            </a:lnSpc>
                            <a:spcAft>
                              <a:spcPts val="0"/>
                            </a:spcAft>
                            <a:buNone/>
                          </a:pPr>
                          <a:r>
                            <a:rPr lang="en-GB" sz="1800" dirty="0">
                              <a:effectLst/>
                              <a:latin typeface="Century Gothic" panose="020B0502020202020204" pitchFamily="34" charset="0"/>
                              <a:ea typeface="Calibri" panose="020F0502020204030204" pitchFamily="34" charset="0"/>
                            </a:rPr>
                            <a:t>Sodium hydrogen carbonate</a:t>
                          </a:r>
                          <a:endParaRPr lang="en-GB" sz="1800" dirty="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indent="-226695" algn="ctr">
                            <a:lnSpc>
                              <a:spcPct val="107000"/>
                            </a:lnSpc>
                            <a:spcAft>
                              <a:spcPts val="600"/>
                            </a:spcAft>
                            <a:buNone/>
                            <a:tabLst>
                              <a:tab pos="3891280" algn="l"/>
                            </a:tabLst>
                          </a:pPr>
                          <a:r>
                            <a:rPr lang="en-GB" sz="1800" dirty="0">
                              <a:effectLst/>
                              <a:latin typeface="Century Gothic" panose="020B0502020202020204" pitchFamily="34" charset="0"/>
                              <a:ea typeface="Calibri" panose="020F0502020204030204" pitchFamily="34" charset="0"/>
                            </a:rPr>
                            <a:t> 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GB" sz="1800" i="1" kern="1200" smtClean="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GB" sz="1800" kern="120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NaHCO</m:t>
                                  </m:r>
                                </m:e>
                                <m:sub>
                                  <m:r>
                                    <a:rPr lang="en-GB" sz="1800" kern="120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3</m:t>
                                  </m:r>
                                </m:sub>
                              </m:sSub>
                            </m:oMath>
                          </a14:m>
                          <a:endParaRPr lang="en-GB" sz="1800" dirty="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4574416"/>
                      </a:ext>
                    </a:extLst>
                  </a:tr>
                  <a:tr h="422880">
                    <a:tc>
                      <a:txBody>
                        <a:bodyPr/>
                        <a:lstStyle/>
                        <a:p>
                          <a:pPr marR="21590" indent="-226695" algn="ctr">
                            <a:lnSpc>
                              <a:spcPct val="107000"/>
                            </a:lnSpc>
                            <a:spcAft>
                              <a:spcPts val="600"/>
                            </a:spcAft>
                            <a:buNone/>
                          </a:pPr>
                          <a:r>
                            <a:rPr lang="en-GB" sz="1800" dirty="0">
                              <a:effectLst/>
                              <a:latin typeface="Century Gothic" panose="020B0502020202020204" pitchFamily="34" charset="0"/>
                              <a:ea typeface="Calibri" panose="020F0502020204030204" pitchFamily="34" charset="0"/>
                            </a:rPr>
                            <a:t>Iron</a:t>
                          </a:r>
                          <a:r>
                            <a:rPr lang="en-GB" sz="1800" cap="small" dirty="0">
                              <a:effectLst/>
                              <a:latin typeface="Century Gothic" panose="020B0502020202020204" pitchFamily="34" charset="0"/>
                              <a:ea typeface="Calibri" panose="020F0502020204030204" pitchFamily="34" charset="0"/>
                            </a:rPr>
                            <a:t>(III)</a:t>
                          </a:r>
                          <a:r>
                            <a:rPr lang="en-GB" sz="1800" dirty="0">
                              <a:effectLst/>
                              <a:latin typeface="Century Gothic" panose="020B0502020202020204" pitchFamily="34" charset="0"/>
                              <a:ea typeface="Calibri" panose="020F0502020204030204" pitchFamily="34" charset="0"/>
                            </a:rPr>
                            <a:t> carbonate</a:t>
                          </a:r>
                          <a:endParaRPr lang="en-GB" sz="1800" dirty="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indent="-226695" algn="ctr">
                            <a:lnSpc>
                              <a:spcPct val="107000"/>
                            </a:lnSpc>
                            <a:spcAft>
                              <a:spcPts val="600"/>
                            </a:spcAft>
                            <a:buNone/>
                            <a:tabLst>
                              <a:tab pos="3891280" algn="l"/>
                            </a:tabLst>
                          </a:pPr>
                          <a:r>
                            <a:rPr lang="en-GB" sz="1800" dirty="0">
                              <a:effectLst/>
                              <a:latin typeface="Century Gothic" panose="020B0502020202020204" pitchFamily="34" charset="0"/>
                              <a:ea typeface="Calibri" panose="020F0502020204030204" pitchFamily="34" charset="0"/>
                            </a:rPr>
                            <a:t> 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GB" sz="1800" i="1" kern="1200" smtClean="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bPr>
                                <m:e>
                                  <m:sSub>
                                    <m:sSubPr>
                                      <m:ctrlPr>
                                        <a:rPr lang="en-GB" sz="1800" i="1" kern="1200">
                                          <a:solidFill>
                                            <a:schemeClr val="tx1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+mn-ea"/>
                                          <a:cs typeface="+mn-cs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GB" sz="1800" kern="1200">
                                          <a:solidFill>
                                            <a:schemeClr val="tx1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+mn-ea"/>
                                          <a:cs typeface="+mn-cs"/>
                                        </a:rPr>
                                        <m:t>Fe</m:t>
                                      </m:r>
                                    </m:e>
                                    <m:sub>
                                      <m:r>
                                        <a:rPr lang="en-GB" sz="1800" kern="1200">
                                          <a:solidFill>
                                            <a:schemeClr val="tx1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+mn-ea"/>
                                          <a:cs typeface="+mn-cs"/>
                                        </a:rPr>
                                        <m:t>2</m:t>
                                      </m:r>
                                    </m:sub>
                                  </m:sSub>
                                  <m:r>
                                    <a:rPr lang="en-GB" sz="1800" kern="120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(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GB" sz="1800" kern="120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CO</m:t>
                                  </m:r>
                                </m:e>
                                <m:sub>
                                  <m:r>
                                    <a:rPr lang="en-GB" sz="1800" kern="120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3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GB" sz="1800" i="1" kern="120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lang="en-GB" sz="1800" kern="120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)</m:t>
                                  </m:r>
                                </m:e>
                                <m:sub>
                                  <m:r>
                                    <a:rPr lang="en-GB" sz="1800" kern="120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3</m:t>
                                  </m:r>
                                </m:sub>
                              </m:sSub>
                            </m:oMath>
                          </a14:m>
                          <a:endParaRPr lang="en-GB" sz="1800" dirty="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68477746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1" name="Table 10">
                <a:extLst>
                  <a:ext uri="{FF2B5EF4-FFF2-40B4-BE49-F238E27FC236}">
                    <a16:creationId xmlns:a16="http://schemas.microsoft.com/office/drawing/2014/main" id="{CA6D4877-E739-52CA-391A-9080A1F0612D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210946972"/>
                  </p:ext>
                </p:extLst>
              </p:nvPr>
            </p:nvGraphicFramePr>
            <p:xfrm>
              <a:off x="6096000" y="1674207"/>
              <a:ext cx="4621419" cy="3809071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2746443">
                      <a:extLst>
                        <a:ext uri="{9D8B030D-6E8A-4147-A177-3AD203B41FA5}">
                          <a16:colId xmlns:a16="http://schemas.microsoft.com/office/drawing/2014/main" val="2146940007"/>
                        </a:ext>
                      </a:extLst>
                    </a:gridCol>
                    <a:gridCol w="1874976">
                      <a:extLst>
                        <a:ext uri="{9D8B030D-6E8A-4147-A177-3AD203B41FA5}">
                          <a16:colId xmlns:a16="http://schemas.microsoft.com/office/drawing/2014/main" val="159465935"/>
                        </a:ext>
                      </a:extLst>
                    </a:gridCol>
                  </a:tblGrid>
                  <a:tr h="422880">
                    <a:tc>
                      <a:txBody>
                        <a:bodyPr/>
                        <a:lstStyle/>
                        <a:p>
                          <a:pPr marR="21590" indent="-226695" algn="ctr">
                            <a:lnSpc>
                              <a:spcPct val="107000"/>
                            </a:lnSpc>
                            <a:spcAft>
                              <a:spcPts val="600"/>
                            </a:spcAft>
                            <a:buNone/>
                          </a:pPr>
                          <a:r>
                            <a:rPr lang="en-GB" sz="1800" b="1" dirty="0">
                              <a:solidFill>
                                <a:srgbClr val="C8102E"/>
                              </a:solidFill>
                              <a:effectLst/>
                              <a:latin typeface="Century Gothic" panose="020B0502020202020204" pitchFamily="34" charset="0"/>
                              <a:ea typeface="Calibri" panose="020F0502020204030204" pitchFamily="34" charset="0"/>
                            </a:rPr>
                            <a:t>Compound</a:t>
                          </a:r>
                          <a:endParaRPr lang="en-GB" sz="1800" dirty="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6E0C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indent="-226695" algn="ctr">
                            <a:lnSpc>
                              <a:spcPct val="107000"/>
                            </a:lnSpc>
                            <a:spcAft>
                              <a:spcPts val="600"/>
                            </a:spcAft>
                            <a:buNone/>
                            <a:tabLst>
                              <a:tab pos="3891280" algn="l"/>
                            </a:tabLst>
                          </a:pPr>
                          <a:r>
                            <a:rPr lang="en-GB" sz="1800" b="1">
                              <a:solidFill>
                                <a:srgbClr val="C8102E"/>
                              </a:solidFill>
                              <a:effectLst/>
                              <a:latin typeface="Century Gothic" panose="020B0502020202020204" pitchFamily="34" charset="0"/>
                              <a:ea typeface="Calibri" panose="020F0502020204030204" pitchFamily="34" charset="0"/>
                            </a:rPr>
                            <a:t>Formula</a:t>
                          </a:r>
                          <a:endParaRPr lang="en-GB" sz="180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6E0C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4002317602"/>
                      </a:ext>
                    </a:extLst>
                  </a:tr>
                  <a:tr h="475329">
                    <a:tc>
                      <a:txBody>
                        <a:bodyPr/>
                        <a:lstStyle/>
                        <a:p>
                          <a:pPr marR="21590" indent="-226695" algn="ctr">
                            <a:lnSpc>
                              <a:spcPct val="107000"/>
                            </a:lnSpc>
                            <a:spcAft>
                              <a:spcPts val="600"/>
                            </a:spcAft>
                            <a:buNone/>
                          </a:pPr>
                          <a:r>
                            <a:rPr lang="en-GB" sz="1800" dirty="0">
                              <a:effectLst/>
                              <a:latin typeface="Century Gothic" panose="020B0502020202020204" pitchFamily="34" charset="0"/>
                              <a:ea typeface="Calibri" panose="020F0502020204030204" pitchFamily="34" charset="0"/>
                            </a:rPr>
                            <a:t>Zinc nitrate</a:t>
                          </a:r>
                          <a:endParaRPr lang="en-GB" sz="1800" dirty="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47078" t="-88608" r="-649" b="-61772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885779988"/>
                      </a:ext>
                    </a:extLst>
                  </a:tr>
                  <a:tr h="475329">
                    <a:tc>
                      <a:txBody>
                        <a:bodyPr/>
                        <a:lstStyle/>
                        <a:p>
                          <a:pPr marR="21590" indent="-226695" algn="ctr">
                            <a:lnSpc>
                              <a:spcPct val="107000"/>
                            </a:lnSpc>
                            <a:spcAft>
                              <a:spcPts val="600"/>
                            </a:spcAft>
                            <a:buNone/>
                          </a:pPr>
                          <a:r>
                            <a:rPr lang="en-GB" sz="1800" dirty="0">
                              <a:effectLst/>
                              <a:latin typeface="Century Gothic" panose="020B0502020202020204" pitchFamily="34" charset="0"/>
                              <a:ea typeface="Calibri" panose="020F0502020204030204" pitchFamily="34" charset="0"/>
                            </a:rPr>
                            <a:t>Potassium sulfate</a:t>
                          </a:r>
                          <a:endParaRPr lang="en-GB" sz="1800" dirty="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47078" t="-191026" r="-649" b="-52564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855746851"/>
                      </a:ext>
                    </a:extLst>
                  </a:tr>
                  <a:tr h="475329">
                    <a:tc>
                      <a:txBody>
                        <a:bodyPr/>
                        <a:lstStyle/>
                        <a:p>
                          <a:pPr marR="21590" indent="-226695" algn="ctr">
                            <a:lnSpc>
                              <a:spcPct val="107000"/>
                            </a:lnSpc>
                            <a:spcAft>
                              <a:spcPts val="600"/>
                            </a:spcAft>
                            <a:buNone/>
                          </a:pPr>
                          <a:r>
                            <a:rPr lang="en-GB" sz="1800">
                              <a:effectLst/>
                              <a:latin typeface="Century Gothic" panose="020B0502020202020204" pitchFamily="34" charset="0"/>
                              <a:ea typeface="Calibri" panose="020F0502020204030204" pitchFamily="34" charset="0"/>
                            </a:rPr>
                            <a:t>Magnesium sulfide</a:t>
                          </a:r>
                          <a:endParaRPr lang="en-GB" sz="180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indent="-226695" algn="ctr">
                            <a:lnSpc>
                              <a:spcPct val="107000"/>
                            </a:lnSpc>
                            <a:spcAft>
                              <a:spcPts val="600"/>
                            </a:spcAft>
                            <a:buNone/>
                            <a:tabLst>
                              <a:tab pos="3891280" algn="l"/>
                            </a:tabLst>
                          </a:pPr>
                          <a:r>
                            <a:rPr lang="en-GB" sz="1800" dirty="0">
                              <a:effectLst/>
                              <a:latin typeface="Century Gothic" panose="020B0502020202020204" pitchFamily="34" charset="0"/>
                              <a:ea typeface="Calibri" panose="020F0502020204030204" pitchFamily="34" charset="0"/>
                            </a:rPr>
                            <a:t> </a:t>
                          </a:r>
                          <a:r>
                            <a:rPr lang="en-GB" sz="1800" kern="1200" dirty="0" err="1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MgS</a:t>
                          </a:r>
                          <a:endParaRPr lang="en-GB" sz="1800" dirty="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361838873"/>
                      </a:ext>
                    </a:extLst>
                  </a:tr>
                  <a:tr h="475329">
                    <a:tc>
                      <a:txBody>
                        <a:bodyPr/>
                        <a:lstStyle/>
                        <a:p>
                          <a:pPr marR="21590" indent="-226695" algn="ctr">
                            <a:lnSpc>
                              <a:spcPct val="107000"/>
                            </a:lnSpc>
                            <a:spcAft>
                              <a:spcPts val="600"/>
                            </a:spcAft>
                            <a:buNone/>
                          </a:pPr>
                          <a:r>
                            <a:rPr lang="en-GB" sz="1800" dirty="0">
                              <a:effectLst/>
                              <a:latin typeface="Century Gothic" panose="020B0502020202020204" pitchFamily="34" charset="0"/>
                              <a:ea typeface="Calibri" panose="020F0502020204030204" pitchFamily="34" charset="0"/>
                            </a:rPr>
                            <a:t>Aluminium hydroxide</a:t>
                          </a:r>
                          <a:endParaRPr lang="en-GB" sz="1800" dirty="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47078" t="-391026" r="-649" b="-32564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625717026"/>
                      </a:ext>
                    </a:extLst>
                  </a:tr>
                  <a:tr h="475329">
                    <a:tc>
                      <a:txBody>
                        <a:bodyPr/>
                        <a:lstStyle/>
                        <a:p>
                          <a:pPr marR="21590" indent="-226695" algn="ctr">
                            <a:lnSpc>
                              <a:spcPct val="107000"/>
                            </a:lnSpc>
                            <a:spcAft>
                              <a:spcPts val="600"/>
                            </a:spcAft>
                            <a:buNone/>
                          </a:pPr>
                          <a:r>
                            <a:rPr lang="en-GB" sz="1800">
                              <a:effectLst/>
                              <a:latin typeface="Century Gothic" panose="020B0502020202020204" pitchFamily="34" charset="0"/>
                              <a:ea typeface="Calibri" panose="020F0502020204030204" pitchFamily="34" charset="0"/>
                            </a:rPr>
                            <a:t>Ammonium chloride</a:t>
                          </a:r>
                          <a:endParaRPr lang="en-GB" sz="180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47078" t="-491026" r="-649" b="-22564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552030682"/>
                      </a:ext>
                    </a:extLst>
                  </a:tr>
                  <a:tr h="586666">
                    <a:tc>
                      <a:txBody>
                        <a:bodyPr/>
                        <a:lstStyle/>
                        <a:p>
                          <a:pPr marR="21590" indent="-226695" algn="ctr">
                            <a:lnSpc>
                              <a:spcPts val="1600"/>
                            </a:lnSpc>
                            <a:spcAft>
                              <a:spcPts val="0"/>
                            </a:spcAft>
                            <a:buNone/>
                          </a:pPr>
                          <a:r>
                            <a:rPr lang="en-GB" sz="1800" dirty="0">
                              <a:effectLst/>
                              <a:latin typeface="Century Gothic" panose="020B0502020202020204" pitchFamily="34" charset="0"/>
                              <a:ea typeface="Calibri" panose="020F0502020204030204" pitchFamily="34" charset="0"/>
                            </a:rPr>
                            <a:t>Sodium hydrogen carbonate</a:t>
                          </a:r>
                          <a:endParaRPr lang="en-GB" sz="1800" dirty="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47078" t="-475258" r="-649" b="-8144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4574416"/>
                      </a:ext>
                    </a:extLst>
                  </a:tr>
                  <a:tr h="422880">
                    <a:tc>
                      <a:txBody>
                        <a:bodyPr/>
                        <a:lstStyle/>
                        <a:p>
                          <a:pPr marR="21590" indent="-226695" algn="ctr">
                            <a:lnSpc>
                              <a:spcPct val="107000"/>
                            </a:lnSpc>
                            <a:spcAft>
                              <a:spcPts val="600"/>
                            </a:spcAft>
                            <a:buNone/>
                          </a:pPr>
                          <a:r>
                            <a:rPr lang="en-GB" sz="1800" dirty="0">
                              <a:effectLst/>
                              <a:latin typeface="Century Gothic" panose="020B0502020202020204" pitchFamily="34" charset="0"/>
                              <a:ea typeface="Calibri" panose="020F0502020204030204" pitchFamily="34" charset="0"/>
                            </a:rPr>
                            <a:t>Iron</a:t>
                          </a:r>
                          <a:r>
                            <a:rPr lang="en-GB" sz="1800" cap="small" dirty="0">
                              <a:effectLst/>
                              <a:latin typeface="Century Gothic" panose="020B0502020202020204" pitchFamily="34" charset="0"/>
                              <a:ea typeface="Calibri" panose="020F0502020204030204" pitchFamily="34" charset="0"/>
                            </a:rPr>
                            <a:t>(III)</a:t>
                          </a:r>
                          <a:r>
                            <a:rPr lang="en-GB" sz="1800" dirty="0">
                              <a:effectLst/>
                              <a:latin typeface="Century Gothic" panose="020B0502020202020204" pitchFamily="34" charset="0"/>
                              <a:ea typeface="Calibri" panose="020F0502020204030204" pitchFamily="34" charset="0"/>
                            </a:rPr>
                            <a:t> carbonate</a:t>
                          </a:r>
                          <a:endParaRPr lang="en-GB" sz="1800" dirty="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47078" t="-808696" r="-649" b="-1449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68477746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154724255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EFB33A2-E891-C820-E895-CE16DA1F30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1EDD06-EFC7-2AE2-704C-A597A42881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Nitride or nitrate?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5F686D7B-2844-BE1D-F78B-7281743EC1F9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540000" y="1260000"/>
                <a:ext cx="5940000" cy="5040000"/>
              </a:xfrm>
            </p:spPr>
            <p:txBody>
              <a:bodyPr/>
              <a:lstStyle/>
              <a:p>
                <a:r>
                  <a:rPr lang="en-GB" dirty="0"/>
                  <a:t>What do we now know about the differences between magnesium nitride,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GB" i="1" smtClean="0">
                            <a:effectLst/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GB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Arial" panose="020B0604020202020204" pitchFamily="34" charset="0"/>
                          </a:rPr>
                          <m:t>Mg</m:t>
                        </m:r>
                      </m:e>
                      <m:sub>
                        <m:r>
                          <a:rPr lang="en-GB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Arial" panose="020B0604020202020204" pitchFamily="34" charset="0"/>
                          </a:rPr>
                          <m:t>3</m:t>
                        </m:r>
                      </m:sub>
                    </m:sSub>
                    <m:sSub>
                      <m:sSubPr>
                        <m:ctrlPr>
                          <a:rPr lang="en-GB" i="1">
                            <a:effectLst/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GB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Arial" panose="020B0604020202020204" pitchFamily="34" charset="0"/>
                          </a:rPr>
                          <m:t>N</m:t>
                        </m:r>
                      </m:e>
                      <m:sub>
                        <m:r>
                          <a:rPr lang="en-GB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Arial" panose="020B0604020202020204" pitchFamily="34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GB" baseline="-250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</a:rPr>
                  <a:t> </a:t>
                </a:r>
                <a:r>
                  <a:rPr lang="en-GB" dirty="0"/>
                  <a:t>and magnesium nitrate,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GB">
                        <a:latin typeface="Cambria Math" panose="02040503050406030204" pitchFamily="18" charset="0"/>
                      </a:rPr>
                      <m:t>Mg</m:t>
                    </m:r>
                    <m:sSub>
                      <m:sSubPr>
                        <m:ctrlPr>
                          <a:rPr lang="en-GB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sSub>
                          <m:sSubPr>
                            <m:ctrlPr>
                              <a:rPr lang="en-GB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>
                                <a:latin typeface="Cambria Math" panose="02040503050406030204" pitchFamily="18" charset="0"/>
                              </a:rPr>
                              <m:t>(</m:t>
                            </m:r>
                            <m:r>
                              <m:rPr>
                                <m:sty m:val="p"/>
                              </m:rPr>
                              <a:rPr lang="en-GB">
                                <a:latin typeface="Cambria Math" panose="02040503050406030204" pitchFamily="18" charset="0"/>
                              </a:rPr>
                              <m:t>NO</m:t>
                            </m:r>
                          </m:e>
                          <m:sub>
                            <m:r>
                              <a:rPr lang="en-GB">
                                <a:latin typeface="Cambria Math" panose="02040503050406030204" pitchFamily="18" charset="0"/>
                              </a:rPr>
                              <m:t>3</m:t>
                            </m:r>
                          </m:sub>
                        </m:sSub>
                        <m:r>
                          <a:rPr lang="en-GB" i="1">
                            <a:latin typeface="Cambria Math" panose="02040503050406030204" pitchFamily="18" charset="0"/>
                          </a:rPr>
                          <m:t>)</m:t>
                        </m:r>
                      </m:e>
                      <m:sub>
                        <m:r>
                          <a:rPr lang="en-GB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GB" dirty="0"/>
                  <a:t>?</a:t>
                </a:r>
              </a:p>
              <a:p>
                <a:pPr marL="342900" indent="-342900">
                  <a:buClr>
                    <a:srgbClr val="C8102E"/>
                  </a:buClr>
                  <a:buFont typeface="Arial" panose="020B0604020202020204" pitchFamily="34" charset="0"/>
                  <a:buChar char="•"/>
                </a:pPr>
                <a:r>
                  <a:rPr lang="en-GB" dirty="0"/>
                  <a:t>Write a short explanation of the different ions these compounds contain.</a:t>
                </a:r>
              </a:p>
              <a:p>
                <a:pPr marL="342900" indent="-342900">
                  <a:buClr>
                    <a:srgbClr val="C8102E"/>
                  </a:buClr>
                  <a:buFont typeface="Arial" panose="020B0604020202020204" pitchFamily="34" charset="0"/>
                  <a:buChar char="•"/>
                </a:pPr>
                <a:r>
                  <a:rPr lang="en-GB" dirty="0"/>
                  <a:t>You may wish to use diagrams like those used in Activity 2.</a:t>
                </a:r>
              </a:p>
              <a:p>
                <a:pPr marL="342900" indent="-342900">
                  <a:buClr>
                    <a:srgbClr val="C8102E"/>
                  </a:buClr>
                  <a:buFont typeface="Arial" panose="020B0604020202020204" pitchFamily="34" charset="0"/>
                  <a:buChar char="•"/>
                </a:pPr>
                <a:r>
                  <a:rPr lang="en-GB" dirty="0"/>
                  <a:t>If you came up with other examples of ‘ides’ and ‘ates’, do the same for these compounds!</a:t>
                </a:r>
              </a:p>
              <a:p>
                <a:endParaRPr lang="en-GB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5F686D7B-2844-BE1D-F78B-7281743EC1F9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540000" y="1260000"/>
                <a:ext cx="5940000" cy="5040000"/>
              </a:xfrm>
              <a:blipFill>
                <a:blip r:embed="rId4"/>
                <a:stretch>
                  <a:fillRect l="-2875" t="-1816" r="-1643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Vertical Title 1">
            <a:extLst>
              <a:ext uri="{FF2B5EF4-FFF2-40B4-BE49-F238E27FC236}">
                <a16:creationId xmlns:a16="http://schemas.microsoft.com/office/drawing/2014/main" id="{45C5586A-8EF5-AE31-CED9-0D4F7AFFC9AC}"/>
              </a:ext>
            </a:extLst>
          </p:cNvPr>
          <p:cNvSpPr txBox="1">
            <a:spLocks/>
          </p:cNvSpPr>
          <p:nvPr/>
        </p:nvSpPr>
        <p:spPr>
          <a:xfrm>
            <a:off x="11382000" y="540000"/>
            <a:ext cx="810000" cy="4121210"/>
          </a:xfrm>
          <a:prstGeom prst="rect">
            <a:avLst/>
          </a:prstGeom>
        </p:spPr>
        <p:txBody>
          <a:bodyPr vert="eaVert" lIns="0" tIns="0" rIns="0" bIns="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200" b="1" i="0" dirty="0">
                <a:solidFill>
                  <a:schemeClr val="bg1"/>
                </a:solidFill>
                <a:latin typeface="Century Gothic" panose="020B0502020202020204" pitchFamily="34" charset="0"/>
              </a:rPr>
              <a:t>Review</a:t>
            </a:r>
            <a:endParaRPr lang="en-US" sz="2200" b="1" i="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pic>
        <p:nvPicPr>
          <p:cNvPr id="4" name="Picture 2" descr="A pile of a fine crumbly yellow-green powder on a white table surface.">
            <a:extLst>
              <a:ext uri="{FF2B5EF4-FFF2-40B4-BE49-F238E27FC236}">
                <a16:creationId xmlns:a16="http://schemas.microsoft.com/office/drawing/2014/main" id="{639BC58E-9445-DA9B-2EC3-4DE3646462B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/>
          <a:srcRect l="437" t="4704" r="-437" b="20295"/>
          <a:stretch/>
        </p:blipFill>
        <p:spPr bwMode="auto">
          <a:xfrm>
            <a:off x="6934713" y="392761"/>
            <a:ext cx="3577819" cy="26833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 descr="White crystalline magnesium nitrate powder in a Petri dish on a green background. (c) Shutterstock / AB-7272">
            <a:extLst>
              <a:ext uri="{FF2B5EF4-FFF2-40B4-BE49-F238E27FC236}">
                <a16:creationId xmlns:a16="http://schemas.microsoft.com/office/drawing/2014/main" id="{A8830454-7214-27C8-01C7-41DB0A53FDCA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25295" t="25162" r="25295" b="19253"/>
          <a:stretch/>
        </p:blipFill>
        <p:spPr>
          <a:xfrm>
            <a:off x="6934713" y="3319527"/>
            <a:ext cx="3577819" cy="2683366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34428A4-BD72-4E51-AF32-EDB0518C67CD}"/>
              </a:ext>
            </a:extLst>
          </p:cNvPr>
          <p:cNvSpPr txBox="1"/>
          <p:nvPr/>
        </p:nvSpPr>
        <p:spPr>
          <a:xfrm rot="16200000">
            <a:off x="9503894" y="1890235"/>
            <a:ext cx="223221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>
                <a:latin typeface="Century Gothic" panose="020B0502020202020204" pitchFamily="34" charset="0"/>
              </a:rPr>
              <a:t>Source: © Trunnano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5CA2AFA-1F35-DD2D-44EF-9E3DC6033BD7}"/>
              </a:ext>
            </a:extLst>
          </p:cNvPr>
          <p:cNvSpPr txBox="1"/>
          <p:nvPr/>
        </p:nvSpPr>
        <p:spPr>
          <a:xfrm rot="16200000">
            <a:off x="9532200" y="4772995"/>
            <a:ext cx="223221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>
                <a:latin typeface="Century Gothic" panose="020B0502020202020204" pitchFamily="34" charset="0"/>
              </a:rPr>
              <a:t>Source: © Shutterstock / AB-7272</a:t>
            </a:r>
          </a:p>
        </p:txBody>
      </p:sp>
    </p:spTree>
    <p:extLst>
      <p:ext uri="{BB962C8B-B14F-4D97-AF65-F5344CB8AC3E}">
        <p14:creationId xmlns:p14="http://schemas.microsoft.com/office/powerpoint/2010/main" val="32021612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6A4DB3-6536-99B0-3A4D-4DCC29550D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Vertical Title 1">
            <a:extLst>
              <a:ext uri="{FF2B5EF4-FFF2-40B4-BE49-F238E27FC236}">
                <a16:creationId xmlns:a16="http://schemas.microsoft.com/office/drawing/2014/main" id="{154DF321-595A-3418-69FC-B426A534D96B}"/>
              </a:ext>
            </a:extLst>
          </p:cNvPr>
          <p:cNvSpPr txBox="1">
            <a:spLocks/>
          </p:cNvSpPr>
          <p:nvPr/>
        </p:nvSpPr>
        <p:spPr>
          <a:xfrm>
            <a:off x="11382000" y="540000"/>
            <a:ext cx="810000" cy="4121210"/>
          </a:xfrm>
          <a:prstGeom prst="rect">
            <a:avLst/>
          </a:prstGeom>
        </p:spPr>
        <p:txBody>
          <a:bodyPr vert="eaVert" lIns="0" tIns="0" rIns="0" bIns="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200" b="1" i="0" dirty="0">
                <a:solidFill>
                  <a:schemeClr val="bg1"/>
                </a:solidFill>
                <a:latin typeface="Century Gothic" panose="020B0502020202020204" pitchFamily="34" charset="0"/>
              </a:rPr>
              <a:t>Introduction</a:t>
            </a:r>
            <a:endParaRPr lang="en-US" sz="2200" b="1" i="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87857DE-70EB-17B8-17BC-95F5AEE428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Nitride or nitrate?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BA2E7F4-573F-764E-364E-C1CD80BC866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0000" y="1260000"/>
            <a:ext cx="5940000" cy="5040000"/>
          </a:xfrm>
        </p:spPr>
        <p:txBody>
          <a:bodyPr/>
          <a:lstStyle/>
          <a:p>
            <a:r>
              <a:rPr lang="en-GB" dirty="0"/>
              <a:t>The pictures show magnesium nitride (top) and magnesium nitrate (bottom).</a:t>
            </a:r>
          </a:p>
          <a:p>
            <a:pPr marL="457200" indent="-457200">
              <a:buClr>
                <a:srgbClr val="C8102E"/>
              </a:buClr>
              <a:buFont typeface="+mj-lt"/>
              <a:buAutoNum type="arabicPeriod"/>
            </a:pPr>
            <a:r>
              <a:rPr lang="en-GB" dirty="0"/>
              <a:t>What are the differences between magnesium nitride and magnesium nitrate?</a:t>
            </a:r>
          </a:p>
          <a:p>
            <a:pPr marL="457200" indent="-457200">
              <a:buClr>
                <a:srgbClr val="C8102E"/>
              </a:buClr>
              <a:buFont typeface="+mj-lt"/>
              <a:buAutoNum type="arabicPeriod"/>
            </a:pPr>
            <a:r>
              <a:rPr lang="en-GB" dirty="0"/>
              <a:t>How do you know which elements they contain?</a:t>
            </a:r>
          </a:p>
          <a:p>
            <a:pPr marL="457200" indent="-457200">
              <a:buClr>
                <a:srgbClr val="C8102E"/>
              </a:buClr>
              <a:buFont typeface="+mj-lt"/>
              <a:buAutoNum type="arabicPeriod"/>
            </a:pPr>
            <a:r>
              <a:rPr lang="en-GB" dirty="0"/>
              <a:t>Give some other examples of formulas that end in ‘-ide’ vs ‘-ate’.</a:t>
            </a:r>
          </a:p>
          <a:p>
            <a:endParaRPr lang="en-GB" dirty="0"/>
          </a:p>
        </p:txBody>
      </p:sp>
      <p:pic>
        <p:nvPicPr>
          <p:cNvPr id="4" name="Picture 2" descr="A pile of a fine crumbly yellow-green powder on a white table surface.">
            <a:extLst>
              <a:ext uri="{FF2B5EF4-FFF2-40B4-BE49-F238E27FC236}">
                <a16:creationId xmlns:a16="http://schemas.microsoft.com/office/drawing/2014/main" id="{441352F1-1F21-5DF2-D280-5BB6DEE6A48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/>
          <a:srcRect l="437" t="4704" r="-437" b="20295"/>
          <a:stretch/>
        </p:blipFill>
        <p:spPr bwMode="auto">
          <a:xfrm>
            <a:off x="6934713" y="392761"/>
            <a:ext cx="3577819" cy="26833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A90DD757-1C7F-DF54-BCC8-270A28BFF883}"/>
              </a:ext>
            </a:extLst>
          </p:cNvPr>
          <p:cNvSpPr txBox="1"/>
          <p:nvPr/>
        </p:nvSpPr>
        <p:spPr>
          <a:xfrm rot="16200000">
            <a:off x="9503894" y="1890235"/>
            <a:ext cx="223221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>
                <a:latin typeface="Century Gothic" panose="020B0502020202020204" pitchFamily="34" charset="0"/>
              </a:rPr>
              <a:t>Source: © Trunnano</a:t>
            </a:r>
          </a:p>
        </p:txBody>
      </p:sp>
      <p:pic>
        <p:nvPicPr>
          <p:cNvPr id="6" name="Picture 5" descr="White crystalline magnesium nitrate powder in a Petri dish on a green background. (c) Shutterstock / AB-7272">
            <a:extLst>
              <a:ext uri="{FF2B5EF4-FFF2-40B4-BE49-F238E27FC236}">
                <a16:creationId xmlns:a16="http://schemas.microsoft.com/office/drawing/2014/main" id="{C007E285-E171-7D76-BCC4-F679FB3D971E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25295" t="25162" r="25295" b="19253"/>
          <a:stretch/>
        </p:blipFill>
        <p:spPr>
          <a:xfrm>
            <a:off x="6934713" y="3319527"/>
            <a:ext cx="3577819" cy="2683366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DF5B9D96-E313-5BBC-2CEE-30302D0BB28E}"/>
              </a:ext>
            </a:extLst>
          </p:cNvPr>
          <p:cNvSpPr txBox="1"/>
          <p:nvPr/>
        </p:nvSpPr>
        <p:spPr>
          <a:xfrm rot="16200000">
            <a:off x="9532200" y="4772995"/>
            <a:ext cx="223221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>
                <a:latin typeface="Century Gothic" panose="020B0502020202020204" pitchFamily="34" charset="0"/>
              </a:rPr>
              <a:t>Source: © Shutterstock / AB-7272</a:t>
            </a:r>
          </a:p>
        </p:txBody>
      </p:sp>
    </p:spTree>
    <p:extLst>
      <p:ext uri="{BB962C8B-B14F-4D97-AF65-F5344CB8AC3E}">
        <p14:creationId xmlns:p14="http://schemas.microsoft.com/office/powerpoint/2010/main" val="31895334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FB7706F-1297-5499-8B43-EE4710ED35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474088-AFD8-AEE5-2228-CE6EA7C54B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Nitride or nitrate?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EB00AB82-72AF-D8EB-4D11-252D74FF825F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540000" y="1260000"/>
                <a:ext cx="5940000" cy="5040000"/>
              </a:xfrm>
            </p:spPr>
            <p:txBody>
              <a:bodyPr>
                <a:normAutofit/>
              </a:bodyPr>
              <a:lstStyle/>
              <a:p>
                <a:r>
                  <a:rPr lang="en-GB" dirty="0"/>
                  <a:t>Magnesium nitride,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GB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GB" b="0" i="0" dirty="0" smtClean="0">
                            <a:latin typeface="Cambria Math" panose="02040503050406030204" pitchFamily="18" charset="0"/>
                          </a:rPr>
                          <m:t>Mg</m:t>
                        </m:r>
                      </m:e>
                      <m:sub>
                        <m:r>
                          <a:rPr lang="en-GB" b="0" i="0" dirty="0" smtClean="0">
                            <a:latin typeface="Cambria Math" panose="02040503050406030204" pitchFamily="18" charset="0"/>
                          </a:rPr>
                          <m:t>3</m:t>
                        </m:r>
                      </m:sub>
                    </m:sSub>
                    <m:sSub>
                      <m:sSubPr>
                        <m:ctrlPr>
                          <a:rPr lang="en-GB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GB" b="0" i="0" dirty="0" smtClean="0">
                            <a:latin typeface="Cambria Math" panose="02040503050406030204" pitchFamily="18" charset="0"/>
                          </a:rPr>
                          <m:t>N</m:t>
                        </m:r>
                      </m:e>
                      <m:sub>
                        <m:r>
                          <a:rPr lang="en-GB" b="0" i="0" dirty="0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GB" dirty="0"/>
                  <a:t>, is an ionic compound containing magnesium ions and </a:t>
                </a:r>
                <a:r>
                  <a:rPr lang="en-GB" b="1" dirty="0"/>
                  <a:t>nitride ions</a:t>
                </a:r>
                <a:r>
                  <a:rPr lang="en-GB" dirty="0"/>
                  <a:t>. It is a greenish yellow powder which is sometimes used as a catalyst.</a:t>
                </a:r>
                <a:endParaRPr lang="en-GB" baseline="-25000" dirty="0"/>
              </a:p>
              <a:p>
                <a:endParaRPr lang="en-GB" baseline="-25000" dirty="0"/>
              </a:p>
              <a:p>
                <a:endParaRPr lang="en-GB" baseline="-25000" dirty="0"/>
              </a:p>
              <a:p>
                <a:r>
                  <a:rPr lang="en-GB" dirty="0"/>
                  <a:t>Magnesium nitrate,</a:t>
                </a:r>
                <a:r>
                  <a:rPr lang="en-GB" sz="1800" dirty="0">
                    <a:effectLst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GB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Mg</m:t>
                    </m:r>
                    <m:sSub>
                      <m:sSubPr>
                        <m:ctrlPr>
                          <a:rPr lang="en-GB" i="1">
                            <a:effectLst/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sSub>
                          <m:sSubPr>
                            <m:ctrlPr>
                              <a:rPr lang="en-GB" i="1">
                                <a:effectLst/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Arial" panose="020B0604020202020204" pitchFamily="34" charset="0"/>
                              </a:rPr>
                              <m:t>(</m:t>
                            </m:r>
                            <m:r>
                              <m:rPr>
                                <m:sty m:val="p"/>
                              </m:rPr>
                              <a:rPr lang="en-GB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Arial" panose="020B0604020202020204" pitchFamily="34" charset="0"/>
                              </a:rPr>
                              <m:t>NO</m:t>
                            </m:r>
                          </m:e>
                          <m:sub>
                            <m:r>
                              <a:rPr lang="en-GB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Arial" panose="020B0604020202020204" pitchFamily="34" charset="0"/>
                              </a:rPr>
                              <m:t>3</m:t>
                            </m:r>
                          </m:sub>
                        </m:sSub>
                        <m:r>
                          <a:rPr lang="en-GB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Arial" panose="020B0604020202020204" pitchFamily="34" charset="0"/>
                          </a:rPr>
                          <m:t>)</m:t>
                        </m:r>
                      </m:e>
                      <m:sub>
                        <m:r>
                          <a:rPr lang="en-GB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Arial" panose="020B0604020202020204" pitchFamily="34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GB" dirty="0"/>
                  <a:t>, is an ionic compound containing magnesium ions and </a:t>
                </a:r>
                <a:r>
                  <a:rPr lang="en-GB" b="1" dirty="0"/>
                  <a:t>nitrate ions</a:t>
                </a:r>
                <a:r>
                  <a:rPr lang="en-GB" dirty="0"/>
                  <a:t>. It is a white powder which is used in fertilisers and as a dehydrating agent.</a:t>
                </a:r>
              </a:p>
              <a:p>
                <a:endParaRPr lang="en-GB" dirty="0"/>
              </a:p>
            </p:txBody>
          </p:sp>
        </mc:Choice>
        <mc:Fallback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EB00AB82-72AF-D8EB-4D11-252D74FF825F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540000" y="1260000"/>
                <a:ext cx="5940000" cy="5040000"/>
              </a:xfrm>
              <a:blipFill>
                <a:blip r:embed="rId3"/>
                <a:stretch>
                  <a:fillRect l="-2875" t="-1816" r="-1232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Vertical Title 1">
            <a:extLst>
              <a:ext uri="{FF2B5EF4-FFF2-40B4-BE49-F238E27FC236}">
                <a16:creationId xmlns:a16="http://schemas.microsoft.com/office/drawing/2014/main" id="{75EAD8FA-DE63-55F7-4253-45F2F586193D}"/>
              </a:ext>
            </a:extLst>
          </p:cNvPr>
          <p:cNvSpPr txBox="1">
            <a:spLocks/>
          </p:cNvSpPr>
          <p:nvPr/>
        </p:nvSpPr>
        <p:spPr>
          <a:xfrm>
            <a:off x="11382000" y="540000"/>
            <a:ext cx="810000" cy="4121210"/>
          </a:xfrm>
          <a:prstGeom prst="rect">
            <a:avLst/>
          </a:prstGeom>
        </p:spPr>
        <p:txBody>
          <a:bodyPr vert="eaVert" lIns="0" tIns="0" rIns="0" bIns="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200" b="1" i="0" dirty="0">
                <a:solidFill>
                  <a:schemeClr val="bg1"/>
                </a:solidFill>
                <a:latin typeface="Century Gothic" panose="020B0502020202020204" pitchFamily="34" charset="0"/>
              </a:rPr>
              <a:t>Introduction</a:t>
            </a:r>
            <a:endParaRPr lang="en-US" sz="2200" b="1" i="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pic>
        <p:nvPicPr>
          <p:cNvPr id="4" name="Picture 2" descr="A pile of a fine crumbly yellow-green powder on a white table surface.">
            <a:extLst>
              <a:ext uri="{FF2B5EF4-FFF2-40B4-BE49-F238E27FC236}">
                <a16:creationId xmlns:a16="http://schemas.microsoft.com/office/drawing/2014/main" id="{5AC6ADE2-804C-77D5-0AFC-D2E6DA0906A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/>
          <a:srcRect l="437" t="4704" r="-437" b="20295"/>
          <a:stretch/>
        </p:blipFill>
        <p:spPr bwMode="auto">
          <a:xfrm>
            <a:off x="6934713" y="392761"/>
            <a:ext cx="3577819" cy="26833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 descr="White crystalline magnesium nitrate powder in a Petri dish on a green background. (c) Shutterstock / AB-7272">
            <a:extLst>
              <a:ext uri="{FF2B5EF4-FFF2-40B4-BE49-F238E27FC236}">
                <a16:creationId xmlns:a16="http://schemas.microsoft.com/office/drawing/2014/main" id="{091F0E8F-EC38-DA85-0716-9ECFCF44B636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25295" t="25162" r="25295" b="19253"/>
          <a:stretch/>
        </p:blipFill>
        <p:spPr>
          <a:xfrm>
            <a:off x="6934713" y="3319527"/>
            <a:ext cx="3577819" cy="2683366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340B39D-5282-B819-9F20-611B77E18DD4}"/>
              </a:ext>
            </a:extLst>
          </p:cNvPr>
          <p:cNvSpPr txBox="1"/>
          <p:nvPr/>
        </p:nvSpPr>
        <p:spPr>
          <a:xfrm rot="16200000">
            <a:off x="9503894" y="1890235"/>
            <a:ext cx="223221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>
                <a:latin typeface="Century Gothic" panose="020B0502020202020204" pitchFamily="34" charset="0"/>
              </a:rPr>
              <a:t>Source: © Trunnano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C1A9890-C8F9-0B42-E7B6-3D56BB1C064E}"/>
              </a:ext>
            </a:extLst>
          </p:cNvPr>
          <p:cNvSpPr txBox="1"/>
          <p:nvPr/>
        </p:nvSpPr>
        <p:spPr>
          <a:xfrm rot="16200000">
            <a:off x="9532200" y="4772995"/>
            <a:ext cx="223221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>
                <a:latin typeface="Century Gothic" panose="020B0502020202020204" pitchFamily="34" charset="0"/>
              </a:rPr>
              <a:t>Source: © Shutterstock / AB-7272</a:t>
            </a:r>
          </a:p>
        </p:txBody>
      </p:sp>
    </p:spTree>
    <p:extLst>
      <p:ext uri="{BB962C8B-B14F-4D97-AF65-F5344CB8AC3E}">
        <p14:creationId xmlns:p14="http://schemas.microsoft.com/office/powerpoint/2010/main" val="32172848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5E5700-2275-A7F7-0F08-EAEF3505D0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41087B-1DFC-04B1-57AE-82A776D9E5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Nitride or nitrate?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9AC38864-89B4-89BA-30AE-3DA00B8F991A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540000" y="1260000"/>
                <a:ext cx="5940000" cy="5040000"/>
              </a:xfrm>
            </p:spPr>
            <p:txBody>
              <a:bodyPr/>
              <a:lstStyle/>
              <a:p>
                <a:r>
                  <a:rPr lang="en-GB" dirty="0"/>
                  <a:t>What is different about the two ionic formulas,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GB" b="1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b="1" i="0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𝐌𝐠</m:t>
                        </m:r>
                      </m:e>
                      <m:sub>
                        <m:r>
                          <a:rPr lang="en-GB" b="1" i="0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𝟑</m:t>
                        </m:r>
                      </m:sub>
                    </m:sSub>
                    <m:sSub>
                      <m:sSubPr>
                        <m:ctrlPr>
                          <a:rPr lang="en-GB" b="1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b="1" i="0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𝐍</m:t>
                        </m:r>
                      </m:e>
                      <m:sub>
                        <m:r>
                          <a:rPr lang="en-GB" b="1" i="0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𝟐</m:t>
                        </m:r>
                      </m:sub>
                    </m:sSub>
                  </m:oMath>
                </a14:m>
                <a:r>
                  <a:rPr lang="en-GB" b="1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:r>
                  <a:rPr lang="en-GB" dirty="0"/>
                  <a:t>and </a:t>
                </a:r>
                <a14:m>
                  <m:oMath xmlns:m="http://schemas.openxmlformats.org/officeDocument/2006/math">
                    <m:r>
                      <a:rPr lang="en-GB" b="1" i="0"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𝐌𝐠</m:t>
                    </m:r>
                    <m:sSub>
                      <m:sSubPr>
                        <m:ctrlPr>
                          <a:rPr lang="en-GB" b="1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sSub>
                          <m:sSubPr>
                            <m:ctrlPr>
                              <a:rPr lang="en-GB" b="1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b="1" i="0"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Arial" panose="020B0604020202020204" pitchFamily="34" charset="0"/>
                              </a:rPr>
                              <m:t>(</m:t>
                            </m:r>
                            <m:r>
                              <a:rPr lang="en-GB" b="1" i="0"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Arial" panose="020B0604020202020204" pitchFamily="34" charset="0"/>
                              </a:rPr>
                              <m:t>𝐍𝐎</m:t>
                            </m:r>
                          </m:e>
                          <m:sub>
                            <m:r>
                              <a:rPr lang="en-GB" b="1" i="0"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Arial" panose="020B0604020202020204" pitchFamily="34" charset="0"/>
                              </a:rPr>
                              <m:t>𝟑</m:t>
                            </m:r>
                          </m:sub>
                        </m:sSub>
                        <m:r>
                          <a:rPr lang="en-GB" b="1" i="0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Arial" panose="020B0604020202020204" pitchFamily="34" charset="0"/>
                          </a:rPr>
                          <m:t>)</m:t>
                        </m:r>
                      </m:e>
                      <m:sub>
                        <m:r>
                          <a:rPr lang="en-GB" b="1" i="0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Arial" panose="020B0604020202020204" pitchFamily="34" charset="0"/>
                          </a:rPr>
                          <m:t>𝟐</m:t>
                        </m:r>
                      </m:sub>
                    </m:sSub>
                  </m:oMath>
                </a14:m>
                <a:r>
                  <a:rPr lang="en-GB" dirty="0"/>
                  <a:t>?</a:t>
                </a:r>
              </a:p>
              <a:p>
                <a:pPr marL="342900" indent="-342900">
                  <a:buClr>
                    <a:srgbClr val="C8102E"/>
                  </a:buClr>
                  <a:buFont typeface="Arial" panose="020B0604020202020204" pitchFamily="34" charset="0"/>
                  <a:buChar char="•"/>
                </a:pPr>
                <a:r>
                  <a:rPr lang="en-GB" dirty="0"/>
                  <a:t>Both contain </a:t>
                </a:r>
                <a:r>
                  <a:rPr lang="en-GB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Mg</a:t>
                </a:r>
                <a:r>
                  <a:rPr lang="en-GB" baseline="300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2+</a:t>
                </a:r>
                <a:r>
                  <a:rPr lang="en-GB" dirty="0"/>
                  <a:t> ions, but what is different about their negative ions?</a:t>
                </a:r>
              </a:p>
              <a:p>
                <a:pPr marL="342900" indent="-342900">
                  <a:buClr>
                    <a:srgbClr val="C8102E"/>
                  </a:buClr>
                  <a:buFont typeface="Arial" panose="020B0604020202020204" pitchFamily="34" charset="0"/>
                  <a:buChar char="•"/>
                </a:pPr>
                <a:r>
                  <a:rPr lang="en-GB" dirty="0"/>
                  <a:t>How does this impact the overall ionic formula of the compound?</a:t>
                </a:r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9AC38864-89B4-89BA-30AE-3DA00B8F991A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540000" y="1260000"/>
                <a:ext cx="5940000" cy="5040000"/>
              </a:xfrm>
              <a:blipFill>
                <a:blip r:embed="rId4"/>
                <a:stretch>
                  <a:fillRect l="-2875" t="-1816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Vertical Title 1">
            <a:extLst>
              <a:ext uri="{FF2B5EF4-FFF2-40B4-BE49-F238E27FC236}">
                <a16:creationId xmlns:a16="http://schemas.microsoft.com/office/drawing/2014/main" id="{B80D47B7-4253-4504-29B0-13BDA6A6826D}"/>
              </a:ext>
            </a:extLst>
          </p:cNvPr>
          <p:cNvSpPr txBox="1">
            <a:spLocks/>
          </p:cNvSpPr>
          <p:nvPr/>
        </p:nvSpPr>
        <p:spPr>
          <a:xfrm>
            <a:off x="11382000" y="540000"/>
            <a:ext cx="810000" cy="4121210"/>
          </a:xfrm>
          <a:prstGeom prst="rect">
            <a:avLst/>
          </a:prstGeom>
        </p:spPr>
        <p:txBody>
          <a:bodyPr vert="eaVert" lIns="0" tIns="0" rIns="0" bIns="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200" b="1" i="0" dirty="0">
                <a:solidFill>
                  <a:schemeClr val="bg1"/>
                </a:solidFill>
                <a:latin typeface="Century Gothic" panose="020B0502020202020204" pitchFamily="34" charset="0"/>
              </a:rPr>
              <a:t>Introduction</a:t>
            </a:r>
            <a:endParaRPr lang="en-US" sz="2200" b="1" i="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pic>
        <p:nvPicPr>
          <p:cNvPr id="4" name="Picture 2" descr="A pile of a fine crumbly yellow-green powder on a white table surface.">
            <a:extLst>
              <a:ext uri="{FF2B5EF4-FFF2-40B4-BE49-F238E27FC236}">
                <a16:creationId xmlns:a16="http://schemas.microsoft.com/office/drawing/2014/main" id="{AF472BA8-7030-16D1-0337-3848C3DEC79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/>
          <a:srcRect l="437" t="4704" r="-437" b="20295"/>
          <a:stretch/>
        </p:blipFill>
        <p:spPr bwMode="auto">
          <a:xfrm>
            <a:off x="6934713" y="392761"/>
            <a:ext cx="3577819" cy="26833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 descr="White crystalline magnesium nitrate powder in a Petri dish on a green background. (c) Shutterstock / AB-7272">
            <a:extLst>
              <a:ext uri="{FF2B5EF4-FFF2-40B4-BE49-F238E27FC236}">
                <a16:creationId xmlns:a16="http://schemas.microsoft.com/office/drawing/2014/main" id="{E3D0B2CC-D9E3-6A4E-BABE-A1283438EED2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25295" t="25162" r="25295" b="19253"/>
          <a:stretch/>
        </p:blipFill>
        <p:spPr>
          <a:xfrm>
            <a:off x="6934713" y="3319527"/>
            <a:ext cx="3577819" cy="2683366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108F141-C056-5EB9-1DBF-BD741CCA3011}"/>
              </a:ext>
            </a:extLst>
          </p:cNvPr>
          <p:cNvSpPr txBox="1"/>
          <p:nvPr/>
        </p:nvSpPr>
        <p:spPr>
          <a:xfrm rot="16200000">
            <a:off x="9503894" y="1890235"/>
            <a:ext cx="223221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>
                <a:latin typeface="Century Gothic" panose="020B0502020202020204" pitchFamily="34" charset="0"/>
              </a:rPr>
              <a:t>Source: © Trunnano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7886657-5780-5FDC-9771-BD7A87142D8D}"/>
              </a:ext>
            </a:extLst>
          </p:cNvPr>
          <p:cNvSpPr txBox="1"/>
          <p:nvPr/>
        </p:nvSpPr>
        <p:spPr>
          <a:xfrm rot="16200000">
            <a:off x="9532200" y="4772995"/>
            <a:ext cx="223221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>
                <a:latin typeface="Century Gothic" panose="020B0502020202020204" pitchFamily="34" charset="0"/>
              </a:rPr>
              <a:t>Source: © Shutterstock / AB-7272</a:t>
            </a:r>
          </a:p>
        </p:txBody>
      </p:sp>
    </p:spTree>
    <p:extLst>
      <p:ext uri="{BB962C8B-B14F-4D97-AF65-F5344CB8AC3E}">
        <p14:creationId xmlns:p14="http://schemas.microsoft.com/office/powerpoint/2010/main" val="24877669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AF3E64-1BFF-3149-9C48-B3318BBD3A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Learning objectives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FFB25B-F7CD-BA43-B498-C6CDF64364F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By the end of today’s lesson, you will be able to:</a:t>
            </a:r>
          </a:p>
          <a:p>
            <a:r>
              <a:rPr lang="en-GB" dirty="0"/>
              <a:t>Recall the names and formulas of common positive and negative ions.</a:t>
            </a:r>
          </a:p>
          <a:p>
            <a:r>
              <a:rPr lang="en-GB" dirty="0"/>
              <a:t>Write formulas of ionic compounds.</a:t>
            </a:r>
          </a:p>
        </p:txBody>
      </p:sp>
      <p:sp>
        <p:nvSpPr>
          <p:cNvPr id="4" name="Vertical Title 1">
            <a:extLst>
              <a:ext uri="{FF2B5EF4-FFF2-40B4-BE49-F238E27FC236}">
                <a16:creationId xmlns:a16="http://schemas.microsoft.com/office/drawing/2014/main" id="{F7D30168-AF11-EC48-A4B1-E40039751BBA}"/>
              </a:ext>
            </a:extLst>
          </p:cNvPr>
          <p:cNvSpPr txBox="1">
            <a:spLocks/>
          </p:cNvSpPr>
          <p:nvPr/>
        </p:nvSpPr>
        <p:spPr>
          <a:xfrm>
            <a:off x="11382000" y="540000"/>
            <a:ext cx="810000" cy="4121210"/>
          </a:xfrm>
          <a:prstGeom prst="rect">
            <a:avLst/>
          </a:prstGeom>
        </p:spPr>
        <p:txBody>
          <a:bodyPr vert="eaVert" lIns="0" tIns="0" rIns="0" bIns="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200" b="1" i="0" dirty="0">
                <a:solidFill>
                  <a:schemeClr val="bg1"/>
                </a:solidFill>
                <a:latin typeface="Century Gothic" panose="020B0502020202020204" pitchFamily="34" charset="0"/>
              </a:rPr>
              <a:t>Learning objectives</a:t>
            </a:r>
            <a:endParaRPr lang="en-US" sz="2200" b="1" i="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94831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2A4B22-62A3-5104-0C46-FFF5AFE919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F9E4F4-43A5-D0FF-98D6-37BFFF6004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Activity 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5AD8969-5769-C52F-0BBF-289EC60478D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On your worksheet, there are some important ionic formulas which you will need.</a:t>
            </a:r>
          </a:p>
          <a:p>
            <a:r>
              <a:rPr lang="en-GB" dirty="0"/>
              <a:t>Complete the table to show the correct formulas and names of each ion.</a:t>
            </a:r>
          </a:p>
          <a:p>
            <a:r>
              <a:rPr lang="en-GB" dirty="0"/>
              <a:t>Once you have finished, raise your hand to have your work checked.</a:t>
            </a:r>
          </a:p>
          <a:p>
            <a:r>
              <a:rPr lang="en-GB" dirty="0"/>
              <a:t>You will then become an ‘expert group’ and will go and check other learners’ formulas</a:t>
            </a:r>
          </a:p>
        </p:txBody>
      </p:sp>
      <p:sp>
        <p:nvSpPr>
          <p:cNvPr id="4" name="Vertical Title 1">
            <a:extLst>
              <a:ext uri="{FF2B5EF4-FFF2-40B4-BE49-F238E27FC236}">
                <a16:creationId xmlns:a16="http://schemas.microsoft.com/office/drawing/2014/main" id="{20599339-599B-CFFB-3BEC-397BF6ACFFB3}"/>
              </a:ext>
            </a:extLst>
          </p:cNvPr>
          <p:cNvSpPr txBox="1">
            <a:spLocks/>
          </p:cNvSpPr>
          <p:nvPr/>
        </p:nvSpPr>
        <p:spPr>
          <a:xfrm>
            <a:off x="11382000" y="540000"/>
            <a:ext cx="810000" cy="4121210"/>
          </a:xfrm>
          <a:prstGeom prst="rect">
            <a:avLst/>
          </a:prstGeom>
        </p:spPr>
        <p:txBody>
          <a:bodyPr vert="eaVert" lIns="0" tIns="0" rIns="0" bIns="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200" b="1" i="0" dirty="0">
                <a:solidFill>
                  <a:schemeClr val="bg1"/>
                </a:solidFill>
                <a:latin typeface="Century Gothic" panose="020B0502020202020204" pitchFamily="34" charset="0"/>
              </a:rPr>
              <a:t>Activity 1</a:t>
            </a:r>
            <a:endParaRPr lang="en-US" sz="2200" b="1" i="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59592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644732-FD83-59AF-75C3-81AD87F7AB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D52F02-C770-302F-C7C7-AB9247B05B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Answers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" name="Table 5">
                <a:extLst>
                  <a:ext uri="{FF2B5EF4-FFF2-40B4-BE49-F238E27FC236}">
                    <a16:creationId xmlns:a16="http://schemas.microsoft.com/office/drawing/2014/main" id="{C01E77FE-7916-FF4F-974F-D1F51AB01811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416276981"/>
                  </p:ext>
                </p:extLst>
              </p:nvPr>
            </p:nvGraphicFramePr>
            <p:xfrm>
              <a:off x="2894334" y="437463"/>
              <a:ext cx="3870203" cy="6078163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1224000">
                      <a:extLst>
                        <a:ext uri="{9D8B030D-6E8A-4147-A177-3AD203B41FA5}">
                          <a16:colId xmlns:a16="http://schemas.microsoft.com/office/drawing/2014/main" val="3598483422"/>
                        </a:ext>
                      </a:extLst>
                    </a:gridCol>
                    <a:gridCol w="2646203">
                      <a:extLst>
                        <a:ext uri="{9D8B030D-6E8A-4147-A177-3AD203B41FA5}">
                          <a16:colId xmlns:a16="http://schemas.microsoft.com/office/drawing/2014/main" val="2511596331"/>
                        </a:ext>
                      </a:extLst>
                    </a:gridCol>
                  </a:tblGrid>
                  <a:tr h="467551">
                    <a:tc>
                      <a:txBody>
                        <a:bodyPr/>
                        <a:lstStyle/>
                        <a:p>
                          <a:pPr marR="21590" indent="-226695" algn="ctr">
                            <a:lnSpc>
                              <a:spcPct val="107000"/>
                            </a:lnSpc>
                            <a:spcBef>
                              <a:spcPts val="300"/>
                            </a:spcBef>
                            <a:spcAft>
                              <a:spcPts val="300"/>
                            </a:spcAft>
                            <a:buNone/>
                          </a:pPr>
                          <a:r>
                            <a:rPr lang="en-GB" sz="1800" b="1" dirty="0">
                              <a:solidFill>
                                <a:srgbClr val="C8102E"/>
                              </a:solidFill>
                              <a:effectLst/>
                              <a:latin typeface="Century Gothic" panose="020B0502020202020204" pitchFamily="34" charset="0"/>
                              <a:ea typeface="Calibri" panose="020F0502020204030204" pitchFamily="34" charset="0"/>
                            </a:rPr>
                            <a:t>Formula</a:t>
                          </a:r>
                          <a:endParaRPr lang="en-GB" sz="1800" dirty="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6E0C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indent="-226695" algn="ctr">
                            <a:lnSpc>
                              <a:spcPct val="107000"/>
                            </a:lnSpc>
                            <a:spcBef>
                              <a:spcPts val="300"/>
                            </a:spcBef>
                            <a:spcAft>
                              <a:spcPts val="300"/>
                            </a:spcAft>
                            <a:buNone/>
                          </a:pPr>
                          <a:r>
                            <a:rPr lang="en-GB" sz="1800" b="1" dirty="0">
                              <a:solidFill>
                                <a:srgbClr val="C8102E"/>
                              </a:solidFill>
                              <a:effectLst/>
                              <a:latin typeface="Century Gothic" panose="020B0502020202020204" pitchFamily="34" charset="0"/>
                              <a:ea typeface="Calibri" panose="020F0502020204030204" pitchFamily="34" charset="0"/>
                            </a:rPr>
                            <a:t>Name of ion</a:t>
                          </a:r>
                          <a:endParaRPr lang="en-GB" sz="1800" dirty="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6E0C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703203594"/>
                      </a:ext>
                    </a:extLst>
                  </a:tr>
                  <a:tr h="467551">
                    <a:tc>
                      <a:txBody>
                        <a:bodyPr/>
                        <a:lstStyle/>
                        <a:p>
                          <a:pPr marR="18415" indent="-228600" algn="ctr">
                            <a:lnSpc>
                              <a:spcPct val="106000"/>
                            </a:lnSpc>
                            <a:buNone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en-GB" sz="18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Arial" panose="020B0604020202020204" pitchFamily="34" charset="0"/>
                                      </a:rPr>
                                    </m:ctrlPr>
                                  </m:sSupPr>
                                  <m:e>
                                    <m:r>
                                      <m:rPr>
                                        <m:sty m:val="p"/>
                                      </m:rPr>
                                      <a:rPr lang="en-GB" sz="1800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Arial" panose="020B0604020202020204" pitchFamily="34" charset="0"/>
                                      </a:rPr>
                                      <m:t>Na</m:t>
                                    </m:r>
                                  </m:e>
                                  <m:sup>
                                    <m:r>
                                      <a:rPr lang="en-GB" sz="1800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Arial" panose="020B0604020202020204" pitchFamily="34" charset="0"/>
                                      </a:rPr>
                                      <m:t>+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en-GB" sz="1800" dirty="0">
                            <a:effectLst/>
                            <a:latin typeface="Calibri" panose="020F0502020204030204" pitchFamily="34" charset="0"/>
                            <a:ea typeface="Times New Roman" panose="02020603050405020304" pitchFamily="18" charset="0"/>
                            <a:cs typeface="Arial" panose="020B0604020202020204" pitchFamily="34" charset="0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indent="-226695" algn="l">
                            <a:lnSpc>
                              <a:spcPct val="107000"/>
                            </a:lnSpc>
                            <a:spcAft>
                              <a:spcPts val="600"/>
                            </a:spcAft>
                            <a:buNone/>
                            <a:tabLst>
                              <a:tab pos="3891280" algn="l"/>
                            </a:tabLst>
                          </a:pPr>
                          <a:r>
                            <a:rPr lang="en-GB" sz="1800" dirty="0">
                              <a:effectLst/>
                              <a:latin typeface="Century Gothic" panose="020B0502020202020204" pitchFamily="34" charset="0"/>
                              <a:ea typeface="Calibri" panose="020F0502020204030204" pitchFamily="34" charset="0"/>
                            </a:rPr>
                            <a:t>Sodium ion</a:t>
                          </a: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579055728"/>
                      </a:ext>
                    </a:extLst>
                  </a:tr>
                  <a:tr h="467551">
                    <a:tc>
                      <a:txBody>
                        <a:bodyPr/>
                        <a:lstStyle/>
                        <a:p>
                          <a:pPr marR="18415" indent="-228600" algn="ctr">
                            <a:lnSpc>
                              <a:spcPct val="106000"/>
                            </a:lnSpc>
                            <a:buNone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en-GB" sz="18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Arial" panose="020B0604020202020204" pitchFamily="34" charset="0"/>
                                      </a:rPr>
                                    </m:ctrlPr>
                                  </m:sSupPr>
                                  <m:e>
                                    <m:r>
                                      <m:rPr>
                                        <m:sty m:val="p"/>
                                      </m:rPr>
                                      <a:rPr lang="en-GB" sz="1800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Arial" panose="020B0604020202020204" pitchFamily="34" charset="0"/>
                                      </a:rPr>
                                      <m:t>K</m:t>
                                    </m:r>
                                  </m:e>
                                  <m:sup>
                                    <m:r>
                                      <a:rPr lang="en-GB" sz="1800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Arial" panose="020B0604020202020204" pitchFamily="34" charset="0"/>
                                      </a:rPr>
                                      <m:t>+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en-GB" sz="1800" dirty="0">
                            <a:effectLst/>
                            <a:latin typeface="Calibri" panose="020F0502020204030204" pitchFamily="34" charset="0"/>
                            <a:ea typeface="Times New Roman" panose="02020603050405020304" pitchFamily="18" charset="0"/>
                            <a:cs typeface="Arial" panose="020B0604020202020204" pitchFamily="34" charset="0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indent="-226695" algn="just">
                            <a:lnSpc>
                              <a:spcPts val="1400"/>
                            </a:lnSpc>
                            <a:spcAft>
                              <a:spcPts val="600"/>
                            </a:spcAft>
                            <a:buNone/>
                          </a:pPr>
                          <a:r>
                            <a:rPr lang="en-GB" sz="1800" dirty="0">
                              <a:effectLst/>
                              <a:latin typeface="Century Gothic" panose="020B0502020202020204" pitchFamily="34" charset="0"/>
                              <a:ea typeface="Calibri" panose="020F0502020204030204" pitchFamily="34" charset="0"/>
                            </a:rPr>
                            <a:t>Potassium ion</a:t>
                          </a: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4205026891"/>
                      </a:ext>
                    </a:extLst>
                  </a:tr>
                  <a:tr h="467551">
                    <a:tc>
                      <a:txBody>
                        <a:bodyPr/>
                        <a:lstStyle/>
                        <a:p>
                          <a:pPr marR="18415" indent="-228600" algn="ctr">
                            <a:lnSpc>
                              <a:spcPct val="106000"/>
                            </a:lnSpc>
                            <a:buNone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en-GB" sz="18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Arial" panose="020B0604020202020204" pitchFamily="34" charset="0"/>
                                      </a:rPr>
                                    </m:ctrlPr>
                                  </m:sSupPr>
                                  <m:e>
                                    <m:r>
                                      <m:rPr>
                                        <m:sty m:val="p"/>
                                      </m:rPr>
                                      <a:rPr lang="en-GB" sz="1800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Arial" panose="020B0604020202020204" pitchFamily="34" charset="0"/>
                                      </a:rPr>
                                      <m:t>Ag</m:t>
                                    </m:r>
                                  </m:e>
                                  <m:sup>
                                    <m:r>
                                      <a:rPr lang="en-GB" sz="1800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Arial" panose="020B0604020202020204" pitchFamily="34" charset="0"/>
                                      </a:rPr>
                                      <m:t>+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en-GB" sz="1800" dirty="0">
                            <a:effectLst/>
                            <a:latin typeface="Calibri" panose="020F0502020204030204" pitchFamily="34" charset="0"/>
                            <a:ea typeface="Times New Roman" panose="02020603050405020304" pitchFamily="18" charset="0"/>
                            <a:cs typeface="Arial" panose="020B0604020202020204" pitchFamily="34" charset="0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indent="-226695" algn="just">
                            <a:lnSpc>
                              <a:spcPts val="1400"/>
                            </a:lnSpc>
                            <a:spcAft>
                              <a:spcPts val="600"/>
                            </a:spcAft>
                            <a:buNone/>
                          </a:pPr>
                          <a:r>
                            <a:rPr lang="en-GB" sz="1800" dirty="0">
                              <a:effectLst/>
                              <a:latin typeface="Century Gothic" panose="020B0502020202020204" pitchFamily="34" charset="0"/>
                              <a:ea typeface="Calibri" panose="020F0502020204030204" pitchFamily="34" charset="0"/>
                            </a:rPr>
                            <a:t>Silver</a:t>
                          </a:r>
                          <a:r>
                            <a:rPr lang="en-GB" sz="1800" cap="small" baseline="0" dirty="0">
                              <a:effectLst/>
                              <a:latin typeface="Century Gothic" panose="020B0502020202020204" pitchFamily="34" charset="0"/>
                              <a:ea typeface="Calibri" panose="020F0502020204030204" pitchFamily="34" charset="0"/>
                            </a:rPr>
                            <a:t>(I) </a:t>
                          </a:r>
                          <a:r>
                            <a:rPr lang="en-GB" sz="1800" dirty="0">
                              <a:effectLst/>
                              <a:latin typeface="Century Gothic" panose="020B0502020202020204" pitchFamily="34" charset="0"/>
                              <a:ea typeface="Calibri" panose="020F0502020204030204" pitchFamily="34" charset="0"/>
                            </a:rPr>
                            <a:t>ion</a:t>
                          </a: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515004257"/>
                      </a:ext>
                    </a:extLst>
                  </a:tr>
                  <a:tr h="467551">
                    <a:tc>
                      <a:txBody>
                        <a:bodyPr/>
                        <a:lstStyle/>
                        <a:p>
                          <a:pPr marR="18415" indent="-228600" algn="ctr">
                            <a:lnSpc>
                              <a:spcPct val="106000"/>
                            </a:lnSpc>
                            <a:buNone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Sup>
                                  <m:sSubSupPr>
                                    <m:ctrlPr>
                                      <a:rPr lang="en-GB" sz="18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Arial" panose="020B0604020202020204" pitchFamily="34" charset="0"/>
                                      </a:rPr>
                                    </m:ctrlPr>
                                  </m:sSubSupPr>
                                  <m:e>
                                    <m:r>
                                      <m:rPr>
                                        <m:sty m:val="p"/>
                                      </m:rPr>
                                      <a:rPr lang="en-GB" sz="1800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Arial" panose="020B0604020202020204" pitchFamily="34" charset="0"/>
                                      </a:rPr>
                                      <m:t>NH</m:t>
                                    </m:r>
                                  </m:e>
                                  <m:sub>
                                    <m:r>
                                      <a:rPr lang="en-GB" sz="1800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Arial" panose="020B0604020202020204" pitchFamily="34" charset="0"/>
                                      </a:rPr>
                                      <m:t>4</m:t>
                                    </m:r>
                                  </m:sub>
                                  <m:sup>
                                    <m:r>
                                      <a:rPr lang="en-GB" sz="1800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Arial" panose="020B0604020202020204" pitchFamily="34" charset="0"/>
                                      </a:rPr>
                                      <m:t>  +</m:t>
                                    </m:r>
                                  </m:sup>
                                </m:sSubSup>
                              </m:oMath>
                            </m:oMathPara>
                          </a14:m>
                          <a:endParaRPr lang="en-GB" sz="1800" dirty="0">
                            <a:effectLst/>
                            <a:latin typeface="Calibri" panose="020F0502020204030204" pitchFamily="34" charset="0"/>
                            <a:ea typeface="Times New Roman" panose="02020603050405020304" pitchFamily="18" charset="0"/>
                            <a:cs typeface="Arial" panose="020B0604020202020204" pitchFamily="34" charset="0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indent="-226695" algn="just">
                            <a:lnSpc>
                              <a:spcPts val="1400"/>
                            </a:lnSpc>
                            <a:spcAft>
                              <a:spcPts val="600"/>
                            </a:spcAft>
                            <a:buNone/>
                          </a:pPr>
                          <a:r>
                            <a:rPr lang="en-GB" sz="1800" dirty="0">
                              <a:effectLst/>
                              <a:latin typeface="Century Gothic" panose="020B0502020202020204" pitchFamily="34" charset="0"/>
                              <a:ea typeface="Calibri" panose="020F0502020204030204" pitchFamily="34" charset="0"/>
                            </a:rPr>
                            <a:t>Ammonium ion</a:t>
                          </a: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291670533"/>
                      </a:ext>
                    </a:extLst>
                  </a:tr>
                  <a:tr h="467551">
                    <a:tc>
                      <a:txBody>
                        <a:bodyPr/>
                        <a:lstStyle/>
                        <a:p>
                          <a:pPr marR="18415" indent="-228600" algn="ctr">
                            <a:lnSpc>
                              <a:spcPct val="106000"/>
                            </a:lnSpc>
                            <a:buNone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en-GB" sz="18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Arial" panose="020B0604020202020204" pitchFamily="34" charset="0"/>
                                      </a:rPr>
                                    </m:ctrlPr>
                                  </m:sSupPr>
                                  <m:e>
                                    <m:r>
                                      <m:rPr>
                                        <m:sty m:val="p"/>
                                      </m:rPr>
                                      <a:rPr lang="en-GB" sz="1800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Arial" panose="020B0604020202020204" pitchFamily="34" charset="0"/>
                                      </a:rPr>
                                      <m:t>Ca</m:t>
                                    </m:r>
                                  </m:e>
                                  <m:sup>
                                    <m:r>
                                      <a:rPr lang="en-GB" sz="1800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Arial" panose="020B0604020202020204" pitchFamily="34" charset="0"/>
                                      </a:rPr>
                                      <m:t>2+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en-GB" sz="1800" dirty="0">
                            <a:effectLst/>
                            <a:latin typeface="Calibri" panose="020F0502020204030204" pitchFamily="34" charset="0"/>
                            <a:ea typeface="Times New Roman" panose="02020603050405020304" pitchFamily="18" charset="0"/>
                            <a:cs typeface="Arial" panose="020B0604020202020204" pitchFamily="34" charset="0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indent="-226695" algn="just">
                            <a:lnSpc>
                              <a:spcPts val="1400"/>
                            </a:lnSpc>
                            <a:spcAft>
                              <a:spcPts val="600"/>
                            </a:spcAft>
                            <a:buNone/>
                          </a:pPr>
                          <a:r>
                            <a:rPr lang="en-GB" sz="1800" dirty="0">
                              <a:effectLst/>
                              <a:latin typeface="Century Gothic" panose="020B0502020202020204" pitchFamily="34" charset="0"/>
                              <a:ea typeface="Calibri" panose="020F0502020204030204" pitchFamily="34" charset="0"/>
                            </a:rPr>
                            <a:t>Calcium ion</a:t>
                          </a: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025017085"/>
                      </a:ext>
                    </a:extLst>
                  </a:tr>
                  <a:tr h="467551">
                    <a:tc>
                      <a:txBody>
                        <a:bodyPr/>
                        <a:lstStyle/>
                        <a:p>
                          <a:pPr marR="18415" indent="-228600" algn="ctr">
                            <a:lnSpc>
                              <a:spcPct val="106000"/>
                            </a:lnSpc>
                            <a:buNone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en-GB" sz="18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Arial" panose="020B0604020202020204" pitchFamily="34" charset="0"/>
                                      </a:rPr>
                                    </m:ctrlPr>
                                  </m:sSupPr>
                                  <m:e>
                                    <m:r>
                                      <m:rPr>
                                        <m:sty m:val="p"/>
                                      </m:rPr>
                                      <a:rPr lang="en-GB" sz="1800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Arial" panose="020B0604020202020204" pitchFamily="34" charset="0"/>
                                      </a:rPr>
                                      <m:t>Mg</m:t>
                                    </m:r>
                                  </m:e>
                                  <m:sup>
                                    <m:r>
                                      <a:rPr lang="en-GB" sz="1800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Arial" panose="020B0604020202020204" pitchFamily="34" charset="0"/>
                                      </a:rPr>
                                      <m:t>2+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en-GB" sz="1800" dirty="0">
                            <a:effectLst/>
                            <a:latin typeface="Calibri" panose="020F0502020204030204" pitchFamily="34" charset="0"/>
                            <a:ea typeface="Times New Roman" panose="02020603050405020304" pitchFamily="18" charset="0"/>
                            <a:cs typeface="Arial" panose="020B0604020202020204" pitchFamily="34" charset="0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indent="-226695" algn="just">
                            <a:lnSpc>
                              <a:spcPts val="1400"/>
                            </a:lnSpc>
                            <a:spcAft>
                              <a:spcPts val="600"/>
                            </a:spcAft>
                            <a:buNone/>
                          </a:pPr>
                          <a:r>
                            <a:rPr lang="en-GB" sz="1800" dirty="0">
                              <a:effectLst/>
                              <a:latin typeface="Century Gothic" panose="020B0502020202020204" pitchFamily="34" charset="0"/>
                              <a:ea typeface="Calibri" panose="020F0502020204030204" pitchFamily="34" charset="0"/>
                            </a:rPr>
                            <a:t>Magnesium ion</a:t>
                          </a: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529600446"/>
                      </a:ext>
                    </a:extLst>
                  </a:tr>
                  <a:tr h="467551">
                    <a:tc>
                      <a:txBody>
                        <a:bodyPr/>
                        <a:lstStyle/>
                        <a:p>
                          <a:pPr marR="18415" indent="-228600" algn="ctr">
                            <a:lnSpc>
                              <a:spcPct val="106000"/>
                            </a:lnSpc>
                            <a:buNone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en-GB" sz="18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Arial" panose="020B0604020202020204" pitchFamily="34" charset="0"/>
                                      </a:rPr>
                                    </m:ctrlPr>
                                  </m:sSupPr>
                                  <m:e>
                                    <m:r>
                                      <m:rPr>
                                        <m:sty m:val="p"/>
                                      </m:rPr>
                                      <a:rPr lang="en-GB" sz="1800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Arial" panose="020B0604020202020204" pitchFamily="34" charset="0"/>
                                      </a:rPr>
                                      <m:t>Pb</m:t>
                                    </m:r>
                                  </m:e>
                                  <m:sup>
                                    <m:r>
                                      <a:rPr lang="en-GB" sz="1800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Arial" panose="020B0604020202020204" pitchFamily="34" charset="0"/>
                                      </a:rPr>
                                      <m:t>2+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en-GB" sz="1800" dirty="0">
                            <a:effectLst/>
                            <a:latin typeface="Calibri" panose="020F0502020204030204" pitchFamily="34" charset="0"/>
                            <a:ea typeface="Times New Roman" panose="02020603050405020304" pitchFamily="18" charset="0"/>
                            <a:cs typeface="Arial" panose="020B0604020202020204" pitchFamily="34" charset="0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indent="-226695" algn="l">
                            <a:lnSpc>
                              <a:spcPct val="107000"/>
                            </a:lnSpc>
                            <a:spcAft>
                              <a:spcPts val="600"/>
                            </a:spcAft>
                            <a:buNone/>
                            <a:tabLst>
                              <a:tab pos="3891280" algn="l"/>
                            </a:tabLst>
                          </a:pPr>
                          <a:r>
                            <a:rPr lang="en-GB" sz="1800" dirty="0">
                              <a:effectLst/>
                              <a:latin typeface="Century Gothic" panose="020B0502020202020204" pitchFamily="34" charset="0"/>
                              <a:ea typeface="Calibri" panose="020F0502020204030204" pitchFamily="34" charset="0"/>
                            </a:rPr>
                            <a:t>Lead</a:t>
                          </a:r>
                          <a:r>
                            <a:rPr lang="en-GB" sz="1800" cap="small" baseline="0" dirty="0">
                              <a:effectLst/>
                              <a:latin typeface="Century Gothic" panose="020B0502020202020204" pitchFamily="34" charset="0"/>
                              <a:ea typeface="Calibri" panose="020F0502020204030204" pitchFamily="34" charset="0"/>
                            </a:rPr>
                            <a:t>(II) </a:t>
                          </a:r>
                          <a:r>
                            <a:rPr lang="en-GB" sz="1800" dirty="0">
                              <a:effectLst/>
                              <a:latin typeface="Century Gothic" panose="020B0502020202020204" pitchFamily="34" charset="0"/>
                              <a:ea typeface="Calibri" panose="020F0502020204030204" pitchFamily="34" charset="0"/>
                            </a:rPr>
                            <a:t>ion</a:t>
                          </a: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919282196"/>
                      </a:ext>
                    </a:extLst>
                  </a:tr>
                  <a:tr h="467551">
                    <a:tc>
                      <a:txBody>
                        <a:bodyPr/>
                        <a:lstStyle/>
                        <a:p>
                          <a:pPr marR="18415" indent="-228600" algn="ctr">
                            <a:lnSpc>
                              <a:spcPct val="106000"/>
                            </a:lnSpc>
                            <a:buNone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en-GB" sz="18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Arial" panose="020B0604020202020204" pitchFamily="34" charset="0"/>
                                      </a:rPr>
                                    </m:ctrlPr>
                                  </m:sSupPr>
                                  <m:e>
                                    <m:r>
                                      <m:rPr>
                                        <m:sty m:val="p"/>
                                      </m:rPr>
                                      <a:rPr lang="en-GB" sz="1800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Arial" panose="020B0604020202020204" pitchFamily="34" charset="0"/>
                                      </a:rPr>
                                      <m:t>Zn</m:t>
                                    </m:r>
                                  </m:e>
                                  <m:sup>
                                    <m:r>
                                      <a:rPr lang="en-GB" sz="1800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Arial" panose="020B0604020202020204" pitchFamily="34" charset="0"/>
                                      </a:rPr>
                                      <m:t>2+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en-GB" sz="1800">
                            <a:effectLst/>
                            <a:latin typeface="Calibri" panose="020F0502020204030204" pitchFamily="34" charset="0"/>
                            <a:ea typeface="Times New Roman" panose="02020603050405020304" pitchFamily="18" charset="0"/>
                            <a:cs typeface="Arial" panose="020B0604020202020204" pitchFamily="34" charset="0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indent="-226695" algn="l">
                            <a:lnSpc>
                              <a:spcPct val="107000"/>
                            </a:lnSpc>
                            <a:spcAft>
                              <a:spcPts val="600"/>
                            </a:spcAft>
                            <a:buNone/>
                            <a:tabLst>
                              <a:tab pos="3891280" algn="l"/>
                            </a:tabLst>
                          </a:pPr>
                          <a:r>
                            <a:rPr lang="en-GB" sz="1800" dirty="0">
                              <a:effectLst/>
                              <a:latin typeface="Century Gothic" panose="020B0502020202020204" pitchFamily="34" charset="0"/>
                              <a:ea typeface="Calibri" panose="020F0502020204030204" pitchFamily="34" charset="0"/>
                            </a:rPr>
                            <a:t>Zinc ion</a:t>
                          </a: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402880069"/>
                      </a:ext>
                    </a:extLst>
                  </a:tr>
                  <a:tr h="467551">
                    <a:tc>
                      <a:txBody>
                        <a:bodyPr/>
                        <a:lstStyle/>
                        <a:p>
                          <a:pPr marR="18415" indent="-228600" algn="ctr">
                            <a:lnSpc>
                              <a:spcPct val="106000"/>
                            </a:lnSpc>
                            <a:buNone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en-GB" sz="18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Arial" panose="020B0604020202020204" pitchFamily="34" charset="0"/>
                                      </a:rPr>
                                    </m:ctrlPr>
                                  </m:sSupPr>
                                  <m:e>
                                    <m:r>
                                      <m:rPr>
                                        <m:sty m:val="p"/>
                                      </m:rPr>
                                      <a:rPr lang="en-GB" sz="1800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Arial" panose="020B0604020202020204" pitchFamily="34" charset="0"/>
                                      </a:rPr>
                                      <m:t>Cu</m:t>
                                    </m:r>
                                  </m:e>
                                  <m:sup>
                                    <m:r>
                                      <a:rPr lang="en-GB" sz="1800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Arial" panose="020B0604020202020204" pitchFamily="34" charset="0"/>
                                      </a:rPr>
                                      <m:t>2+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en-GB" sz="1800">
                            <a:effectLst/>
                            <a:latin typeface="Calibri" panose="020F0502020204030204" pitchFamily="34" charset="0"/>
                            <a:ea typeface="Times New Roman" panose="02020603050405020304" pitchFamily="18" charset="0"/>
                            <a:cs typeface="Arial" panose="020B0604020202020204" pitchFamily="34" charset="0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indent="-226695" algn="l">
                            <a:lnSpc>
                              <a:spcPct val="107000"/>
                            </a:lnSpc>
                            <a:spcAft>
                              <a:spcPts val="600"/>
                            </a:spcAft>
                            <a:buNone/>
                            <a:tabLst>
                              <a:tab pos="3891280" algn="l"/>
                            </a:tabLst>
                          </a:pPr>
                          <a:r>
                            <a:rPr lang="en-GB" sz="1800" dirty="0">
                              <a:effectLst/>
                              <a:latin typeface="Century Gothic" panose="020B0502020202020204" pitchFamily="34" charset="0"/>
                              <a:ea typeface="Calibri" panose="020F0502020204030204" pitchFamily="34" charset="0"/>
                            </a:rPr>
                            <a:t>Copper</a:t>
                          </a:r>
                          <a:r>
                            <a:rPr lang="en-GB" sz="1800" cap="small" baseline="0" dirty="0">
                              <a:effectLst/>
                              <a:latin typeface="Century Gothic" panose="020B0502020202020204" pitchFamily="34" charset="0"/>
                              <a:ea typeface="Calibri" panose="020F0502020204030204" pitchFamily="34" charset="0"/>
                            </a:rPr>
                            <a:t>(II) </a:t>
                          </a:r>
                          <a:r>
                            <a:rPr lang="en-GB" sz="1800" dirty="0">
                              <a:effectLst/>
                              <a:latin typeface="Century Gothic" panose="020B0502020202020204" pitchFamily="34" charset="0"/>
                              <a:ea typeface="Calibri" panose="020F0502020204030204" pitchFamily="34" charset="0"/>
                            </a:rPr>
                            <a:t>ion</a:t>
                          </a: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364259782"/>
                      </a:ext>
                    </a:extLst>
                  </a:tr>
                  <a:tr h="467551">
                    <a:tc>
                      <a:txBody>
                        <a:bodyPr/>
                        <a:lstStyle/>
                        <a:p>
                          <a:pPr marR="18415" indent="-228600" algn="ctr">
                            <a:lnSpc>
                              <a:spcPct val="106000"/>
                            </a:lnSpc>
                            <a:buNone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en-GB" sz="18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Arial" panose="020B0604020202020204" pitchFamily="34" charset="0"/>
                                      </a:rPr>
                                    </m:ctrlPr>
                                  </m:sSupPr>
                                  <m:e>
                                    <m:r>
                                      <m:rPr>
                                        <m:sty m:val="p"/>
                                      </m:rPr>
                                      <a:rPr lang="en-GB" sz="1800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Arial" panose="020B0604020202020204" pitchFamily="34" charset="0"/>
                                      </a:rPr>
                                      <m:t>Fe</m:t>
                                    </m:r>
                                  </m:e>
                                  <m:sup>
                                    <m:r>
                                      <a:rPr lang="en-GB" sz="1800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Arial" panose="020B0604020202020204" pitchFamily="34" charset="0"/>
                                      </a:rPr>
                                      <m:t>2+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en-GB" sz="1800">
                            <a:effectLst/>
                            <a:latin typeface="Calibri" panose="020F0502020204030204" pitchFamily="34" charset="0"/>
                            <a:ea typeface="Times New Roman" panose="02020603050405020304" pitchFamily="18" charset="0"/>
                            <a:cs typeface="Arial" panose="020B0604020202020204" pitchFamily="34" charset="0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indent="-226695" algn="just">
                            <a:lnSpc>
                              <a:spcPts val="1400"/>
                            </a:lnSpc>
                            <a:spcAft>
                              <a:spcPts val="600"/>
                            </a:spcAft>
                            <a:buNone/>
                          </a:pPr>
                          <a:r>
                            <a:rPr lang="en-GB" sz="1800" dirty="0">
                              <a:effectLst/>
                              <a:latin typeface="Century Gothic" panose="020B0502020202020204" pitchFamily="34" charset="0"/>
                              <a:ea typeface="Calibri" panose="020F0502020204030204" pitchFamily="34" charset="0"/>
                            </a:rPr>
                            <a:t>Iron</a:t>
                          </a:r>
                          <a:r>
                            <a:rPr lang="en-GB" sz="1800" cap="small" baseline="0" dirty="0">
                              <a:effectLst/>
                              <a:latin typeface="Century Gothic" panose="020B0502020202020204" pitchFamily="34" charset="0"/>
                              <a:ea typeface="Calibri" panose="020F0502020204030204" pitchFamily="34" charset="0"/>
                            </a:rPr>
                            <a:t>(II) </a:t>
                          </a:r>
                          <a:r>
                            <a:rPr lang="en-GB" sz="1800" dirty="0">
                              <a:effectLst/>
                              <a:latin typeface="Century Gothic" panose="020B0502020202020204" pitchFamily="34" charset="0"/>
                              <a:ea typeface="Calibri" panose="020F0502020204030204" pitchFamily="34" charset="0"/>
                            </a:rPr>
                            <a:t>ion</a:t>
                          </a: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941196260"/>
                      </a:ext>
                    </a:extLst>
                  </a:tr>
                  <a:tr h="467551">
                    <a:tc>
                      <a:txBody>
                        <a:bodyPr/>
                        <a:lstStyle/>
                        <a:p>
                          <a:pPr marR="18415" indent="-228600" algn="ctr">
                            <a:lnSpc>
                              <a:spcPct val="106000"/>
                            </a:lnSpc>
                            <a:buNone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en-GB" sz="18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Arial" panose="020B0604020202020204" pitchFamily="34" charset="0"/>
                                      </a:rPr>
                                    </m:ctrlPr>
                                  </m:sSupPr>
                                  <m:e>
                                    <m:r>
                                      <m:rPr>
                                        <m:sty m:val="p"/>
                                      </m:rPr>
                                      <a:rPr lang="en-GB" sz="1800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Arial" panose="020B0604020202020204" pitchFamily="34" charset="0"/>
                                      </a:rPr>
                                      <m:t>Fe</m:t>
                                    </m:r>
                                  </m:e>
                                  <m:sup>
                                    <m:r>
                                      <a:rPr lang="en-GB" sz="1800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Arial" panose="020B0604020202020204" pitchFamily="34" charset="0"/>
                                      </a:rPr>
                                      <m:t>3+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en-GB" sz="1800" dirty="0">
                            <a:effectLst/>
                            <a:latin typeface="Calibri" panose="020F0502020204030204" pitchFamily="34" charset="0"/>
                            <a:ea typeface="Times New Roman" panose="02020603050405020304" pitchFamily="18" charset="0"/>
                            <a:cs typeface="Arial" panose="020B0604020202020204" pitchFamily="34" charset="0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indent="-226695" algn="just">
                            <a:lnSpc>
                              <a:spcPts val="1400"/>
                            </a:lnSpc>
                            <a:spcAft>
                              <a:spcPts val="600"/>
                            </a:spcAft>
                            <a:buNone/>
                          </a:pPr>
                          <a:r>
                            <a:rPr lang="en-GB" sz="1800" dirty="0">
                              <a:effectLst/>
                              <a:latin typeface="Century Gothic" panose="020B0502020202020204" pitchFamily="34" charset="0"/>
                              <a:ea typeface="Calibri" panose="020F0502020204030204" pitchFamily="34" charset="0"/>
                            </a:rPr>
                            <a:t>Iron</a:t>
                          </a:r>
                          <a:r>
                            <a:rPr lang="en-GB" sz="1800" cap="small" baseline="0" dirty="0">
                              <a:effectLst/>
                              <a:latin typeface="Century Gothic" panose="020B0502020202020204" pitchFamily="34" charset="0"/>
                              <a:ea typeface="Calibri" panose="020F0502020204030204" pitchFamily="34" charset="0"/>
                            </a:rPr>
                            <a:t>(III) </a:t>
                          </a:r>
                          <a:r>
                            <a:rPr lang="en-GB" sz="1800" dirty="0">
                              <a:effectLst/>
                              <a:latin typeface="Century Gothic" panose="020B0502020202020204" pitchFamily="34" charset="0"/>
                              <a:ea typeface="Calibri" panose="020F0502020204030204" pitchFamily="34" charset="0"/>
                            </a:rPr>
                            <a:t>ion</a:t>
                          </a: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285144123"/>
                      </a:ext>
                    </a:extLst>
                  </a:tr>
                  <a:tr h="467551">
                    <a:tc>
                      <a:txBody>
                        <a:bodyPr/>
                        <a:lstStyle/>
                        <a:p>
                          <a:pPr marR="18415" indent="-228600" algn="ctr">
                            <a:lnSpc>
                              <a:spcPct val="106000"/>
                            </a:lnSpc>
                            <a:buNone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en-GB" sz="18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Arial" panose="020B0604020202020204" pitchFamily="34" charset="0"/>
                                      </a:rPr>
                                    </m:ctrlPr>
                                  </m:sSupPr>
                                  <m:e>
                                    <m:r>
                                      <m:rPr>
                                        <m:sty m:val="p"/>
                                      </m:rPr>
                                      <a:rPr lang="en-GB" sz="1800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Arial" panose="020B0604020202020204" pitchFamily="34" charset="0"/>
                                      </a:rPr>
                                      <m:t>Al</m:t>
                                    </m:r>
                                  </m:e>
                                  <m:sup>
                                    <m:r>
                                      <a:rPr lang="en-GB" sz="1800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Arial" panose="020B0604020202020204" pitchFamily="34" charset="0"/>
                                      </a:rPr>
                                      <m:t>3+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en-GB" sz="1800" dirty="0">
                            <a:effectLst/>
                            <a:latin typeface="Calibri" panose="020F0502020204030204" pitchFamily="34" charset="0"/>
                            <a:ea typeface="Times New Roman" panose="02020603050405020304" pitchFamily="18" charset="0"/>
                            <a:cs typeface="Arial" panose="020B0604020202020204" pitchFamily="34" charset="0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indent="-226695" algn="just">
                            <a:lnSpc>
                              <a:spcPts val="1400"/>
                            </a:lnSpc>
                            <a:spcAft>
                              <a:spcPts val="600"/>
                            </a:spcAft>
                            <a:buNone/>
                          </a:pPr>
                          <a:r>
                            <a:rPr lang="en-GB" sz="1800" dirty="0">
                              <a:effectLst/>
                              <a:latin typeface="Century Gothic" panose="020B0502020202020204" pitchFamily="34" charset="0"/>
                              <a:ea typeface="Calibri" panose="020F0502020204030204" pitchFamily="34" charset="0"/>
                            </a:rPr>
                            <a:t>Aluminium ion</a:t>
                          </a: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457614773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6" name="Table 5">
                <a:extLst>
                  <a:ext uri="{FF2B5EF4-FFF2-40B4-BE49-F238E27FC236}">
                    <a16:creationId xmlns:a16="http://schemas.microsoft.com/office/drawing/2014/main" id="{C01E77FE-7916-FF4F-974F-D1F51AB01811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416276981"/>
                  </p:ext>
                </p:extLst>
              </p:nvPr>
            </p:nvGraphicFramePr>
            <p:xfrm>
              <a:off x="2894334" y="437463"/>
              <a:ext cx="3870203" cy="6078163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1224000">
                      <a:extLst>
                        <a:ext uri="{9D8B030D-6E8A-4147-A177-3AD203B41FA5}">
                          <a16:colId xmlns:a16="http://schemas.microsoft.com/office/drawing/2014/main" val="3598483422"/>
                        </a:ext>
                      </a:extLst>
                    </a:gridCol>
                    <a:gridCol w="2646203">
                      <a:extLst>
                        <a:ext uri="{9D8B030D-6E8A-4147-A177-3AD203B41FA5}">
                          <a16:colId xmlns:a16="http://schemas.microsoft.com/office/drawing/2014/main" val="2511596331"/>
                        </a:ext>
                      </a:extLst>
                    </a:gridCol>
                  </a:tblGrid>
                  <a:tr h="467551">
                    <a:tc>
                      <a:txBody>
                        <a:bodyPr/>
                        <a:lstStyle/>
                        <a:p>
                          <a:pPr marR="21590" indent="-226695" algn="ctr">
                            <a:lnSpc>
                              <a:spcPct val="107000"/>
                            </a:lnSpc>
                            <a:spcBef>
                              <a:spcPts val="300"/>
                            </a:spcBef>
                            <a:spcAft>
                              <a:spcPts val="300"/>
                            </a:spcAft>
                            <a:buNone/>
                          </a:pPr>
                          <a:r>
                            <a:rPr lang="en-GB" sz="1800" b="1" dirty="0">
                              <a:solidFill>
                                <a:srgbClr val="C8102E"/>
                              </a:solidFill>
                              <a:effectLst/>
                              <a:latin typeface="Century Gothic" panose="020B0502020202020204" pitchFamily="34" charset="0"/>
                              <a:ea typeface="Calibri" panose="020F0502020204030204" pitchFamily="34" charset="0"/>
                            </a:rPr>
                            <a:t>Formula</a:t>
                          </a:r>
                          <a:endParaRPr lang="en-GB" sz="1800" dirty="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6E0C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indent="-226695" algn="ctr">
                            <a:lnSpc>
                              <a:spcPct val="107000"/>
                            </a:lnSpc>
                            <a:spcBef>
                              <a:spcPts val="300"/>
                            </a:spcBef>
                            <a:spcAft>
                              <a:spcPts val="300"/>
                            </a:spcAft>
                            <a:buNone/>
                          </a:pPr>
                          <a:r>
                            <a:rPr lang="en-GB" sz="1800" b="1" dirty="0">
                              <a:solidFill>
                                <a:srgbClr val="C8102E"/>
                              </a:solidFill>
                              <a:effectLst/>
                              <a:latin typeface="Century Gothic" panose="020B0502020202020204" pitchFamily="34" charset="0"/>
                              <a:ea typeface="Calibri" panose="020F0502020204030204" pitchFamily="34" charset="0"/>
                            </a:rPr>
                            <a:t>Name of ion</a:t>
                          </a:r>
                          <a:endParaRPr lang="en-GB" sz="1800" dirty="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6E0C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703203594"/>
                      </a:ext>
                    </a:extLst>
                  </a:tr>
                  <a:tr h="467551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498" t="-101299" r="-217413" b="-109870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indent="-226695" algn="l">
                            <a:lnSpc>
                              <a:spcPct val="107000"/>
                            </a:lnSpc>
                            <a:spcAft>
                              <a:spcPts val="600"/>
                            </a:spcAft>
                            <a:buNone/>
                            <a:tabLst>
                              <a:tab pos="3891280" algn="l"/>
                            </a:tabLst>
                          </a:pPr>
                          <a:r>
                            <a:rPr lang="en-GB" sz="1800" dirty="0">
                              <a:effectLst/>
                              <a:latin typeface="Century Gothic" panose="020B0502020202020204" pitchFamily="34" charset="0"/>
                              <a:ea typeface="Calibri" panose="020F0502020204030204" pitchFamily="34" charset="0"/>
                            </a:rPr>
                            <a:t>Sodium ion</a:t>
                          </a: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579055728"/>
                      </a:ext>
                    </a:extLst>
                  </a:tr>
                  <a:tr h="467551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498" t="-203947" r="-217413" b="-101315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indent="-226695" algn="just">
                            <a:lnSpc>
                              <a:spcPts val="1400"/>
                            </a:lnSpc>
                            <a:spcAft>
                              <a:spcPts val="600"/>
                            </a:spcAft>
                            <a:buNone/>
                          </a:pPr>
                          <a:r>
                            <a:rPr lang="en-GB" sz="1800" dirty="0">
                              <a:effectLst/>
                              <a:latin typeface="Century Gothic" panose="020B0502020202020204" pitchFamily="34" charset="0"/>
                              <a:ea typeface="Calibri" panose="020F0502020204030204" pitchFamily="34" charset="0"/>
                            </a:rPr>
                            <a:t>Potassium ion</a:t>
                          </a: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4205026891"/>
                      </a:ext>
                    </a:extLst>
                  </a:tr>
                  <a:tr h="467551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498" t="-300000" r="-217413" b="-9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indent="-226695" algn="just">
                            <a:lnSpc>
                              <a:spcPts val="1400"/>
                            </a:lnSpc>
                            <a:spcAft>
                              <a:spcPts val="600"/>
                            </a:spcAft>
                            <a:buNone/>
                          </a:pPr>
                          <a:r>
                            <a:rPr lang="en-GB" sz="1800" dirty="0">
                              <a:effectLst/>
                              <a:latin typeface="Century Gothic" panose="020B0502020202020204" pitchFamily="34" charset="0"/>
                              <a:ea typeface="Calibri" panose="020F0502020204030204" pitchFamily="34" charset="0"/>
                            </a:rPr>
                            <a:t>Silver</a:t>
                          </a:r>
                          <a:r>
                            <a:rPr lang="en-GB" sz="1800" cap="small" baseline="0" dirty="0">
                              <a:effectLst/>
                              <a:latin typeface="Century Gothic" panose="020B0502020202020204" pitchFamily="34" charset="0"/>
                              <a:ea typeface="Calibri" panose="020F0502020204030204" pitchFamily="34" charset="0"/>
                            </a:rPr>
                            <a:t>(I) </a:t>
                          </a:r>
                          <a:r>
                            <a:rPr lang="en-GB" sz="1800" dirty="0">
                              <a:effectLst/>
                              <a:latin typeface="Century Gothic" panose="020B0502020202020204" pitchFamily="34" charset="0"/>
                              <a:ea typeface="Calibri" panose="020F0502020204030204" pitchFamily="34" charset="0"/>
                            </a:rPr>
                            <a:t>ion</a:t>
                          </a: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515004257"/>
                      </a:ext>
                    </a:extLst>
                  </a:tr>
                  <a:tr h="467551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498" t="-400000" r="-217413" b="-8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indent="-226695" algn="just">
                            <a:lnSpc>
                              <a:spcPts val="1400"/>
                            </a:lnSpc>
                            <a:spcAft>
                              <a:spcPts val="600"/>
                            </a:spcAft>
                            <a:buNone/>
                          </a:pPr>
                          <a:r>
                            <a:rPr lang="en-GB" sz="1800" dirty="0">
                              <a:effectLst/>
                              <a:latin typeface="Century Gothic" panose="020B0502020202020204" pitchFamily="34" charset="0"/>
                              <a:ea typeface="Calibri" panose="020F0502020204030204" pitchFamily="34" charset="0"/>
                            </a:rPr>
                            <a:t>Ammonium ion</a:t>
                          </a: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291670533"/>
                      </a:ext>
                    </a:extLst>
                  </a:tr>
                  <a:tr h="467551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498" t="-500000" r="-217413" b="-7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indent="-226695" algn="just">
                            <a:lnSpc>
                              <a:spcPts val="1400"/>
                            </a:lnSpc>
                            <a:spcAft>
                              <a:spcPts val="600"/>
                            </a:spcAft>
                            <a:buNone/>
                          </a:pPr>
                          <a:r>
                            <a:rPr lang="en-GB" sz="1800" dirty="0">
                              <a:effectLst/>
                              <a:latin typeface="Century Gothic" panose="020B0502020202020204" pitchFamily="34" charset="0"/>
                              <a:ea typeface="Calibri" panose="020F0502020204030204" pitchFamily="34" charset="0"/>
                            </a:rPr>
                            <a:t>Calcium ion</a:t>
                          </a: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025017085"/>
                      </a:ext>
                    </a:extLst>
                  </a:tr>
                  <a:tr h="467551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498" t="-607895" r="-217413" b="-60921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indent="-226695" algn="just">
                            <a:lnSpc>
                              <a:spcPts val="1400"/>
                            </a:lnSpc>
                            <a:spcAft>
                              <a:spcPts val="600"/>
                            </a:spcAft>
                            <a:buNone/>
                          </a:pPr>
                          <a:r>
                            <a:rPr lang="en-GB" sz="1800" dirty="0">
                              <a:effectLst/>
                              <a:latin typeface="Century Gothic" panose="020B0502020202020204" pitchFamily="34" charset="0"/>
                              <a:ea typeface="Calibri" panose="020F0502020204030204" pitchFamily="34" charset="0"/>
                            </a:rPr>
                            <a:t>Magnesium ion</a:t>
                          </a: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529600446"/>
                      </a:ext>
                    </a:extLst>
                  </a:tr>
                  <a:tr h="467551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498" t="-698701" r="-217413" b="-50129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indent="-226695" algn="l">
                            <a:lnSpc>
                              <a:spcPct val="107000"/>
                            </a:lnSpc>
                            <a:spcAft>
                              <a:spcPts val="600"/>
                            </a:spcAft>
                            <a:buNone/>
                            <a:tabLst>
                              <a:tab pos="3891280" algn="l"/>
                            </a:tabLst>
                          </a:pPr>
                          <a:r>
                            <a:rPr lang="en-GB" sz="1800" dirty="0">
                              <a:effectLst/>
                              <a:latin typeface="Century Gothic" panose="020B0502020202020204" pitchFamily="34" charset="0"/>
                              <a:ea typeface="Calibri" panose="020F0502020204030204" pitchFamily="34" charset="0"/>
                            </a:rPr>
                            <a:t>Lead</a:t>
                          </a:r>
                          <a:r>
                            <a:rPr lang="en-GB" sz="1800" cap="small" baseline="0" dirty="0">
                              <a:effectLst/>
                              <a:latin typeface="Century Gothic" panose="020B0502020202020204" pitchFamily="34" charset="0"/>
                              <a:ea typeface="Calibri" panose="020F0502020204030204" pitchFamily="34" charset="0"/>
                            </a:rPr>
                            <a:t>(II) </a:t>
                          </a:r>
                          <a:r>
                            <a:rPr lang="en-GB" sz="1800" dirty="0">
                              <a:effectLst/>
                              <a:latin typeface="Century Gothic" panose="020B0502020202020204" pitchFamily="34" charset="0"/>
                              <a:ea typeface="Calibri" panose="020F0502020204030204" pitchFamily="34" charset="0"/>
                            </a:rPr>
                            <a:t>ion</a:t>
                          </a: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919282196"/>
                      </a:ext>
                    </a:extLst>
                  </a:tr>
                  <a:tr h="467551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498" t="-798701" r="-217413" b="-40129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indent="-226695" algn="l">
                            <a:lnSpc>
                              <a:spcPct val="107000"/>
                            </a:lnSpc>
                            <a:spcAft>
                              <a:spcPts val="600"/>
                            </a:spcAft>
                            <a:buNone/>
                            <a:tabLst>
                              <a:tab pos="3891280" algn="l"/>
                            </a:tabLst>
                          </a:pPr>
                          <a:r>
                            <a:rPr lang="en-GB" sz="1800" dirty="0">
                              <a:effectLst/>
                              <a:latin typeface="Century Gothic" panose="020B0502020202020204" pitchFamily="34" charset="0"/>
                              <a:ea typeface="Calibri" panose="020F0502020204030204" pitchFamily="34" charset="0"/>
                            </a:rPr>
                            <a:t>Zinc ion</a:t>
                          </a: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402880069"/>
                      </a:ext>
                    </a:extLst>
                  </a:tr>
                  <a:tr h="467551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498" t="-898701" r="-217413" b="-30129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indent="-226695" algn="l">
                            <a:lnSpc>
                              <a:spcPct val="107000"/>
                            </a:lnSpc>
                            <a:spcAft>
                              <a:spcPts val="600"/>
                            </a:spcAft>
                            <a:buNone/>
                            <a:tabLst>
                              <a:tab pos="3891280" algn="l"/>
                            </a:tabLst>
                          </a:pPr>
                          <a:r>
                            <a:rPr lang="en-GB" sz="1800" dirty="0">
                              <a:effectLst/>
                              <a:latin typeface="Century Gothic" panose="020B0502020202020204" pitchFamily="34" charset="0"/>
                              <a:ea typeface="Calibri" panose="020F0502020204030204" pitchFamily="34" charset="0"/>
                            </a:rPr>
                            <a:t>Copper</a:t>
                          </a:r>
                          <a:r>
                            <a:rPr lang="en-GB" sz="1800" cap="small" baseline="0" dirty="0">
                              <a:effectLst/>
                              <a:latin typeface="Century Gothic" panose="020B0502020202020204" pitchFamily="34" charset="0"/>
                              <a:ea typeface="Calibri" panose="020F0502020204030204" pitchFamily="34" charset="0"/>
                            </a:rPr>
                            <a:t>(II) </a:t>
                          </a:r>
                          <a:r>
                            <a:rPr lang="en-GB" sz="1800" dirty="0">
                              <a:effectLst/>
                              <a:latin typeface="Century Gothic" panose="020B0502020202020204" pitchFamily="34" charset="0"/>
                              <a:ea typeface="Calibri" panose="020F0502020204030204" pitchFamily="34" charset="0"/>
                            </a:rPr>
                            <a:t>ion</a:t>
                          </a: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364259782"/>
                      </a:ext>
                    </a:extLst>
                  </a:tr>
                  <a:tr h="467551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498" t="-1011842" r="-217413" b="-20526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indent="-226695" algn="just">
                            <a:lnSpc>
                              <a:spcPts val="1400"/>
                            </a:lnSpc>
                            <a:spcAft>
                              <a:spcPts val="600"/>
                            </a:spcAft>
                            <a:buNone/>
                          </a:pPr>
                          <a:r>
                            <a:rPr lang="en-GB" sz="1800" dirty="0">
                              <a:effectLst/>
                              <a:latin typeface="Century Gothic" panose="020B0502020202020204" pitchFamily="34" charset="0"/>
                              <a:ea typeface="Calibri" panose="020F0502020204030204" pitchFamily="34" charset="0"/>
                            </a:rPr>
                            <a:t>Iron</a:t>
                          </a:r>
                          <a:r>
                            <a:rPr lang="en-GB" sz="1800" cap="small" baseline="0" dirty="0">
                              <a:effectLst/>
                              <a:latin typeface="Century Gothic" panose="020B0502020202020204" pitchFamily="34" charset="0"/>
                              <a:ea typeface="Calibri" panose="020F0502020204030204" pitchFamily="34" charset="0"/>
                            </a:rPr>
                            <a:t>(II) </a:t>
                          </a:r>
                          <a:r>
                            <a:rPr lang="en-GB" sz="1800" dirty="0">
                              <a:effectLst/>
                              <a:latin typeface="Century Gothic" panose="020B0502020202020204" pitchFamily="34" charset="0"/>
                              <a:ea typeface="Calibri" panose="020F0502020204030204" pitchFamily="34" charset="0"/>
                            </a:rPr>
                            <a:t>ion</a:t>
                          </a: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941196260"/>
                      </a:ext>
                    </a:extLst>
                  </a:tr>
                  <a:tr h="467551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498" t="-1097403" r="-217413" b="-10259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indent="-226695" algn="just">
                            <a:lnSpc>
                              <a:spcPts val="1400"/>
                            </a:lnSpc>
                            <a:spcAft>
                              <a:spcPts val="600"/>
                            </a:spcAft>
                            <a:buNone/>
                          </a:pPr>
                          <a:r>
                            <a:rPr lang="en-GB" sz="1800" dirty="0">
                              <a:effectLst/>
                              <a:latin typeface="Century Gothic" panose="020B0502020202020204" pitchFamily="34" charset="0"/>
                              <a:ea typeface="Calibri" panose="020F0502020204030204" pitchFamily="34" charset="0"/>
                            </a:rPr>
                            <a:t>Iron</a:t>
                          </a:r>
                          <a:r>
                            <a:rPr lang="en-GB" sz="1800" cap="small" baseline="0" dirty="0">
                              <a:effectLst/>
                              <a:latin typeface="Century Gothic" panose="020B0502020202020204" pitchFamily="34" charset="0"/>
                              <a:ea typeface="Calibri" panose="020F0502020204030204" pitchFamily="34" charset="0"/>
                            </a:rPr>
                            <a:t>(III) </a:t>
                          </a:r>
                          <a:r>
                            <a:rPr lang="en-GB" sz="1800" dirty="0">
                              <a:effectLst/>
                              <a:latin typeface="Century Gothic" panose="020B0502020202020204" pitchFamily="34" charset="0"/>
                              <a:ea typeface="Calibri" panose="020F0502020204030204" pitchFamily="34" charset="0"/>
                            </a:rPr>
                            <a:t>ion</a:t>
                          </a: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285144123"/>
                      </a:ext>
                    </a:extLst>
                  </a:tr>
                  <a:tr h="467551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498" t="-1197403" r="-217413" b="-259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indent="-226695" algn="just">
                            <a:lnSpc>
                              <a:spcPts val="1400"/>
                            </a:lnSpc>
                            <a:spcAft>
                              <a:spcPts val="600"/>
                            </a:spcAft>
                            <a:buNone/>
                          </a:pPr>
                          <a:r>
                            <a:rPr lang="en-GB" sz="1800" dirty="0">
                              <a:effectLst/>
                              <a:latin typeface="Century Gothic" panose="020B0502020202020204" pitchFamily="34" charset="0"/>
                              <a:ea typeface="Calibri" panose="020F0502020204030204" pitchFamily="34" charset="0"/>
                            </a:rPr>
                            <a:t>Aluminium ion</a:t>
                          </a: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457614773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7" name="Table 6">
                <a:extLst>
                  <a:ext uri="{FF2B5EF4-FFF2-40B4-BE49-F238E27FC236}">
                    <a16:creationId xmlns:a16="http://schemas.microsoft.com/office/drawing/2014/main" id="{B33970BA-CA33-595C-0800-0DB1006F7262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337870695"/>
                  </p:ext>
                </p:extLst>
              </p:nvPr>
            </p:nvGraphicFramePr>
            <p:xfrm>
              <a:off x="7123731" y="980661"/>
              <a:ext cx="3870000" cy="468000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1224000">
                      <a:extLst>
                        <a:ext uri="{9D8B030D-6E8A-4147-A177-3AD203B41FA5}">
                          <a16:colId xmlns:a16="http://schemas.microsoft.com/office/drawing/2014/main" val="3269009330"/>
                        </a:ext>
                      </a:extLst>
                    </a:gridCol>
                    <a:gridCol w="2646000">
                      <a:extLst>
                        <a:ext uri="{9D8B030D-6E8A-4147-A177-3AD203B41FA5}">
                          <a16:colId xmlns:a16="http://schemas.microsoft.com/office/drawing/2014/main" val="1126325783"/>
                        </a:ext>
                      </a:extLst>
                    </a:gridCol>
                  </a:tblGrid>
                  <a:tr h="468000">
                    <a:tc>
                      <a:txBody>
                        <a:bodyPr/>
                        <a:lstStyle/>
                        <a:p>
                          <a:pPr marR="21590" indent="-226695" algn="ctr">
                            <a:lnSpc>
                              <a:spcPct val="107000"/>
                            </a:lnSpc>
                            <a:spcBef>
                              <a:spcPts val="300"/>
                            </a:spcBef>
                            <a:spcAft>
                              <a:spcPts val="300"/>
                            </a:spcAft>
                            <a:buNone/>
                          </a:pPr>
                          <a:r>
                            <a:rPr lang="en-GB" sz="1800" b="1" dirty="0">
                              <a:solidFill>
                                <a:srgbClr val="C8102E"/>
                              </a:solidFill>
                              <a:effectLst/>
                              <a:latin typeface="Century Gothic" panose="020B0502020202020204" pitchFamily="34" charset="0"/>
                              <a:ea typeface="Calibri" panose="020F0502020204030204" pitchFamily="34" charset="0"/>
                            </a:rPr>
                            <a:t>Formula</a:t>
                          </a:r>
                          <a:endParaRPr lang="en-GB" sz="1800" dirty="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6E0C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indent="-226695" algn="ctr">
                            <a:lnSpc>
                              <a:spcPct val="107000"/>
                            </a:lnSpc>
                            <a:spcBef>
                              <a:spcPts val="300"/>
                            </a:spcBef>
                            <a:spcAft>
                              <a:spcPts val="300"/>
                            </a:spcAft>
                            <a:buNone/>
                          </a:pPr>
                          <a:r>
                            <a:rPr lang="en-GB" sz="1800" b="1" dirty="0">
                              <a:solidFill>
                                <a:srgbClr val="C8102E"/>
                              </a:solidFill>
                              <a:effectLst/>
                              <a:latin typeface="Century Gothic" panose="020B0502020202020204" pitchFamily="34" charset="0"/>
                              <a:ea typeface="Calibri" panose="020F0502020204030204" pitchFamily="34" charset="0"/>
                            </a:rPr>
                            <a:t>Name of ion</a:t>
                          </a:r>
                          <a:endParaRPr lang="en-GB" sz="1800" dirty="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6E0C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720482772"/>
                      </a:ext>
                    </a:extLst>
                  </a:tr>
                  <a:tr h="468000">
                    <a:tc>
                      <a:txBody>
                        <a:bodyPr/>
                        <a:lstStyle/>
                        <a:p>
                          <a:pPr marR="21590" indent="-226695" algn="ctr">
                            <a:lnSpc>
                              <a:spcPct val="107000"/>
                            </a:lnSpc>
                            <a:spcAft>
                              <a:spcPts val="600"/>
                            </a:spcAft>
                            <a:buNone/>
                          </a:pPr>
                          <a:r>
                            <a:rPr lang="en-GB" sz="1800" dirty="0">
                              <a:effectLst/>
                              <a:latin typeface="Century Gothic" panose="020B0502020202020204" pitchFamily="34" charset="0"/>
                              <a:ea typeface="Calibri" panose="020F0502020204030204" pitchFamily="34" charset="0"/>
                            </a:rPr>
                            <a:t> 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GB" sz="1800" i="1" kern="1200" smtClean="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GB" sz="1800" kern="120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Cl</m:t>
                                  </m:r>
                                </m:e>
                                <m:sup>
                                  <m:r>
                                    <a:rPr lang="en-GB" sz="1800" i="1" kern="120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−</m:t>
                                  </m:r>
                                </m:sup>
                              </m:sSup>
                            </m:oMath>
                          </a14:m>
                          <a:endParaRPr lang="en-GB" sz="1800" dirty="0">
                            <a:effectLst/>
                            <a:latin typeface="Century Gothic" panose="020B0502020202020204" pitchFamily="34" charset="0"/>
                            <a:ea typeface="Calibri" panose="020F0502020204030204" pitchFamily="34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indent="-226695" algn="l">
                            <a:lnSpc>
                              <a:spcPct val="107000"/>
                            </a:lnSpc>
                            <a:spcAft>
                              <a:spcPts val="600"/>
                            </a:spcAft>
                            <a:buNone/>
                            <a:tabLst>
                              <a:tab pos="3891280" algn="l"/>
                            </a:tabLst>
                          </a:pPr>
                          <a:r>
                            <a:rPr lang="en-GB" sz="1800">
                              <a:effectLst/>
                              <a:latin typeface="Century Gothic" panose="020B0502020202020204" pitchFamily="34" charset="0"/>
                              <a:ea typeface="Calibri" panose="020F0502020204030204" pitchFamily="34" charset="0"/>
                            </a:rPr>
                            <a:t>Chloride ion</a:t>
                          </a: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02735580"/>
                      </a:ext>
                    </a:extLst>
                  </a:tr>
                  <a:tr h="468000">
                    <a:tc>
                      <a:txBody>
                        <a:bodyPr/>
                        <a:lstStyle/>
                        <a:p>
                          <a:pPr marR="21590" indent="-226695" algn="ctr">
                            <a:lnSpc>
                              <a:spcPct val="107000"/>
                            </a:lnSpc>
                            <a:spcAft>
                              <a:spcPts val="600"/>
                            </a:spcAft>
                            <a:buNone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en-GB" sz="1800" i="1" kern="1200" smtClean="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sSupPr>
                                  <m:e>
                                    <m:r>
                                      <m:rPr>
                                        <m:sty m:val="p"/>
                                      </m:rPr>
                                      <a:rPr lang="en-GB" sz="1800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Br</m:t>
                                    </m:r>
                                  </m:e>
                                  <m:sup>
                                    <m:r>
                                      <a:rPr lang="en-GB" sz="1800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−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en-GB" sz="1800" dirty="0">
                            <a:effectLst/>
                            <a:latin typeface="Century Gothic" panose="020B0502020202020204" pitchFamily="34" charset="0"/>
                            <a:ea typeface="Calibri" panose="020F0502020204030204" pitchFamily="34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indent="-226695" algn="just">
                            <a:lnSpc>
                              <a:spcPts val="1400"/>
                            </a:lnSpc>
                            <a:spcAft>
                              <a:spcPts val="600"/>
                            </a:spcAft>
                            <a:buNone/>
                          </a:pPr>
                          <a:r>
                            <a:rPr lang="en-GB" sz="1800" dirty="0">
                              <a:effectLst/>
                              <a:latin typeface="Century Gothic" panose="020B0502020202020204" pitchFamily="34" charset="0"/>
                              <a:ea typeface="Calibri" panose="020F0502020204030204" pitchFamily="34" charset="0"/>
                            </a:rPr>
                            <a:t>Bromide ion</a:t>
                          </a: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440029530"/>
                      </a:ext>
                    </a:extLst>
                  </a:tr>
                  <a:tr h="468000">
                    <a:tc>
                      <a:txBody>
                        <a:bodyPr/>
                        <a:lstStyle/>
                        <a:p>
                          <a:pPr marR="21590" indent="-226695" algn="ctr">
                            <a:lnSpc>
                              <a:spcPct val="107000"/>
                            </a:lnSpc>
                            <a:spcAft>
                              <a:spcPts val="600"/>
                            </a:spcAft>
                            <a:buNone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en-GB" sz="1800" i="1" kern="1200" smtClean="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sSupPr>
                                  <m:e>
                                    <m:r>
                                      <m:rPr>
                                        <m:sty m:val="p"/>
                                      </m:rPr>
                                      <a:rPr lang="en-GB" sz="1800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I</m:t>
                                    </m:r>
                                  </m:e>
                                  <m:sup>
                                    <m:r>
                                      <a:rPr lang="en-GB" sz="1800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−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en-GB" sz="1800" dirty="0">
                            <a:effectLst/>
                            <a:latin typeface="Century Gothic" panose="020B0502020202020204" pitchFamily="34" charset="0"/>
                            <a:ea typeface="Calibri" panose="020F0502020204030204" pitchFamily="34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indent="-226695" algn="just">
                            <a:lnSpc>
                              <a:spcPts val="1400"/>
                            </a:lnSpc>
                            <a:spcAft>
                              <a:spcPts val="600"/>
                            </a:spcAft>
                            <a:buNone/>
                          </a:pPr>
                          <a:r>
                            <a:rPr lang="en-GB" sz="1800" dirty="0">
                              <a:effectLst/>
                              <a:latin typeface="Century Gothic" panose="020B0502020202020204" pitchFamily="34" charset="0"/>
                              <a:ea typeface="Calibri" panose="020F0502020204030204" pitchFamily="34" charset="0"/>
                            </a:rPr>
                            <a:t>Iodide ion</a:t>
                          </a: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890182101"/>
                      </a:ext>
                    </a:extLst>
                  </a:tr>
                  <a:tr h="468000">
                    <a:tc>
                      <a:txBody>
                        <a:bodyPr/>
                        <a:lstStyle/>
                        <a:p>
                          <a:pPr marR="21590" indent="-226695" algn="ctr">
                            <a:lnSpc>
                              <a:spcPct val="107000"/>
                            </a:lnSpc>
                            <a:spcAft>
                              <a:spcPts val="600"/>
                            </a:spcAft>
                            <a:buNone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Sup>
                                  <m:sSubSupPr>
                                    <m:ctrlPr>
                                      <a:rPr lang="en-GB" sz="1800" i="1" kern="1200" smtClean="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sSubSupPr>
                                  <m:e>
                                    <m:r>
                                      <m:rPr>
                                        <m:sty m:val="p"/>
                                      </m:rPr>
                                      <a:rPr lang="en-GB" sz="1800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NO</m:t>
                                    </m:r>
                                  </m:e>
                                  <m:sub>
                                    <m:r>
                                      <a:rPr lang="en-GB" sz="1800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3</m:t>
                                    </m:r>
                                  </m:sub>
                                  <m:sup>
                                    <m:r>
                                      <a:rPr lang="en-GB" sz="1800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  </m:t>
                                    </m:r>
                                    <m:r>
                                      <a:rPr lang="en-GB" sz="1800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−</m:t>
                                    </m:r>
                                  </m:sup>
                                </m:sSubSup>
                              </m:oMath>
                            </m:oMathPara>
                          </a14:m>
                          <a:endParaRPr lang="en-GB" sz="1800" dirty="0">
                            <a:effectLst/>
                            <a:latin typeface="Century Gothic" panose="020B0502020202020204" pitchFamily="34" charset="0"/>
                            <a:ea typeface="Calibri" panose="020F0502020204030204" pitchFamily="34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indent="-226695" algn="just">
                            <a:lnSpc>
                              <a:spcPts val="1400"/>
                            </a:lnSpc>
                            <a:spcAft>
                              <a:spcPts val="600"/>
                            </a:spcAft>
                            <a:buNone/>
                          </a:pPr>
                          <a:r>
                            <a:rPr lang="en-GB" sz="1800" dirty="0">
                              <a:effectLst/>
                              <a:latin typeface="Century Gothic" panose="020B0502020202020204" pitchFamily="34" charset="0"/>
                              <a:ea typeface="Calibri" panose="020F0502020204030204" pitchFamily="34" charset="0"/>
                            </a:rPr>
                            <a:t>Nitrate ion</a:t>
                          </a: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526270903"/>
                      </a:ext>
                    </a:extLst>
                  </a:tr>
                  <a:tr h="468000">
                    <a:tc>
                      <a:txBody>
                        <a:bodyPr/>
                        <a:lstStyle/>
                        <a:p>
                          <a:pPr marR="21590" indent="-226695" algn="ctr">
                            <a:lnSpc>
                              <a:spcPct val="107000"/>
                            </a:lnSpc>
                            <a:spcAft>
                              <a:spcPts val="600"/>
                            </a:spcAft>
                            <a:buNone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en-GB" sz="1800" i="1" kern="1200" smtClean="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sSupPr>
                                  <m:e>
                                    <m:r>
                                      <m:rPr>
                                        <m:nor/>
                                      </m:rPr>
                                      <a:rPr lang="en-GB" sz="1800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+mn-lt"/>
                                        <a:ea typeface="+mn-ea"/>
                                        <a:cs typeface="+mn-cs"/>
                                      </a:rPr>
                                      <m:t>N</m:t>
                                    </m:r>
                                  </m:e>
                                  <m:sup>
                                    <m:r>
                                      <a:rPr lang="en-GB" sz="1800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3−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en-GB" sz="1800" dirty="0">
                            <a:effectLst/>
                            <a:latin typeface="Century Gothic" panose="020B0502020202020204" pitchFamily="34" charset="0"/>
                            <a:ea typeface="Calibri" panose="020F0502020204030204" pitchFamily="34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indent="-226695" algn="just">
                            <a:lnSpc>
                              <a:spcPts val="1400"/>
                            </a:lnSpc>
                            <a:spcAft>
                              <a:spcPts val="600"/>
                            </a:spcAft>
                            <a:buNone/>
                          </a:pPr>
                          <a:r>
                            <a:rPr lang="en-GB" sz="1800" dirty="0">
                              <a:effectLst/>
                              <a:latin typeface="Century Gothic" panose="020B0502020202020204" pitchFamily="34" charset="0"/>
                              <a:ea typeface="Calibri" panose="020F0502020204030204" pitchFamily="34" charset="0"/>
                            </a:rPr>
                            <a:t>Nitride ion</a:t>
                          </a: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471249901"/>
                      </a:ext>
                    </a:extLst>
                  </a:tr>
                  <a:tr h="468000">
                    <a:tc>
                      <a:txBody>
                        <a:bodyPr/>
                        <a:lstStyle/>
                        <a:p>
                          <a:pPr marR="21590" indent="-226695" algn="ctr">
                            <a:lnSpc>
                              <a:spcPct val="107000"/>
                            </a:lnSpc>
                            <a:spcAft>
                              <a:spcPts val="600"/>
                            </a:spcAft>
                            <a:buNone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en-GB" sz="1800" i="1" kern="1200" smtClean="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sSupPr>
                                  <m:e>
                                    <m:r>
                                      <m:rPr>
                                        <m:sty m:val="p"/>
                                      </m:rPr>
                                      <a:rPr lang="en-GB" sz="1800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OH</m:t>
                                    </m:r>
                                  </m:e>
                                  <m:sup>
                                    <m:r>
                                      <a:rPr lang="en-GB" sz="1800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−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en-GB" sz="1800" dirty="0">
                            <a:effectLst/>
                            <a:latin typeface="Century Gothic" panose="020B0502020202020204" pitchFamily="34" charset="0"/>
                            <a:ea typeface="Calibri" panose="020F0502020204030204" pitchFamily="34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indent="-226695" algn="just">
                            <a:lnSpc>
                              <a:spcPts val="1400"/>
                            </a:lnSpc>
                            <a:spcAft>
                              <a:spcPts val="600"/>
                            </a:spcAft>
                            <a:buNone/>
                          </a:pPr>
                          <a:r>
                            <a:rPr lang="en-GB" sz="1800" dirty="0">
                              <a:effectLst/>
                              <a:latin typeface="Century Gothic" panose="020B0502020202020204" pitchFamily="34" charset="0"/>
                              <a:ea typeface="Calibri" panose="020F0502020204030204" pitchFamily="34" charset="0"/>
                            </a:rPr>
                            <a:t>Hydroxide ion</a:t>
                          </a: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4114600427"/>
                      </a:ext>
                    </a:extLst>
                  </a:tr>
                  <a:tr h="468000">
                    <a:tc>
                      <a:txBody>
                        <a:bodyPr/>
                        <a:lstStyle/>
                        <a:p>
                          <a:pPr marR="21590" indent="-226695" algn="ctr">
                            <a:lnSpc>
                              <a:spcPct val="107000"/>
                            </a:lnSpc>
                            <a:spcAft>
                              <a:spcPts val="600"/>
                            </a:spcAft>
                            <a:buNone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Sup>
                                  <m:sSubSupPr>
                                    <m:ctrlPr>
                                      <a:rPr lang="en-GB" sz="1800" i="1" kern="1200" smtClean="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sSubSupPr>
                                  <m:e>
                                    <m:r>
                                      <m:rPr>
                                        <m:sty m:val="p"/>
                                      </m:rPr>
                                      <a:rPr lang="en-GB" sz="1800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CO</m:t>
                                    </m:r>
                                  </m:e>
                                  <m:sub>
                                    <m:r>
                                      <a:rPr lang="en-GB" sz="1800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3</m:t>
                                    </m:r>
                                  </m:sub>
                                  <m:sup>
                                    <m:r>
                                      <a:rPr lang="en-GB" sz="1800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  2</m:t>
                                    </m:r>
                                    <m:r>
                                      <a:rPr lang="en-GB" sz="1800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−</m:t>
                                    </m:r>
                                  </m:sup>
                                </m:sSubSup>
                              </m:oMath>
                            </m:oMathPara>
                          </a14:m>
                          <a:endParaRPr lang="en-GB" sz="1800" dirty="0">
                            <a:effectLst/>
                            <a:latin typeface="Century Gothic" panose="020B0502020202020204" pitchFamily="34" charset="0"/>
                            <a:ea typeface="Calibri" panose="020F0502020204030204" pitchFamily="34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indent="-226695" algn="l">
                            <a:lnSpc>
                              <a:spcPct val="107000"/>
                            </a:lnSpc>
                            <a:spcAft>
                              <a:spcPts val="600"/>
                            </a:spcAft>
                            <a:buNone/>
                            <a:tabLst>
                              <a:tab pos="3891280" algn="l"/>
                            </a:tabLst>
                          </a:pPr>
                          <a:r>
                            <a:rPr lang="en-GB" sz="1800" dirty="0">
                              <a:effectLst/>
                              <a:latin typeface="Century Gothic" panose="020B0502020202020204" pitchFamily="34" charset="0"/>
                              <a:ea typeface="Calibri" panose="020F0502020204030204" pitchFamily="34" charset="0"/>
                            </a:rPr>
                            <a:t>Carbonate ion</a:t>
                          </a: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739798879"/>
                      </a:ext>
                    </a:extLst>
                  </a:tr>
                  <a:tr h="468000">
                    <a:tc>
                      <a:txBody>
                        <a:bodyPr/>
                        <a:lstStyle/>
                        <a:p>
                          <a:pPr marR="21590" indent="-226695" algn="ctr">
                            <a:lnSpc>
                              <a:spcPct val="107000"/>
                            </a:lnSpc>
                            <a:spcAft>
                              <a:spcPts val="600"/>
                            </a:spcAft>
                            <a:buNone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en-GB" sz="1800" i="1" kern="1200" smtClean="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sSupPr>
                                  <m:e>
                                    <m:r>
                                      <m:rPr>
                                        <m:sty m:val="p"/>
                                      </m:rPr>
                                      <a:rPr lang="en-GB" sz="1800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S</m:t>
                                    </m:r>
                                  </m:e>
                                  <m:sup>
                                    <m:r>
                                      <a:rPr lang="en-GB" sz="1800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2</m:t>
                                    </m:r>
                                    <m:r>
                                      <a:rPr lang="en-GB" sz="1800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−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en-GB" sz="1800" dirty="0">
                            <a:effectLst/>
                            <a:latin typeface="Century Gothic" panose="020B0502020202020204" pitchFamily="34" charset="0"/>
                            <a:ea typeface="Calibri" panose="020F0502020204030204" pitchFamily="34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indent="-226695" algn="l">
                            <a:lnSpc>
                              <a:spcPct val="107000"/>
                            </a:lnSpc>
                            <a:spcAft>
                              <a:spcPts val="600"/>
                            </a:spcAft>
                            <a:buNone/>
                            <a:tabLst>
                              <a:tab pos="3891280" algn="l"/>
                            </a:tabLst>
                          </a:pPr>
                          <a:r>
                            <a:rPr lang="en-GB" sz="1800" dirty="0" err="1">
                              <a:effectLst/>
                              <a:latin typeface="Century Gothic" panose="020B0502020202020204" pitchFamily="34" charset="0"/>
                              <a:ea typeface="Calibri" panose="020F0502020204030204" pitchFamily="34" charset="0"/>
                            </a:rPr>
                            <a:t>Sulfide</a:t>
                          </a:r>
                          <a:r>
                            <a:rPr lang="en-GB" sz="1800" dirty="0">
                              <a:effectLst/>
                              <a:latin typeface="Century Gothic" panose="020B0502020202020204" pitchFamily="34" charset="0"/>
                              <a:ea typeface="Calibri" panose="020F0502020204030204" pitchFamily="34" charset="0"/>
                            </a:rPr>
                            <a:t> ion</a:t>
                          </a: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903531404"/>
                      </a:ext>
                    </a:extLst>
                  </a:tr>
                  <a:tr h="468000">
                    <a:tc>
                      <a:txBody>
                        <a:bodyPr/>
                        <a:lstStyle/>
                        <a:p>
                          <a:pPr marR="21590" indent="-226695" algn="ctr">
                            <a:lnSpc>
                              <a:spcPct val="107000"/>
                            </a:lnSpc>
                            <a:spcAft>
                              <a:spcPts val="600"/>
                            </a:spcAft>
                            <a:buNone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Sup>
                                  <m:sSubSupPr>
                                    <m:ctrlPr>
                                      <a:rPr lang="en-GB" sz="1800" i="1" kern="1200" smtClean="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sSubSupPr>
                                  <m:e>
                                    <m:r>
                                      <m:rPr>
                                        <m:sty m:val="p"/>
                                      </m:rPr>
                                      <a:rPr lang="en-GB" sz="1800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SO</m:t>
                                    </m:r>
                                  </m:e>
                                  <m:sub>
                                    <m:r>
                                      <a:rPr lang="en-GB" sz="1800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4</m:t>
                                    </m:r>
                                  </m:sub>
                                  <m:sup>
                                    <m:r>
                                      <a:rPr lang="en-GB" sz="1800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  2</m:t>
                                    </m:r>
                                    <m:r>
                                      <a:rPr lang="en-GB" sz="1800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−</m:t>
                                    </m:r>
                                  </m:sup>
                                </m:sSubSup>
                              </m:oMath>
                            </m:oMathPara>
                          </a14:m>
                          <a:endParaRPr lang="en-GB" sz="1800" dirty="0">
                            <a:effectLst/>
                            <a:latin typeface="Century Gothic" panose="020B0502020202020204" pitchFamily="34" charset="0"/>
                            <a:ea typeface="Calibri" panose="020F0502020204030204" pitchFamily="34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indent="-226695" algn="l">
                            <a:lnSpc>
                              <a:spcPct val="107000"/>
                            </a:lnSpc>
                            <a:spcAft>
                              <a:spcPts val="600"/>
                            </a:spcAft>
                            <a:buNone/>
                            <a:tabLst>
                              <a:tab pos="3891280" algn="l"/>
                            </a:tabLst>
                          </a:pPr>
                          <a:r>
                            <a:rPr lang="en-GB" sz="1800" dirty="0">
                              <a:effectLst/>
                              <a:latin typeface="Century Gothic" panose="020B0502020202020204" pitchFamily="34" charset="0"/>
                              <a:ea typeface="Calibri" panose="020F0502020204030204" pitchFamily="34" charset="0"/>
                            </a:rPr>
                            <a:t>Sulfate ion</a:t>
                          </a: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4241268162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7" name="Table 6">
                <a:extLst>
                  <a:ext uri="{FF2B5EF4-FFF2-40B4-BE49-F238E27FC236}">
                    <a16:creationId xmlns:a16="http://schemas.microsoft.com/office/drawing/2014/main" id="{B33970BA-CA33-595C-0800-0DB1006F7262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337870695"/>
                  </p:ext>
                </p:extLst>
              </p:nvPr>
            </p:nvGraphicFramePr>
            <p:xfrm>
              <a:off x="7123731" y="980661"/>
              <a:ext cx="3870000" cy="468000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1224000">
                      <a:extLst>
                        <a:ext uri="{9D8B030D-6E8A-4147-A177-3AD203B41FA5}">
                          <a16:colId xmlns:a16="http://schemas.microsoft.com/office/drawing/2014/main" val="3269009330"/>
                        </a:ext>
                      </a:extLst>
                    </a:gridCol>
                    <a:gridCol w="2646000">
                      <a:extLst>
                        <a:ext uri="{9D8B030D-6E8A-4147-A177-3AD203B41FA5}">
                          <a16:colId xmlns:a16="http://schemas.microsoft.com/office/drawing/2014/main" val="1126325783"/>
                        </a:ext>
                      </a:extLst>
                    </a:gridCol>
                  </a:tblGrid>
                  <a:tr h="468000">
                    <a:tc>
                      <a:txBody>
                        <a:bodyPr/>
                        <a:lstStyle/>
                        <a:p>
                          <a:pPr marR="21590" indent="-226695" algn="ctr">
                            <a:lnSpc>
                              <a:spcPct val="107000"/>
                            </a:lnSpc>
                            <a:spcBef>
                              <a:spcPts val="300"/>
                            </a:spcBef>
                            <a:spcAft>
                              <a:spcPts val="300"/>
                            </a:spcAft>
                            <a:buNone/>
                          </a:pPr>
                          <a:r>
                            <a:rPr lang="en-GB" sz="1800" b="1" dirty="0">
                              <a:solidFill>
                                <a:srgbClr val="C8102E"/>
                              </a:solidFill>
                              <a:effectLst/>
                              <a:latin typeface="Century Gothic" panose="020B0502020202020204" pitchFamily="34" charset="0"/>
                              <a:ea typeface="Calibri" panose="020F0502020204030204" pitchFamily="34" charset="0"/>
                            </a:rPr>
                            <a:t>Formula</a:t>
                          </a:r>
                          <a:endParaRPr lang="en-GB" sz="1800" dirty="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6E0C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indent="-226695" algn="ctr">
                            <a:lnSpc>
                              <a:spcPct val="107000"/>
                            </a:lnSpc>
                            <a:spcBef>
                              <a:spcPts val="300"/>
                            </a:spcBef>
                            <a:spcAft>
                              <a:spcPts val="300"/>
                            </a:spcAft>
                            <a:buNone/>
                          </a:pPr>
                          <a:r>
                            <a:rPr lang="en-GB" sz="1800" b="1" dirty="0">
                              <a:solidFill>
                                <a:srgbClr val="C8102E"/>
                              </a:solidFill>
                              <a:effectLst/>
                              <a:latin typeface="Century Gothic" panose="020B0502020202020204" pitchFamily="34" charset="0"/>
                              <a:ea typeface="Calibri" panose="020F0502020204030204" pitchFamily="34" charset="0"/>
                            </a:rPr>
                            <a:t>Name of ion</a:t>
                          </a:r>
                          <a:endParaRPr lang="en-GB" sz="1800" dirty="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6E0C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720482772"/>
                      </a:ext>
                    </a:extLst>
                  </a:tr>
                  <a:tr h="4680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498" t="-101299" r="-217413" b="-80649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indent="-226695" algn="l">
                            <a:lnSpc>
                              <a:spcPct val="107000"/>
                            </a:lnSpc>
                            <a:spcAft>
                              <a:spcPts val="600"/>
                            </a:spcAft>
                            <a:buNone/>
                            <a:tabLst>
                              <a:tab pos="3891280" algn="l"/>
                            </a:tabLst>
                          </a:pPr>
                          <a:r>
                            <a:rPr lang="en-GB" sz="1800">
                              <a:effectLst/>
                              <a:latin typeface="Century Gothic" panose="020B0502020202020204" pitchFamily="34" charset="0"/>
                              <a:ea typeface="Calibri" panose="020F0502020204030204" pitchFamily="34" charset="0"/>
                            </a:rPr>
                            <a:t>Chloride ion</a:t>
                          </a: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02735580"/>
                      </a:ext>
                    </a:extLst>
                  </a:tr>
                  <a:tr h="4680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498" t="-201299" r="-217413" b="-70649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indent="-226695" algn="just">
                            <a:lnSpc>
                              <a:spcPts val="1400"/>
                            </a:lnSpc>
                            <a:spcAft>
                              <a:spcPts val="600"/>
                            </a:spcAft>
                            <a:buNone/>
                          </a:pPr>
                          <a:r>
                            <a:rPr lang="en-GB" sz="1800" dirty="0">
                              <a:effectLst/>
                              <a:latin typeface="Century Gothic" panose="020B0502020202020204" pitchFamily="34" charset="0"/>
                              <a:ea typeface="Calibri" panose="020F0502020204030204" pitchFamily="34" charset="0"/>
                            </a:rPr>
                            <a:t>Bromide ion</a:t>
                          </a: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440029530"/>
                      </a:ext>
                    </a:extLst>
                  </a:tr>
                  <a:tr h="4680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498" t="-301299" r="-217413" b="-60649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indent="-226695" algn="just">
                            <a:lnSpc>
                              <a:spcPts val="1400"/>
                            </a:lnSpc>
                            <a:spcAft>
                              <a:spcPts val="600"/>
                            </a:spcAft>
                            <a:buNone/>
                          </a:pPr>
                          <a:r>
                            <a:rPr lang="en-GB" sz="1800" dirty="0">
                              <a:effectLst/>
                              <a:latin typeface="Century Gothic" panose="020B0502020202020204" pitchFamily="34" charset="0"/>
                              <a:ea typeface="Calibri" panose="020F0502020204030204" pitchFamily="34" charset="0"/>
                            </a:rPr>
                            <a:t>Iodide ion</a:t>
                          </a: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890182101"/>
                      </a:ext>
                    </a:extLst>
                  </a:tr>
                  <a:tr h="4680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498" t="-401299" r="-217413" b="-50649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indent="-226695" algn="just">
                            <a:lnSpc>
                              <a:spcPts val="1400"/>
                            </a:lnSpc>
                            <a:spcAft>
                              <a:spcPts val="600"/>
                            </a:spcAft>
                            <a:buNone/>
                          </a:pPr>
                          <a:r>
                            <a:rPr lang="en-GB" sz="1800" dirty="0">
                              <a:effectLst/>
                              <a:latin typeface="Century Gothic" panose="020B0502020202020204" pitchFamily="34" charset="0"/>
                              <a:ea typeface="Calibri" panose="020F0502020204030204" pitchFamily="34" charset="0"/>
                            </a:rPr>
                            <a:t>Nitrate ion</a:t>
                          </a: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526270903"/>
                      </a:ext>
                    </a:extLst>
                  </a:tr>
                  <a:tr h="4680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498" t="-507895" r="-217413" b="-41315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indent="-226695" algn="just">
                            <a:lnSpc>
                              <a:spcPts val="1400"/>
                            </a:lnSpc>
                            <a:spcAft>
                              <a:spcPts val="600"/>
                            </a:spcAft>
                            <a:buNone/>
                          </a:pPr>
                          <a:r>
                            <a:rPr lang="en-GB" sz="1800" dirty="0">
                              <a:effectLst/>
                              <a:latin typeface="Century Gothic" panose="020B0502020202020204" pitchFamily="34" charset="0"/>
                              <a:ea typeface="Calibri" panose="020F0502020204030204" pitchFamily="34" charset="0"/>
                            </a:rPr>
                            <a:t>Nitride ion</a:t>
                          </a: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471249901"/>
                      </a:ext>
                    </a:extLst>
                  </a:tr>
                  <a:tr h="4680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498" t="-600000" r="-217413" b="-3077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indent="-226695" algn="just">
                            <a:lnSpc>
                              <a:spcPts val="1400"/>
                            </a:lnSpc>
                            <a:spcAft>
                              <a:spcPts val="600"/>
                            </a:spcAft>
                            <a:buNone/>
                          </a:pPr>
                          <a:r>
                            <a:rPr lang="en-GB" sz="1800" dirty="0">
                              <a:effectLst/>
                              <a:latin typeface="Century Gothic" panose="020B0502020202020204" pitchFamily="34" charset="0"/>
                              <a:ea typeface="Calibri" panose="020F0502020204030204" pitchFamily="34" charset="0"/>
                            </a:rPr>
                            <a:t>Hydroxide ion</a:t>
                          </a: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4114600427"/>
                      </a:ext>
                    </a:extLst>
                  </a:tr>
                  <a:tr h="4680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498" t="-700000" r="-217413" b="-2077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indent="-226695" algn="l">
                            <a:lnSpc>
                              <a:spcPct val="107000"/>
                            </a:lnSpc>
                            <a:spcAft>
                              <a:spcPts val="600"/>
                            </a:spcAft>
                            <a:buNone/>
                            <a:tabLst>
                              <a:tab pos="3891280" algn="l"/>
                            </a:tabLst>
                          </a:pPr>
                          <a:r>
                            <a:rPr lang="en-GB" sz="1800" dirty="0">
                              <a:effectLst/>
                              <a:latin typeface="Century Gothic" panose="020B0502020202020204" pitchFamily="34" charset="0"/>
                              <a:ea typeface="Calibri" panose="020F0502020204030204" pitchFamily="34" charset="0"/>
                            </a:rPr>
                            <a:t>Carbonate ion</a:t>
                          </a: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739798879"/>
                      </a:ext>
                    </a:extLst>
                  </a:tr>
                  <a:tr h="4680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498" t="-800000" r="-217413" b="-1077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indent="-226695" algn="l">
                            <a:lnSpc>
                              <a:spcPct val="107000"/>
                            </a:lnSpc>
                            <a:spcAft>
                              <a:spcPts val="600"/>
                            </a:spcAft>
                            <a:buNone/>
                            <a:tabLst>
                              <a:tab pos="3891280" algn="l"/>
                            </a:tabLst>
                          </a:pPr>
                          <a:r>
                            <a:rPr lang="en-GB" sz="1800" dirty="0" err="1">
                              <a:effectLst/>
                              <a:latin typeface="Century Gothic" panose="020B0502020202020204" pitchFamily="34" charset="0"/>
                              <a:ea typeface="Calibri" panose="020F0502020204030204" pitchFamily="34" charset="0"/>
                            </a:rPr>
                            <a:t>Sulfide</a:t>
                          </a:r>
                          <a:r>
                            <a:rPr lang="en-GB" sz="1800" dirty="0">
                              <a:effectLst/>
                              <a:latin typeface="Century Gothic" panose="020B0502020202020204" pitchFamily="34" charset="0"/>
                              <a:ea typeface="Calibri" panose="020F0502020204030204" pitchFamily="34" charset="0"/>
                            </a:rPr>
                            <a:t> ion</a:t>
                          </a: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903531404"/>
                      </a:ext>
                    </a:extLst>
                  </a:tr>
                  <a:tr h="4680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498" t="-900000" r="-217413" b="-77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indent="-226695" algn="l">
                            <a:lnSpc>
                              <a:spcPct val="107000"/>
                            </a:lnSpc>
                            <a:spcAft>
                              <a:spcPts val="600"/>
                            </a:spcAft>
                            <a:buNone/>
                            <a:tabLst>
                              <a:tab pos="3891280" algn="l"/>
                            </a:tabLst>
                          </a:pPr>
                          <a:r>
                            <a:rPr lang="en-GB" sz="1800" dirty="0">
                              <a:effectLst/>
                              <a:latin typeface="Century Gothic" panose="020B0502020202020204" pitchFamily="34" charset="0"/>
                              <a:ea typeface="Calibri" panose="020F0502020204030204" pitchFamily="34" charset="0"/>
                            </a:rPr>
                            <a:t>Sulfate ion</a:t>
                          </a: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4241268162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8" name="Vertical Title 1">
            <a:extLst>
              <a:ext uri="{FF2B5EF4-FFF2-40B4-BE49-F238E27FC236}">
                <a16:creationId xmlns:a16="http://schemas.microsoft.com/office/drawing/2014/main" id="{97A64557-123A-CAF6-E6E2-4A5425076D4A}"/>
              </a:ext>
            </a:extLst>
          </p:cNvPr>
          <p:cNvSpPr txBox="1">
            <a:spLocks/>
          </p:cNvSpPr>
          <p:nvPr/>
        </p:nvSpPr>
        <p:spPr>
          <a:xfrm>
            <a:off x="11382000" y="540000"/>
            <a:ext cx="810000" cy="4121210"/>
          </a:xfrm>
          <a:prstGeom prst="rect">
            <a:avLst/>
          </a:prstGeom>
        </p:spPr>
        <p:txBody>
          <a:bodyPr vert="eaVert" lIns="0" tIns="0" rIns="0" bIns="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200" b="1" i="0" dirty="0">
                <a:solidFill>
                  <a:schemeClr val="bg1"/>
                </a:solidFill>
                <a:latin typeface="Century Gothic" panose="020B0502020202020204" pitchFamily="34" charset="0"/>
              </a:rPr>
              <a:t>Activity 1</a:t>
            </a:r>
            <a:endParaRPr lang="en-US" sz="2200" b="1" i="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801167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D222CD-678A-0543-B7C7-C1E80F753B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Combining formulas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C673AA7-0565-0C45-BCCD-847B36196B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0000" y="1260000"/>
            <a:ext cx="5940000" cy="5040000"/>
          </a:xfrm>
        </p:spPr>
        <p:txBody>
          <a:bodyPr/>
          <a:lstStyle/>
          <a:p>
            <a:r>
              <a:rPr lang="en-GB" dirty="0"/>
              <a:t>When combining ions to make ionic formulas, the positive and negative charges must balance. This is because ionic compounds are overall </a:t>
            </a:r>
            <a:r>
              <a:rPr lang="en-GB" b="1" dirty="0"/>
              <a:t>neutral</a:t>
            </a:r>
            <a:r>
              <a:rPr lang="en-GB" dirty="0"/>
              <a:t>.</a:t>
            </a:r>
          </a:p>
          <a:p>
            <a:r>
              <a:rPr lang="en-GB" dirty="0"/>
              <a:t>On your mini-whiteboard, write the formulas of:</a:t>
            </a:r>
          </a:p>
          <a:p>
            <a:pPr marL="342900" indent="-342900">
              <a:buClr>
                <a:srgbClr val="C8102E"/>
              </a:buClr>
              <a:buFont typeface="Arial" panose="020B0604020202020204" pitchFamily="34" charset="0"/>
              <a:buChar char="•"/>
            </a:pPr>
            <a:r>
              <a:rPr lang="en-GB" dirty="0"/>
              <a:t>A sodium ion</a:t>
            </a:r>
          </a:p>
          <a:p>
            <a:pPr marL="342900" indent="-342900">
              <a:buClr>
                <a:srgbClr val="C8102E"/>
              </a:buClr>
              <a:buFont typeface="Arial" panose="020B0604020202020204" pitchFamily="34" charset="0"/>
              <a:buChar char="•"/>
            </a:pPr>
            <a:r>
              <a:rPr lang="en-GB" dirty="0"/>
              <a:t>A bromide ion</a:t>
            </a:r>
          </a:p>
          <a:p>
            <a:pPr marL="342900" indent="-342900">
              <a:buClr>
                <a:srgbClr val="C8102E"/>
              </a:buClr>
              <a:buFont typeface="Arial" panose="020B0604020202020204" pitchFamily="34" charset="0"/>
              <a:buChar char="•"/>
            </a:pPr>
            <a:r>
              <a:rPr lang="en-GB" dirty="0"/>
              <a:t>The formula of sodium bromide</a:t>
            </a:r>
          </a:p>
          <a:p>
            <a:endParaRPr lang="en-GB" dirty="0"/>
          </a:p>
        </p:txBody>
      </p:sp>
      <p:sp>
        <p:nvSpPr>
          <p:cNvPr id="5" name="Vertical Title 1">
            <a:extLst>
              <a:ext uri="{FF2B5EF4-FFF2-40B4-BE49-F238E27FC236}">
                <a16:creationId xmlns:a16="http://schemas.microsoft.com/office/drawing/2014/main" id="{94DF5491-C51B-5546-8D63-8BD341C64B0A}"/>
              </a:ext>
            </a:extLst>
          </p:cNvPr>
          <p:cNvSpPr txBox="1">
            <a:spLocks/>
          </p:cNvSpPr>
          <p:nvPr/>
        </p:nvSpPr>
        <p:spPr>
          <a:xfrm>
            <a:off x="11382000" y="540000"/>
            <a:ext cx="810000" cy="4121210"/>
          </a:xfrm>
          <a:prstGeom prst="rect">
            <a:avLst/>
          </a:prstGeom>
        </p:spPr>
        <p:txBody>
          <a:bodyPr vert="eaVert" lIns="0" tIns="0" rIns="0" bIns="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200" b="1" i="0" dirty="0">
                <a:solidFill>
                  <a:schemeClr val="bg1"/>
                </a:solidFill>
                <a:latin typeface="Century Gothic" panose="020B0502020202020204" pitchFamily="34" charset="0"/>
              </a:rPr>
              <a:t>Combining formulas</a:t>
            </a:r>
            <a:endParaRPr lang="en-US" sz="2200" b="1" i="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8121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9F516D-5301-AAA8-A5AA-0ACFBC1B7A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9D592D-4CCF-EC39-DD86-DCD0C5B3DE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Combining formulas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738F569-5277-AFE1-4ECB-094035965DE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0000" y="1259999"/>
            <a:ext cx="5940000" cy="2129707"/>
          </a:xfrm>
        </p:spPr>
        <p:txBody>
          <a:bodyPr>
            <a:normAutofit/>
          </a:bodyPr>
          <a:lstStyle/>
          <a:p>
            <a:r>
              <a:rPr lang="en-GB" dirty="0"/>
              <a:t>When combining ions to make ionic formulas, the positive and negative charges must balance. This is because ionic compounds are overall </a:t>
            </a:r>
            <a:r>
              <a:rPr lang="en-GB" b="1" dirty="0"/>
              <a:t>neutral</a:t>
            </a:r>
            <a:r>
              <a:rPr lang="en-GB" dirty="0"/>
              <a:t>.</a:t>
            </a:r>
          </a:p>
          <a:p>
            <a:r>
              <a:rPr lang="en-GB" i="1" dirty="0">
                <a:solidFill>
                  <a:srgbClr val="C8102E"/>
                </a:solidFill>
              </a:rPr>
              <a:t>e.g. sodium bromide</a:t>
            </a:r>
          </a:p>
          <a:p>
            <a:endParaRPr lang="en-GB" dirty="0"/>
          </a:p>
        </p:txBody>
      </p:sp>
      <p:sp>
        <p:nvSpPr>
          <p:cNvPr id="5" name="Vertical Title 1">
            <a:extLst>
              <a:ext uri="{FF2B5EF4-FFF2-40B4-BE49-F238E27FC236}">
                <a16:creationId xmlns:a16="http://schemas.microsoft.com/office/drawing/2014/main" id="{DA75C63C-BF8E-2A38-C1FD-05CE99962180}"/>
              </a:ext>
            </a:extLst>
          </p:cNvPr>
          <p:cNvSpPr txBox="1">
            <a:spLocks/>
          </p:cNvSpPr>
          <p:nvPr/>
        </p:nvSpPr>
        <p:spPr>
          <a:xfrm>
            <a:off x="11382000" y="540000"/>
            <a:ext cx="810000" cy="4121210"/>
          </a:xfrm>
          <a:prstGeom prst="rect">
            <a:avLst/>
          </a:prstGeom>
        </p:spPr>
        <p:txBody>
          <a:bodyPr vert="eaVert" lIns="0" tIns="0" rIns="0" bIns="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200" b="1" dirty="0">
                <a:solidFill>
                  <a:schemeClr val="bg1"/>
                </a:solidFill>
                <a:latin typeface="Century Gothic" panose="020B0502020202020204" pitchFamily="34" charset="0"/>
              </a:rPr>
              <a:t>Combining formulas</a:t>
            </a:r>
            <a:endParaRPr lang="en-US" sz="22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grpSp>
        <p:nvGrpSpPr>
          <p:cNvPr id="6" name="Group 5" descr="A white shape with a dark red outline. The shape has a triangle cut out on the right hand side  (representing a donated electron). The shape has the formula for a sodium ion on it. (Na^+)">
            <a:extLst>
              <a:ext uri="{FF2B5EF4-FFF2-40B4-BE49-F238E27FC236}">
                <a16:creationId xmlns:a16="http://schemas.microsoft.com/office/drawing/2014/main" id="{457900F1-459A-9EFE-87EA-31896A802A89}"/>
              </a:ext>
            </a:extLst>
          </p:cNvPr>
          <p:cNvGrpSpPr/>
          <p:nvPr/>
        </p:nvGrpSpPr>
        <p:grpSpPr>
          <a:xfrm>
            <a:off x="878546" y="3514736"/>
            <a:ext cx="1238250" cy="622719"/>
            <a:chOff x="0" y="0"/>
            <a:chExt cx="1744980" cy="960120"/>
          </a:xfrm>
        </p:grpSpPr>
        <p:sp>
          <p:nvSpPr>
            <p:cNvPr id="7" name="Freeform: Shape 4">
              <a:extLst>
                <a:ext uri="{FF2B5EF4-FFF2-40B4-BE49-F238E27FC236}">
                  <a16:creationId xmlns:a16="http://schemas.microsoft.com/office/drawing/2014/main" id="{97F1F23C-2279-9C43-0CF2-C4727C08C0C9}"/>
                </a:ext>
              </a:extLst>
            </p:cNvPr>
            <p:cNvSpPr/>
            <p:nvPr/>
          </p:nvSpPr>
          <p:spPr>
            <a:xfrm>
              <a:off x="0" y="0"/>
              <a:ext cx="1744980" cy="960120"/>
            </a:xfrm>
            <a:custGeom>
              <a:avLst/>
              <a:gdLst>
                <a:gd name="connsiteX0" fmla="*/ 7620 w 1744980"/>
                <a:gd name="connsiteY0" fmla="*/ 0 h 960120"/>
                <a:gd name="connsiteX1" fmla="*/ 0 w 1744980"/>
                <a:gd name="connsiteY1" fmla="*/ 952500 h 960120"/>
                <a:gd name="connsiteX2" fmla="*/ 1744980 w 1744980"/>
                <a:gd name="connsiteY2" fmla="*/ 960120 h 960120"/>
                <a:gd name="connsiteX3" fmla="*/ 1188720 w 1744980"/>
                <a:gd name="connsiteY3" fmla="*/ 464820 h 960120"/>
                <a:gd name="connsiteX4" fmla="*/ 1722120 w 1744980"/>
                <a:gd name="connsiteY4" fmla="*/ 0 h 960120"/>
                <a:gd name="connsiteX5" fmla="*/ 7620 w 1744980"/>
                <a:gd name="connsiteY5" fmla="*/ 0 h 960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44980" h="960120">
                  <a:moveTo>
                    <a:pt x="7620" y="0"/>
                  </a:moveTo>
                  <a:lnTo>
                    <a:pt x="0" y="952500"/>
                  </a:lnTo>
                  <a:lnTo>
                    <a:pt x="1744980" y="960120"/>
                  </a:lnTo>
                  <a:lnTo>
                    <a:pt x="1188720" y="464820"/>
                  </a:lnTo>
                  <a:lnTo>
                    <a:pt x="1722120" y="0"/>
                  </a:lnTo>
                  <a:lnTo>
                    <a:pt x="7620" y="0"/>
                  </a:lnTo>
                  <a:close/>
                </a:path>
              </a:pathLst>
            </a:custGeom>
            <a:noFill/>
            <a:ln w="38100">
              <a:solidFill>
                <a:srgbClr val="C8102E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GB"/>
            </a:p>
          </p:txBody>
        </p:sp>
        <p:sp>
          <p:nvSpPr>
            <p:cNvPr id="8" name="Text Box 2">
              <a:extLst>
                <a:ext uri="{FF2B5EF4-FFF2-40B4-BE49-F238E27FC236}">
                  <a16:creationId xmlns:a16="http://schemas.microsoft.com/office/drawing/2014/main" id="{38D1A29C-2F69-F8B6-BD24-44810E58994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2271" y="142774"/>
              <a:ext cx="984885" cy="6534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rot="0" vert="horz" wrap="square" lIns="91440" tIns="45720" rIns="91440" bIns="45720" anchor="ctr" anchorCtr="0">
              <a:noAutofit/>
            </a:bodyPr>
            <a:lstStyle/>
            <a:p>
              <a:pPr algn="just">
                <a:lnSpc>
                  <a:spcPts val="1400"/>
                </a:lnSpc>
                <a:spcAft>
                  <a:spcPts val="600"/>
                </a:spcAft>
              </a:pPr>
              <a:r>
                <a:rPr lang="en-GB" sz="2000" b="1" dirty="0">
                  <a:solidFill>
                    <a:srgbClr val="C8102E"/>
                  </a:solidFill>
                  <a:effectLst/>
                  <a:latin typeface="Cambria Math" panose="02040503050406030204" pitchFamily="18" charset="0"/>
                  <a:ea typeface="Cambria Math" panose="02040503050406030204" pitchFamily="18" charset="0"/>
                </a:rPr>
                <a:t>Na</a:t>
              </a:r>
              <a:r>
                <a:rPr lang="en-GB" sz="2000" b="1" baseline="30000" dirty="0">
                  <a:solidFill>
                    <a:srgbClr val="C8102E"/>
                  </a:solidFill>
                  <a:effectLst/>
                  <a:latin typeface="Cambria Math" panose="02040503050406030204" pitchFamily="18" charset="0"/>
                  <a:ea typeface="Cambria Math" panose="02040503050406030204" pitchFamily="18" charset="0"/>
                </a:rPr>
                <a:t>+</a:t>
              </a:r>
              <a:endParaRPr lang="en-GB" sz="2000" b="1" dirty="0">
                <a:solidFill>
                  <a:srgbClr val="C8102E"/>
                </a:solidFill>
                <a:effectLst/>
                <a:latin typeface="Cambria Math" panose="02040503050406030204" pitchFamily="18" charset="0"/>
                <a:ea typeface="Cambria Math" panose="02040503050406030204" pitchFamily="18" charset="0"/>
              </a:endParaRPr>
            </a:p>
          </p:txBody>
        </p:sp>
      </p:grpSp>
      <p:sp>
        <p:nvSpPr>
          <p:cNvPr id="30" name="TextBox 29">
            <a:extLst>
              <a:ext uri="{FF2B5EF4-FFF2-40B4-BE49-F238E27FC236}">
                <a16:creationId xmlns:a16="http://schemas.microsoft.com/office/drawing/2014/main" id="{24BBD9BF-798C-4F4D-EDF3-B0E1C5556A74}"/>
              </a:ext>
            </a:extLst>
          </p:cNvPr>
          <p:cNvSpPr txBox="1"/>
          <p:nvPr/>
        </p:nvSpPr>
        <p:spPr>
          <a:xfrm>
            <a:off x="1743537" y="4886391"/>
            <a:ext cx="34389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rgbClr val="C8102E"/>
                </a:solidFill>
                <a:latin typeface="Century Gothic" panose="020B0502020202020204" pitchFamily="34" charset="0"/>
              </a:rPr>
              <a:t>The formula is </a:t>
            </a:r>
            <a:r>
              <a:rPr lang="en-GB" sz="2400" dirty="0">
                <a:solidFill>
                  <a:srgbClr val="C8102E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NaBr</a:t>
            </a:r>
          </a:p>
        </p:txBody>
      </p:sp>
      <p:grpSp>
        <p:nvGrpSpPr>
          <p:cNvPr id="15" name="Group 14" descr="A pale orange shape with a dark red outline. The shape has one arrow pointing out towards the left (representing an extra electrons). The shape has the formula for a bromide ion on it. (Br^-)">
            <a:extLst>
              <a:ext uri="{FF2B5EF4-FFF2-40B4-BE49-F238E27FC236}">
                <a16:creationId xmlns:a16="http://schemas.microsoft.com/office/drawing/2014/main" id="{F1226628-B35B-AAB5-128A-071A42599D16}"/>
              </a:ext>
            </a:extLst>
          </p:cNvPr>
          <p:cNvGrpSpPr/>
          <p:nvPr/>
        </p:nvGrpSpPr>
        <p:grpSpPr>
          <a:xfrm>
            <a:off x="4363351" y="3527335"/>
            <a:ext cx="1450968" cy="622720"/>
            <a:chOff x="0" y="0"/>
            <a:chExt cx="2291079" cy="957580"/>
          </a:xfrm>
        </p:grpSpPr>
        <p:sp>
          <p:nvSpPr>
            <p:cNvPr id="16" name="Freeform: Shape 9">
              <a:extLst>
                <a:ext uri="{FF2B5EF4-FFF2-40B4-BE49-F238E27FC236}">
                  <a16:creationId xmlns:a16="http://schemas.microsoft.com/office/drawing/2014/main" id="{B3AECC41-B725-2B41-0077-72D983D45ECC}"/>
                </a:ext>
              </a:extLst>
            </p:cNvPr>
            <p:cNvSpPr/>
            <p:nvPr/>
          </p:nvSpPr>
          <p:spPr>
            <a:xfrm>
              <a:off x="0" y="0"/>
              <a:ext cx="2291079" cy="957580"/>
            </a:xfrm>
            <a:custGeom>
              <a:avLst/>
              <a:gdLst>
                <a:gd name="connsiteX0" fmla="*/ 2291443 w 2291443"/>
                <a:gd name="connsiteY0" fmla="*/ 0 h 957943"/>
                <a:gd name="connsiteX1" fmla="*/ 549728 w 2291443"/>
                <a:gd name="connsiteY1" fmla="*/ 10886 h 957943"/>
                <a:gd name="connsiteX2" fmla="*/ 0 w 2291443"/>
                <a:gd name="connsiteY2" fmla="*/ 478972 h 957943"/>
                <a:gd name="connsiteX3" fmla="*/ 555171 w 2291443"/>
                <a:gd name="connsiteY3" fmla="*/ 957943 h 957943"/>
                <a:gd name="connsiteX4" fmla="*/ 2291443 w 2291443"/>
                <a:gd name="connsiteY4" fmla="*/ 957943 h 957943"/>
                <a:gd name="connsiteX5" fmla="*/ 2291443 w 2291443"/>
                <a:gd name="connsiteY5" fmla="*/ 0 h 9579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91443" h="957943">
                  <a:moveTo>
                    <a:pt x="2291443" y="0"/>
                  </a:moveTo>
                  <a:lnTo>
                    <a:pt x="549728" y="10886"/>
                  </a:lnTo>
                  <a:lnTo>
                    <a:pt x="0" y="478972"/>
                  </a:lnTo>
                  <a:lnTo>
                    <a:pt x="555171" y="957943"/>
                  </a:lnTo>
                  <a:lnTo>
                    <a:pt x="2291443" y="957943"/>
                  </a:lnTo>
                  <a:cubicBezTo>
                    <a:pt x="2289629" y="640443"/>
                    <a:pt x="2287814" y="322943"/>
                    <a:pt x="2291443" y="0"/>
                  </a:cubicBezTo>
                  <a:close/>
                </a:path>
              </a:pathLst>
            </a:custGeom>
            <a:solidFill>
              <a:srgbClr val="F6E0C0"/>
            </a:solidFill>
            <a:ln w="38100">
              <a:solidFill>
                <a:srgbClr val="C8102E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GB"/>
            </a:p>
          </p:txBody>
        </p:sp>
        <p:sp>
          <p:nvSpPr>
            <p:cNvPr id="17" name="Text Box 2">
              <a:extLst>
                <a:ext uri="{FF2B5EF4-FFF2-40B4-BE49-F238E27FC236}">
                  <a16:creationId xmlns:a16="http://schemas.microsoft.com/office/drawing/2014/main" id="{5CF03243-4E14-169F-0E25-75D84F32B92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98071" y="55399"/>
              <a:ext cx="984249" cy="7099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>
              <a:spAutoFit/>
            </a:bodyPr>
            <a:lstStyle/>
            <a:p>
              <a:r>
                <a:rPr lang="en-GB" sz="2400" b="1" dirty="0">
                  <a:solidFill>
                    <a:srgbClr val="C8102E"/>
                  </a:solidFill>
                  <a:effectLst/>
                  <a:latin typeface="Cambria Math" panose="02040503050406030204" pitchFamily="18" charset="0"/>
                  <a:ea typeface="Cambria Math" panose="02040503050406030204" pitchFamily="18" charset="0"/>
                </a:rPr>
                <a:t>Br</a:t>
              </a:r>
              <a:r>
                <a:rPr lang="en-GB" sz="2400" b="1" baseline="40000" dirty="0">
                  <a:solidFill>
                    <a:srgbClr val="C8102E"/>
                  </a:solidFill>
                  <a:latin typeface="Cambria Math" panose="02040503050406030204" pitchFamily="18" charset="0"/>
                  <a:ea typeface="Cambria Math" panose="02040503050406030204" pitchFamily="18" charset="0"/>
                </a:rPr>
                <a:t>-</a:t>
              </a:r>
              <a:endParaRPr lang="en-GB" sz="2400" b="1" baseline="40000" dirty="0">
                <a:solidFill>
                  <a:srgbClr val="C8102E"/>
                </a:solidFill>
                <a:effectLst/>
                <a:latin typeface="Cambria Math" panose="02040503050406030204" pitchFamily="18" charset="0"/>
                <a:ea typeface="Cambria Math" panose="020405030504060302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482778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2.22222E-6 L -0.08268 -0.00324 " pathEditMode="relative" rAng="0" ptsTypes="AA">
                                      <p:cBhvr>
                                        <p:cTn id="17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41" y="-162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54167E-6 -3.7037E-7 L 0.12669 -0.00463 " pathEditMode="relative" rAng="0" ptsTypes="AA">
                                      <p:cBhvr>
                                        <p:cTn id="1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28" y="-2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45D359969893149933A4D4A74E189F8" ma:contentTypeVersion="13" ma:contentTypeDescription="Create a new document." ma:contentTypeScope="" ma:versionID="1e359e7040c60661ae7072c482267ad9">
  <xsd:schema xmlns:xsd="http://www.w3.org/2001/XMLSchema" xmlns:xs="http://www.w3.org/2001/XMLSchema" xmlns:p="http://schemas.microsoft.com/office/2006/metadata/properties" xmlns:ns2="5c7d88b2-bc5d-47d8-b067-5f30c82b40fb" xmlns:ns3="9e3c562f-56b0-4bc9-96c8-d04b09868558" targetNamespace="http://schemas.microsoft.com/office/2006/metadata/properties" ma:root="true" ma:fieldsID="9332d97d0f911b960840dd6ec88f9031" ns2:_="" ns3:_="">
    <xsd:import namespace="5c7d88b2-bc5d-47d8-b067-5f30c82b40fb"/>
    <xsd:import namespace="9e3c562f-56b0-4bc9-96c8-d04b0986855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Editorialstag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c7d88b2-bc5d-47d8-b067-5f30c82b40f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acd698d5-2c6c-40f3-87af-cb5c6c865f6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Editorialstage" ma:index="20" nillable="true" ma:displayName="Editorial stage" ma:format="Dropdown" ma:internalName="Editorialstage">
      <xsd:simpleType>
        <xsd:restriction base="dms:Choice">
          <xsd:enumeration value="Published"/>
          <xsd:enumeration value="Ready for editor check"/>
          <xsd:enumeration value="QA review received"/>
          <xsd:enumeration value="Received from author"/>
          <xsd:enumeration value="Ready for QA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e3c562f-56b0-4bc9-96c8-d04b09868558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dc6a42d3-65da-48b4-a118-af479a0fa813}" ma:internalName="TaxCatchAll" ma:showField="CatchAllData" ma:web="9e3c562f-56b0-4bc9-96c8-d04b0986855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Editorialstage xmlns="5c7d88b2-bc5d-47d8-b067-5f30c82b40fb" xsi:nil="true"/>
    <lcf76f155ced4ddcb4097134ff3c332f xmlns="5c7d88b2-bc5d-47d8-b067-5f30c82b40fb">
      <Terms xmlns="http://schemas.microsoft.com/office/infopath/2007/PartnerControls"/>
    </lcf76f155ced4ddcb4097134ff3c332f>
    <TaxCatchAll xmlns="9e3c562f-56b0-4bc9-96c8-d04b09868558" xsi:nil="true"/>
  </documentManagement>
</p:properties>
</file>

<file path=customXml/itemProps1.xml><?xml version="1.0" encoding="utf-8"?>
<ds:datastoreItem xmlns:ds="http://schemas.openxmlformats.org/officeDocument/2006/customXml" ds:itemID="{C4B2B167-0426-4FA6-8EDB-443E3DF6E367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19509E1-8256-4924-BA09-45E1B609C9D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c7d88b2-bc5d-47d8-b067-5f30c82b40fb"/>
    <ds:schemaRef ds:uri="9e3c562f-56b0-4bc9-96c8-d04b0986855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11D58DA3-F22B-4E21-87D2-7D35E43F8231}">
  <ds:schemaRefs>
    <ds:schemaRef ds:uri="9e3c562f-56b0-4bc9-96c8-d04b09868558"/>
    <ds:schemaRef ds:uri="http://schemas.microsoft.com/office/infopath/2007/PartnerControls"/>
    <ds:schemaRef ds:uri="5c7d88b2-bc5d-47d8-b067-5f30c82b40fb"/>
    <ds:schemaRef ds:uri="http://schemas.microsoft.com/office/2006/documentManagement/types"/>
    <ds:schemaRef ds:uri="http://www.w3.org/XML/1998/namespace"/>
    <ds:schemaRef ds:uri="http://purl.org/dc/terms/"/>
    <ds:schemaRef ds:uri="http://purl.org/dc/dcmitype/"/>
    <ds:schemaRef ds:uri="http://schemas.microsoft.com/office/2006/metadata/properties"/>
    <ds:schemaRef ds:uri="http://schemas.openxmlformats.org/package/2006/metadata/core-properties"/>
    <ds:schemaRef ds:uri="http://purl.org/dc/elements/1.1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1155</TotalTime>
  <Words>1146</Words>
  <Application>Microsoft Office PowerPoint</Application>
  <PresentationFormat>Widescreen</PresentationFormat>
  <Paragraphs>190</Paragraphs>
  <Slides>16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4" baseType="lpstr">
      <vt:lpstr>Aptos</vt:lpstr>
      <vt:lpstr>Arial</vt:lpstr>
      <vt:lpstr>Calibri</vt:lpstr>
      <vt:lpstr>Calibri Light</vt:lpstr>
      <vt:lpstr>Cambria Math</vt:lpstr>
      <vt:lpstr>Century Gothic</vt:lpstr>
      <vt:lpstr>Times New Roman</vt:lpstr>
      <vt:lpstr>Office Theme</vt:lpstr>
      <vt:lpstr>14–16 years</vt:lpstr>
      <vt:lpstr>Nitride or nitrate?</vt:lpstr>
      <vt:lpstr>Nitride or nitrate?</vt:lpstr>
      <vt:lpstr>Nitride or nitrate?</vt:lpstr>
      <vt:lpstr>Learning objectives</vt:lpstr>
      <vt:lpstr>Activity 1</vt:lpstr>
      <vt:lpstr>Answers</vt:lpstr>
      <vt:lpstr>Combining formulas</vt:lpstr>
      <vt:lpstr>Combining formulas</vt:lpstr>
      <vt:lpstr>Combining formulas</vt:lpstr>
      <vt:lpstr>Combining formulas</vt:lpstr>
      <vt:lpstr>Combining formulas</vt:lpstr>
      <vt:lpstr>Combining formulas</vt:lpstr>
      <vt:lpstr>Activity 2</vt:lpstr>
      <vt:lpstr>Answers</vt:lpstr>
      <vt:lpstr>Nitride or nitrate?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Writing ionic formulas presentation slides</dc:title>
  <dc:creator>RoyalSocietyofChemistry@royalsocietychemistry.onmicrosoft.com</dc:creator>
  <cp:keywords>Ionic bonding; Ionic formulas; Ions; -ides; -ates; negative ions; positive ions; lesson plan; assessment for learning; GCSE; worksheet</cp:keywords>
  <dc:description>From rsc.li/3jDzZnr; student worksheet and teacher guidance also available</dc:description>
  <cp:lastModifiedBy>Kirsty Patterson</cp:lastModifiedBy>
  <cp:revision>572</cp:revision>
  <dcterms:created xsi:type="dcterms:W3CDTF">2021-04-13T16:26:00Z</dcterms:created>
  <dcterms:modified xsi:type="dcterms:W3CDTF">2025-05-23T23:30:31Z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0x010100E45D359969893149933A4D4A74E189F8</vt:lpwstr>
  </property>
  <property fmtid="{D5CDD505-2E9C-101B-9397-08002B2CF9AE}" pid="3" name="MediaServiceImageTags">
    <vt:lpwstr/>
  </property>
</Properties>
</file>