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63"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837" autoAdjust="0"/>
  </p:normalViewPr>
  <p:slideViewPr>
    <p:cSldViewPr>
      <p:cViewPr varScale="1">
        <p:scale>
          <a:sx n="85" d="100"/>
          <a:sy n="85" d="100"/>
        </p:scale>
        <p:origin x="236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A514779C-79A7-49E8-BEAB-D399194BACEE}" type="datetimeFigureOut">
              <a:rPr lang="en-GB" smtClean="0"/>
              <a:t>23/02/2018</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ommons.wikimedia.org/wiki/File:Becher_Kakao_mit_Sahneh%C3%A4ubchen.JPG"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commons.wikimedia.org/wiki/User:4028mdk09"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commons.wikimedia.org/wiki/File:Becher_Kakao_mit_Sahneh%C3%A4ubchen.JPG"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commons.wikimedia.org/wiki/User:4028mdk09"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US" sz="700" dirty="0" smtClean="0">
                <a:solidFill>
                  <a:srgbClr val="222222"/>
                </a:solidFill>
                <a:latin typeface="Arial" panose="020B0604020202020204" pitchFamily="34" charset="0"/>
              </a:rPr>
              <a:t>“</a:t>
            </a:r>
            <a:r>
              <a:rPr lang="en-US" sz="700" dirty="0" smtClean="0">
                <a:solidFill>
                  <a:srgbClr val="222222"/>
                </a:solidFill>
                <a:latin typeface="Arial" panose="020B0604020202020204" pitchFamily="34" charset="0"/>
                <a:hlinkClick r:id="rId3"/>
              </a:rPr>
              <a:t>cup of hot chocolate with whipped cream and cocoa powder</a:t>
            </a:r>
            <a:r>
              <a:rPr lang="en-US" sz="700" dirty="0" smtClean="0">
                <a:solidFill>
                  <a:srgbClr val="222222"/>
                </a:solidFill>
                <a:latin typeface="Arial" panose="020B0604020202020204" pitchFamily="34" charset="0"/>
              </a:rPr>
              <a:t>” by </a:t>
            </a:r>
            <a:r>
              <a:rPr lang="en-GB" sz="700" dirty="0" smtClean="0">
                <a:solidFill>
                  <a:srgbClr val="222222"/>
                </a:solidFill>
                <a:latin typeface="Arial" panose="020B0604020202020204" pitchFamily="34" charset="0"/>
                <a:hlinkClick r:id="rId4"/>
              </a:rPr>
              <a:t>4028mdk09</a:t>
            </a:r>
            <a:r>
              <a:rPr lang="en-GB" sz="700" dirty="0" smtClean="0">
                <a:solidFill>
                  <a:srgbClr val="222222"/>
                </a:solidFill>
                <a:latin typeface="Arial" panose="020B0604020202020204" pitchFamily="34" charset="0"/>
              </a:rPr>
              <a:t> is licensed under CC BY-SA 3.0</a:t>
            </a:r>
          </a:p>
          <a:p>
            <a:endParaRPr lang="en-GB" sz="800" dirty="0">
              <a:solidFill>
                <a:schemeClr val="bg1"/>
              </a:solidFill>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 It also contains questions which can be used to engage pupils.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US" sz="800" dirty="0" smtClean="0">
                <a:solidFill>
                  <a:srgbClr val="222222"/>
                </a:solidFill>
                <a:latin typeface="Arial" panose="020B0604020202020204" pitchFamily="34" charset="0"/>
              </a:rPr>
              <a:t>“</a:t>
            </a:r>
            <a:r>
              <a:rPr lang="en-US" sz="800" dirty="0" smtClean="0">
                <a:solidFill>
                  <a:srgbClr val="222222"/>
                </a:solidFill>
                <a:latin typeface="Arial" panose="020B0604020202020204" pitchFamily="34" charset="0"/>
                <a:hlinkClick r:id="rId3"/>
              </a:rPr>
              <a:t>cup of hot chocolate with whipped cream and cocoa powder</a:t>
            </a:r>
            <a:r>
              <a:rPr lang="en-US" sz="800" dirty="0" smtClean="0">
                <a:solidFill>
                  <a:srgbClr val="222222"/>
                </a:solidFill>
                <a:latin typeface="Arial" panose="020B0604020202020204" pitchFamily="34" charset="0"/>
              </a:rPr>
              <a:t>” by </a:t>
            </a:r>
            <a:r>
              <a:rPr lang="en-GB" sz="800" dirty="0" smtClean="0">
                <a:solidFill>
                  <a:srgbClr val="222222"/>
                </a:solidFill>
                <a:latin typeface="Arial" panose="020B0604020202020204" pitchFamily="34" charset="0"/>
                <a:hlinkClick r:id="rId4"/>
              </a:rPr>
              <a:t>4028mdk09</a:t>
            </a:r>
            <a:r>
              <a:rPr lang="en-GB" sz="800" dirty="0" smtClean="0">
                <a:solidFill>
                  <a:srgbClr val="222222"/>
                </a:solidFill>
                <a:latin typeface="Arial" panose="020B0604020202020204" pitchFamily="34" charset="0"/>
              </a:rPr>
              <a:t> is licensed under CC BY-SA 3.0</a:t>
            </a:r>
          </a:p>
          <a:p>
            <a:pPr defTabSz="966612">
              <a:defRPr/>
            </a:pPr>
            <a:r>
              <a:rPr lang="en-GB" baseline="0" dirty="0" smtClean="0"/>
              <a:t>1. Using a machine which shows a number (pH meter); put a solution in and observe the colour (indicator solution); measure how it conducts electricity (pH meter, again); seeing how much of another substance it reacts with (neutralise it)</a:t>
            </a:r>
          </a:p>
          <a:p>
            <a:pPr defTabSz="966612">
              <a:defRPr/>
            </a:pPr>
            <a:r>
              <a:rPr lang="en-GB" baseline="0" dirty="0" smtClean="0"/>
              <a:t>2. Don’t have to open the container, so it is safer; could be done by humans without equipment, so cheaper; you only need to tap the vessel, so quicker</a:t>
            </a:r>
          </a:p>
          <a:p>
            <a:pPr defTabSz="966612">
              <a:defRPr/>
            </a:pPr>
            <a:r>
              <a:rPr lang="en-GB" baseline="0" dirty="0" smtClean="0"/>
              <a:t>3. Eyes to read instructions, find equipment; nose to smell fire or dangerous substances; ears to hear alarms and instructions; balance to move around the lab; touch, to pick up equipment</a:t>
            </a:r>
          </a:p>
          <a:p>
            <a:pPr defTabSz="966612">
              <a:defRPr/>
            </a:pPr>
            <a:r>
              <a:rPr lang="en-GB" baseline="0" dirty="0" smtClean="0"/>
              <a:t>4. Hard to find the equipment, so have it in the same place every time, with braille labels; can’t read instructions, so have audio instructions; can’t see where obstacles are, so don’t leave things lying around</a:t>
            </a:r>
          </a:p>
          <a:p>
            <a:pPr defTabSz="966612">
              <a:defRPr/>
            </a:pPr>
            <a:endParaRPr lang="en-GB" baseline="0" dirty="0" smtClean="0"/>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2011110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rsc.li/2FqzJp5"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commons.wikimedia.org/wiki/User:4028mdk09" TargetMode="External"/><Relationship Id="rId5" Type="http://schemas.openxmlformats.org/officeDocument/2006/relationships/hyperlink" Target="https://commons.wikimedia.org/wiki/File:Becher_Kakao_mit_Sahneh%C3%A4ubchen.JPG" TargetMode="Externa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hyperlink" Target="http://rsc.li/2FqzJp5"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commons.wikimedia.org/wiki/User:4028mdk09" TargetMode="External"/><Relationship Id="rId5" Type="http://schemas.openxmlformats.org/officeDocument/2006/relationships/hyperlink" Target="https://commons.wikimedia.org/wiki/File:Becher_Kakao_mit_Sahneh%C3%A4ubchen.JPG" TargetMode="Externa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2483768" y="165449"/>
            <a:ext cx="3888432" cy="369332"/>
          </a:xfrm>
          <a:prstGeom prst="rect">
            <a:avLst/>
          </a:prstGeom>
          <a:noFill/>
        </p:spPr>
        <p:txBody>
          <a:bodyPr wrap="square" rtlCol="0">
            <a:spAutoFit/>
          </a:bodyPr>
          <a:lstStyle/>
          <a:p>
            <a:r>
              <a:rPr lang="en-US" b="1" dirty="0" smtClean="0">
                <a:solidFill>
                  <a:schemeClr val="bg1"/>
                </a:solidFill>
              </a:rPr>
              <a:t>Can you hear the chemistry?</a:t>
            </a:r>
            <a:endParaRPr lang="en-US" b="1" dirty="0">
              <a:solidFill>
                <a:schemeClr val="bg1"/>
              </a:solidFill>
            </a:endParaRPr>
          </a:p>
        </p:txBody>
      </p:sp>
      <p:sp>
        <p:nvSpPr>
          <p:cNvPr id="13" name="TextBox 12"/>
          <p:cNvSpPr txBox="1"/>
          <p:nvPr/>
        </p:nvSpPr>
        <p:spPr>
          <a:xfrm>
            <a:off x="2771800" y="534781"/>
            <a:ext cx="280831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hlinkClick r:id="rId3"/>
              </a:rPr>
              <a:t>rsc.li/2FqzJp5</a:t>
            </a:r>
            <a:endParaRPr lang="en-GB" sz="1200" i="1" dirty="0">
              <a:solidFill>
                <a:schemeClr val="bg1"/>
              </a:solidFill>
            </a:endParaRPr>
          </a:p>
        </p:txBody>
      </p:sp>
      <p:sp>
        <p:nvSpPr>
          <p:cNvPr id="2" name="TextBox 1"/>
          <p:cNvSpPr txBox="1"/>
          <p:nvPr/>
        </p:nvSpPr>
        <p:spPr>
          <a:xfrm>
            <a:off x="244103" y="904113"/>
            <a:ext cx="8899897" cy="3785652"/>
          </a:xfrm>
          <a:prstGeom prst="rect">
            <a:avLst/>
          </a:prstGeom>
          <a:noFill/>
        </p:spPr>
        <p:txBody>
          <a:bodyPr wrap="square" rtlCol="0">
            <a:spAutoFit/>
          </a:bodyPr>
          <a:lstStyle/>
          <a:p>
            <a:r>
              <a:rPr lang="en-GB" sz="2000" dirty="0" smtClean="0">
                <a:solidFill>
                  <a:schemeClr val="bg1"/>
                </a:solidFill>
              </a:rPr>
              <a:t>If you put hot chocolate powder into hot water and tap the mug, the sound produced gets higher. This happens because bubbles of gas rise to the surface and escape </a:t>
            </a:r>
            <a:r>
              <a:rPr lang="en-GB" sz="2000" dirty="0" smtClean="0">
                <a:solidFill>
                  <a:schemeClr val="bg1"/>
                </a:solidFill>
              </a:rPr>
              <a:t>as the powder dissolves.</a:t>
            </a:r>
            <a:endParaRPr lang="en-GB" sz="2000" dirty="0" smtClean="0">
              <a:solidFill>
                <a:schemeClr val="bg1"/>
              </a:solidFill>
            </a:endParaRPr>
          </a:p>
          <a:p>
            <a:endParaRPr lang="en-GB" sz="2000" dirty="0">
              <a:solidFill>
                <a:schemeClr val="bg1"/>
              </a:solidFill>
            </a:endParaRPr>
          </a:p>
          <a:p>
            <a:r>
              <a:rPr lang="en-GB" sz="2000" dirty="0" smtClean="0">
                <a:solidFill>
                  <a:schemeClr val="bg1"/>
                </a:solidFill>
              </a:rPr>
              <a:t>Scientists in Ireland reacted an acid with another chemical. This produced bubbles. They tapped the side of the vessel, recorded the sound, and </a:t>
            </a:r>
            <a:r>
              <a:rPr lang="en-GB" sz="2000" dirty="0" smtClean="0">
                <a:solidFill>
                  <a:schemeClr val="bg1"/>
                </a:solidFill>
              </a:rPr>
              <a:t>discovered </a:t>
            </a:r>
            <a:r>
              <a:rPr lang="en-GB" sz="2000" dirty="0" smtClean="0">
                <a:solidFill>
                  <a:schemeClr val="bg1"/>
                </a:solidFill>
              </a:rPr>
              <a:t>they could work out how </a:t>
            </a:r>
            <a:r>
              <a:rPr lang="en-GB" sz="2000" dirty="0" smtClean="0">
                <a:solidFill>
                  <a:schemeClr val="bg1"/>
                </a:solidFill>
              </a:rPr>
              <a:t>concentrated</a:t>
            </a:r>
            <a:r>
              <a:rPr lang="en-GB" sz="2000" dirty="0" smtClean="0">
                <a:solidFill>
                  <a:schemeClr val="bg1"/>
                </a:solidFill>
              </a:rPr>
              <a:t> </a:t>
            </a:r>
            <a:r>
              <a:rPr lang="en-GB" sz="2000" dirty="0" smtClean="0">
                <a:solidFill>
                  <a:schemeClr val="bg1"/>
                </a:solidFill>
              </a:rPr>
              <a:t>the acid was based </a:t>
            </a:r>
            <a:r>
              <a:rPr lang="en-GB" sz="2000" dirty="0" smtClean="0">
                <a:solidFill>
                  <a:schemeClr val="bg1"/>
                </a:solidFill>
              </a:rPr>
              <a:t>on the pitch of the sound.</a:t>
            </a:r>
          </a:p>
          <a:p>
            <a:endParaRPr lang="en-GB" sz="2000" dirty="0">
              <a:solidFill>
                <a:schemeClr val="bg1"/>
              </a:solidFill>
            </a:endParaRPr>
          </a:p>
          <a:p>
            <a:r>
              <a:rPr lang="en-GB" sz="2000" dirty="0">
                <a:solidFill>
                  <a:schemeClr val="bg1"/>
                </a:solidFill>
              </a:rPr>
              <a:t>This is a new way of working out how strong an acid is. It could even be done by humans without equipment. The technique could also be used to test yeast before it is used to make beer</a:t>
            </a:r>
            <a:r>
              <a:rPr lang="en-GB" sz="2000" dirty="0" smtClean="0">
                <a:solidFill>
                  <a:schemeClr val="bg1"/>
                </a:solidFill>
              </a:rPr>
              <a:t>.</a:t>
            </a:r>
            <a:endParaRPr lang="en-GB" sz="2000" dirty="0">
              <a:solidFill>
                <a:schemeClr val="bg1"/>
              </a:solidFill>
            </a:endParaRPr>
          </a:p>
        </p:txBody>
      </p:sp>
      <p:pic>
        <p:nvPicPr>
          <p:cNvPr id="8" name="Picture 2" descr="File:Becher Kakao mit Sahnehäubche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96136" y="4437112"/>
            <a:ext cx="3042874" cy="228215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688124" y="6442269"/>
            <a:ext cx="3258898" cy="276999"/>
          </a:xfrm>
          <a:prstGeom prst="rect">
            <a:avLst/>
          </a:prstGeom>
        </p:spPr>
        <p:txBody>
          <a:bodyPr wrap="square">
            <a:spAutoFit/>
          </a:bodyPr>
          <a:lstStyle/>
          <a:p>
            <a:pPr lvl="0">
              <a:defRPr/>
            </a:pPr>
            <a:r>
              <a:rPr lang="en-US" sz="600" dirty="0">
                <a:solidFill>
                  <a:schemeClr val="bg1"/>
                </a:solidFill>
                <a:latin typeface="Arial" panose="020B0604020202020204" pitchFamily="34" charset="0"/>
              </a:rPr>
              <a:t>“</a:t>
            </a:r>
            <a:r>
              <a:rPr lang="en-US" sz="600" dirty="0">
                <a:solidFill>
                  <a:schemeClr val="bg1"/>
                </a:solidFill>
                <a:latin typeface="Arial" panose="020B0604020202020204" pitchFamily="34" charset="0"/>
                <a:hlinkClick r:id="rId5"/>
              </a:rPr>
              <a:t>cup of hot chocolate with whipped cream and cocoa powder</a:t>
            </a:r>
            <a:r>
              <a:rPr lang="en-US" sz="600" dirty="0">
                <a:solidFill>
                  <a:schemeClr val="bg1"/>
                </a:solidFill>
                <a:latin typeface="Arial" panose="020B0604020202020204" pitchFamily="34" charset="0"/>
              </a:rPr>
              <a:t>” by </a:t>
            </a:r>
            <a:r>
              <a:rPr lang="en-GB" sz="600" dirty="0">
                <a:solidFill>
                  <a:schemeClr val="bg1"/>
                </a:solidFill>
                <a:latin typeface="Arial" panose="020B0604020202020204" pitchFamily="34" charset="0"/>
                <a:hlinkClick r:id="rId6"/>
              </a:rPr>
              <a:t>4028mdk09</a:t>
            </a:r>
            <a:r>
              <a:rPr lang="en-GB" sz="600" dirty="0">
                <a:solidFill>
                  <a:schemeClr val="bg1"/>
                </a:solidFill>
                <a:latin typeface="Arial" panose="020B0604020202020204" pitchFamily="34" charset="0"/>
              </a:rPr>
              <a:t> is licensed under CC BY-SA 3.0</a:t>
            </a:r>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447976" y="180721"/>
            <a:ext cx="3888432" cy="369332"/>
          </a:xfrm>
          <a:prstGeom prst="rect">
            <a:avLst/>
          </a:prstGeom>
          <a:noFill/>
        </p:spPr>
        <p:txBody>
          <a:bodyPr wrap="square" rtlCol="0">
            <a:spAutoFit/>
          </a:bodyPr>
          <a:lstStyle/>
          <a:p>
            <a:r>
              <a:rPr lang="en-US" b="1" dirty="0" smtClean="0">
                <a:solidFill>
                  <a:schemeClr val="bg1"/>
                </a:solidFill>
              </a:rPr>
              <a:t>Can you hear the chemistry?</a:t>
            </a:r>
            <a:endParaRPr lang="en-US" b="1" dirty="0">
              <a:solidFill>
                <a:schemeClr val="bg1"/>
              </a:solidFill>
            </a:endParaRPr>
          </a:p>
        </p:txBody>
      </p:sp>
      <p:sp>
        <p:nvSpPr>
          <p:cNvPr id="15" name="TextBox 14"/>
          <p:cNvSpPr txBox="1"/>
          <p:nvPr/>
        </p:nvSpPr>
        <p:spPr>
          <a:xfrm>
            <a:off x="244103" y="904113"/>
            <a:ext cx="5827109" cy="1200329"/>
          </a:xfrm>
          <a:prstGeom prst="rect">
            <a:avLst/>
          </a:prstGeom>
          <a:noFill/>
        </p:spPr>
        <p:txBody>
          <a:bodyPr wrap="square" rtlCol="0">
            <a:spAutoFit/>
          </a:bodyPr>
          <a:lstStyle/>
          <a:p>
            <a:r>
              <a:rPr lang="en-GB" dirty="0" smtClean="0">
                <a:solidFill>
                  <a:schemeClr val="bg1"/>
                </a:solidFill>
              </a:rPr>
              <a:t>If you put hot chocolate powder into hot water and tap the mug, it makes a sound which gets higher. </a:t>
            </a:r>
            <a:r>
              <a:rPr lang="en-GB" dirty="0">
                <a:solidFill>
                  <a:schemeClr val="bg1"/>
                </a:solidFill>
              </a:rPr>
              <a:t>This happens because bubbles of gas rise to the surface and escape as the powder dissolves.</a:t>
            </a:r>
          </a:p>
        </p:txBody>
      </p:sp>
      <p:sp>
        <p:nvSpPr>
          <p:cNvPr id="2" name="TextBox 1"/>
          <p:cNvSpPr txBox="1"/>
          <p:nvPr/>
        </p:nvSpPr>
        <p:spPr>
          <a:xfrm>
            <a:off x="2562640" y="4077072"/>
            <a:ext cx="6551256" cy="2862322"/>
          </a:xfrm>
          <a:prstGeom prst="rect">
            <a:avLst/>
          </a:prstGeom>
          <a:noFill/>
        </p:spPr>
        <p:txBody>
          <a:bodyPr wrap="square" rtlCol="0">
            <a:spAutoFit/>
          </a:bodyPr>
          <a:lstStyle/>
          <a:p>
            <a:pPr marL="342900" indent="-342900">
              <a:buFontTx/>
              <a:buAutoNum type="arabicPeriod"/>
            </a:pPr>
            <a:r>
              <a:rPr lang="en-GB" dirty="0" smtClean="0">
                <a:solidFill>
                  <a:schemeClr val="bg1"/>
                </a:solidFill>
              </a:rPr>
              <a:t>How many other ways do you know of measuring an acid’s concentration? How are they different to each other?</a:t>
            </a:r>
          </a:p>
          <a:p>
            <a:pPr marL="342900" indent="-342900">
              <a:buFontTx/>
              <a:buAutoNum type="arabicPeriod"/>
            </a:pPr>
            <a:r>
              <a:rPr lang="en-GB" dirty="0" smtClean="0">
                <a:solidFill>
                  <a:schemeClr val="bg1"/>
                </a:solidFill>
              </a:rPr>
              <a:t>What </a:t>
            </a:r>
            <a:r>
              <a:rPr lang="en-GB" dirty="0">
                <a:solidFill>
                  <a:schemeClr val="bg1"/>
                </a:solidFill>
              </a:rPr>
              <a:t>are the advantages of measuring an acid’s concentration using sound</a:t>
            </a:r>
            <a:r>
              <a:rPr lang="en-GB" dirty="0" smtClean="0">
                <a:solidFill>
                  <a:schemeClr val="bg1"/>
                </a:solidFill>
              </a:rPr>
              <a:t>?</a:t>
            </a:r>
          </a:p>
          <a:p>
            <a:pPr marL="342900" indent="-342900">
              <a:buFontTx/>
              <a:buAutoNum type="arabicPeriod"/>
            </a:pPr>
            <a:r>
              <a:rPr lang="en-GB" dirty="0" smtClean="0">
                <a:solidFill>
                  <a:schemeClr val="bg1"/>
                </a:solidFill>
              </a:rPr>
              <a:t>What other senses do you use in chemistry? What for?</a:t>
            </a:r>
          </a:p>
          <a:p>
            <a:pPr marL="342900" indent="-342900">
              <a:buFontTx/>
              <a:buAutoNum type="arabicPeriod"/>
            </a:pPr>
            <a:r>
              <a:rPr lang="en-GB" dirty="0" smtClean="0">
                <a:solidFill>
                  <a:schemeClr val="bg1"/>
                </a:solidFill>
              </a:rPr>
              <a:t>Explain and solve three problems that a blind chemist would have.</a:t>
            </a:r>
            <a:endParaRPr lang="en-GB" dirty="0">
              <a:solidFill>
                <a:schemeClr val="bg1"/>
              </a:solidFill>
            </a:endParaRPr>
          </a:p>
          <a:p>
            <a:pPr marL="342900" indent="-342900">
              <a:buAutoNum type="arabicPeriod"/>
            </a:pPr>
            <a:r>
              <a:rPr lang="en-GB" dirty="0" smtClean="0">
                <a:solidFill>
                  <a:schemeClr val="bg1"/>
                </a:solidFill>
              </a:rPr>
              <a:t>Try this with some hot chocolate at home and tell your teacher whether you can hear </a:t>
            </a:r>
            <a:r>
              <a:rPr lang="en-GB" dirty="0" smtClean="0">
                <a:solidFill>
                  <a:schemeClr val="bg1"/>
                </a:solidFill>
              </a:rPr>
              <a:t>the sound change!</a:t>
            </a:r>
            <a:endParaRPr lang="en-GB" dirty="0" smtClean="0">
              <a:solidFill>
                <a:schemeClr val="bg1"/>
              </a:solidFill>
            </a:endParaRPr>
          </a:p>
          <a:p>
            <a:pPr marL="342900" indent="-342900">
              <a:buAutoNum type="arabicPeriod"/>
            </a:pPr>
            <a:endParaRPr lang="en-GB" dirty="0" smtClean="0">
              <a:solidFill>
                <a:schemeClr val="bg1"/>
              </a:solidFill>
            </a:endParaRPr>
          </a:p>
        </p:txBody>
      </p:sp>
      <p:sp>
        <p:nvSpPr>
          <p:cNvPr id="5" name="Rectangle 4"/>
          <p:cNvSpPr/>
          <p:nvPr/>
        </p:nvSpPr>
        <p:spPr>
          <a:xfrm>
            <a:off x="244101" y="3027772"/>
            <a:ext cx="8688089" cy="923330"/>
          </a:xfrm>
          <a:prstGeom prst="rect">
            <a:avLst/>
          </a:prstGeom>
        </p:spPr>
        <p:txBody>
          <a:bodyPr wrap="square">
            <a:spAutoFit/>
          </a:bodyPr>
          <a:lstStyle/>
          <a:p>
            <a:r>
              <a:rPr lang="en-GB" dirty="0">
                <a:solidFill>
                  <a:schemeClr val="bg1"/>
                </a:solidFill>
              </a:rPr>
              <a:t>This is a new way of working out how concentrated an acid is. It could even be done just with a human ear without equipment. The technique could also be used to test yeast before it is used to make beer.</a:t>
            </a:r>
          </a:p>
        </p:txBody>
      </p:sp>
      <p:sp>
        <p:nvSpPr>
          <p:cNvPr id="8" name="Rectangle 7"/>
          <p:cNvSpPr/>
          <p:nvPr/>
        </p:nvSpPr>
        <p:spPr>
          <a:xfrm>
            <a:off x="244102" y="2104442"/>
            <a:ext cx="8688089" cy="923330"/>
          </a:xfrm>
          <a:prstGeom prst="rect">
            <a:avLst/>
          </a:prstGeom>
        </p:spPr>
        <p:txBody>
          <a:bodyPr wrap="square">
            <a:spAutoFit/>
          </a:bodyPr>
          <a:lstStyle/>
          <a:p>
            <a:r>
              <a:rPr lang="en-GB" dirty="0" smtClean="0">
                <a:solidFill>
                  <a:schemeClr val="bg1"/>
                </a:solidFill>
              </a:rPr>
              <a:t>Scientists in Ireland reacted an acid with another chemical. This produced bubbles. They tapped the side of the vessel, recorded the sound, and discovered they could work out how concentrated the acid was based on the pitch of the sound.</a:t>
            </a:r>
            <a:endParaRPr lang="en-GB" dirty="0">
              <a:solidFill>
                <a:schemeClr val="bg1"/>
              </a:solidFill>
            </a:endParaRPr>
          </a:p>
        </p:txBody>
      </p:sp>
      <p:sp>
        <p:nvSpPr>
          <p:cNvPr id="9" name="TextBox 8"/>
          <p:cNvSpPr txBox="1"/>
          <p:nvPr/>
        </p:nvSpPr>
        <p:spPr>
          <a:xfrm>
            <a:off x="1735310" y="550053"/>
            <a:ext cx="2655972" cy="276999"/>
          </a:xfrm>
          <a:prstGeom prst="rect">
            <a:avLst/>
          </a:prstGeom>
          <a:noFill/>
        </p:spPr>
        <p:txBody>
          <a:bodyPr wrap="square" rtlCol="0">
            <a:spAutoFit/>
          </a:bodyPr>
          <a:lstStyle/>
          <a:p>
            <a:r>
              <a:rPr lang="en-GB" sz="1200" i="1" dirty="0">
                <a:solidFill>
                  <a:schemeClr val="bg1"/>
                </a:solidFill>
              </a:rPr>
              <a:t>Read the full article at </a:t>
            </a:r>
            <a:r>
              <a:rPr lang="en-GB" sz="1200" i="1" dirty="0" smtClean="0">
                <a:solidFill>
                  <a:schemeClr val="bg1"/>
                </a:solidFill>
                <a:hlinkClick r:id="rId3"/>
              </a:rPr>
              <a:t>rsc.li/2FqzJp5</a:t>
            </a:r>
            <a:endParaRPr lang="en-GB" sz="1200" i="1" dirty="0">
              <a:solidFill>
                <a:schemeClr val="bg1"/>
              </a:solidFill>
            </a:endParaRPr>
          </a:p>
        </p:txBody>
      </p:sp>
      <p:pic>
        <p:nvPicPr>
          <p:cNvPr id="1026" name="Picture 2" descr="File:Becher Kakao mit Sahnehäubche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2492" y="147869"/>
            <a:ext cx="2536713" cy="1902535"/>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71212" y="1773405"/>
            <a:ext cx="2557993" cy="276999"/>
          </a:xfrm>
          <a:prstGeom prst="rect">
            <a:avLst/>
          </a:prstGeom>
        </p:spPr>
        <p:txBody>
          <a:bodyPr wrap="square">
            <a:spAutoFit/>
          </a:bodyPr>
          <a:lstStyle/>
          <a:p>
            <a:pPr lvl="0">
              <a:defRPr/>
            </a:pPr>
            <a:r>
              <a:rPr lang="en-US" sz="600" dirty="0">
                <a:solidFill>
                  <a:schemeClr val="bg1"/>
                </a:solidFill>
                <a:latin typeface="Arial" panose="020B0604020202020204" pitchFamily="34" charset="0"/>
              </a:rPr>
              <a:t>“</a:t>
            </a:r>
            <a:r>
              <a:rPr lang="en-US" sz="600" dirty="0">
                <a:solidFill>
                  <a:schemeClr val="bg1"/>
                </a:solidFill>
                <a:latin typeface="Arial" panose="020B0604020202020204" pitchFamily="34" charset="0"/>
                <a:hlinkClick r:id="rId5"/>
              </a:rPr>
              <a:t>cup of hot chocolate with whipped cream and cocoa powder</a:t>
            </a:r>
            <a:r>
              <a:rPr lang="en-US" sz="600" dirty="0">
                <a:solidFill>
                  <a:schemeClr val="bg1"/>
                </a:solidFill>
                <a:latin typeface="Arial" panose="020B0604020202020204" pitchFamily="34" charset="0"/>
              </a:rPr>
              <a:t>” by </a:t>
            </a:r>
            <a:r>
              <a:rPr lang="en-GB" sz="600" dirty="0">
                <a:solidFill>
                  <a:schemeClr val="bg1"/>
                </a:solidFill>
                <a:latin typeface="Arial" panose="020B0604020202020204" pitchFamily="34" charset="0"/>
                <a:hlinkClick r:id="rId6"/>
              </a:rPr>
              <a:t>4028mdk09</a:t>
            </a:r>
            <a:r>
              <a:rPr lang="en-GB" sz="600" dirty="0">
                <a:solidFill>
                  <a:schemeClr val="bg1"/>
                </a:solidFill>
                <a:latin typeface="Arial" panose="020B0604020202020204" pitchFamily="34" charset="0"/>
              </a:rPr>
              <a:t> is licensed under CC BY-SA 3.0</a:t>
            </a:r>
          </a:p>
        </p:txBody>
      </p:sp>
    </p:spTree>
    <p:extLst>
      <p:ext uri="{BB962C8B-B14F-4D97-AF65-F5344CB8AC3E}">
        <p14:creationId xmlns:p14="http://schemas.microsoft.com/office/powerpoint/2010/main" val="42425408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3.xml><?xml version="1.0" encoding="utf-8"?>
<ds:datastoreItem xmlns:ds="http://schemas.openxmlformats.org/officeDocument/2006/customXml" ds:itemID="{C8765011-A555-4DFA-AE85-6BF42B9B2042}">
  <ds:schemaRefs>
    <ds:schemaRef ds:uri="http://purl.org/dc/dcmitype/"/>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27d643f5-4560-4eff-9f48-d0fe6b2bec2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1534</TotalTime>
  <Words>655</Words>
  <Application>Microsoft Office PowerPoint</Application>
  <PresentationFormat>On-screen Show (4:3)</PresentationFormat>
  <Paragraphs>29</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you hear the chemistry</dc:title>
  <dc:creator>Matt Baldwin</dc:creator>
  <cp:lastModifiedBy>Luke Blackburn</cp:lastModifiedBy>
  <cp:revision>146</cp:revision>
  <cp:lastPrinted>2018-02-09T13:22:46Z</cp:lastPrinted>
  <dcterms:created xsi:type="dcterms:W3CDTF">2013-06-04T12:27:23Z</dcterms:created>
  <dcterms:modified xsi:type="dcterms:W3CDTF">2018-02-23T10:39:33Z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