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9" r:id="rId3"/>
    <p:sldId id="257" r:id="rId4"/>
    <p:sldId id="258" r:id="rId5"/>
    <p:sldId id="270" r:id="rId6"/>
    <p:sldId id="259" r:id="rId7"/>
    <p:sldId id="268" r:id="rId8"/>
    <p:sldId id="260" r:id="rId9"/>
    <p:sldId id="261" r:id="rId10"/>
    <p:sldId id="264" r:id="rId11"/>
    <p:sldId id="263" r:id="rId12"/>
    <p:sldId id="265" r:id="rId13"/>
    <p:sldId id="271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736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2BE36-EE92-6743-B02C-99FD0B45A87A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D0E90-0C45-014F-93FD-C5B2DE49D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4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D0E90-0C45-014F-93FD-C5B2DE49D3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97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2651238"/>
            <a:ext cx="5440474" cy="769344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191295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636912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  <p:pic>
        <p:nvPicPr>
          <p:cNvPr id="7" name="Picture 2" descr="C:\Users\baldwinm\Desktop\shape 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7" b="39482"/>
          <a:stretch/>
        </p:blipFill>
        <p:spPr bwMode="auto">
          <a:xfrm flipH="1">
            <a:off x="179512" y="-54918"/>
            <a:ext cx="11161240" cy="737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733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2651238"/>
            <a:ext cx="5440474" cy="769344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191295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636912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583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9006" y="446807"/>
            <a:ext cx="7772400" cy="1470025"/>
          </a:xfrm>
        </p:spPr>
        <p:txBody>
          <a:bodyPr>
            <a:normAutofit/>
          </a:bodyPr>
          <a:lstStyle>
            <a:lvl1pPr algn="l">
              <a:defRPr sz="4200" baseline="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9006" y="2252464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Main body copy goes here</a:t>
            </a:r>
            <a:endParaRPr lang="en-GB" dirty="0"/>
          </a:p>
        </p:txBody>
      </p:sp>
      <p:pic>
        <p:nvPicPr>
          <p:cNvPr id="2050" name="Picture 2" descr="C:\Users\baldwinm\Desktop\power point 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6048672" cy="85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baldwinm\Desktop\power point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761758" y="-1739458"/>
            <a:ext cx="32085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678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9006" y="446807"/>
            <a:ext cx="7772400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Heading goes here</a:t>
            </a:r>
            <a:endParaRPr lang="en-GB" dirty="0"/>
          </a:p>
        </p:txBody>
      </p:sp>
      <p:pic>
        <p:nvPicPr>
          <p:cNvPr id="2050" name="Picture 2" descr="C:\Users\baldwinm\Desktop\power point 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6048672" cy="85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baldwinm\Desktop\power point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761758" y="-1739458"/>
            <a:ext cx="32085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9006" y="2181438"/>
            <a:ext cx="6400800" cy="1752600"/>
          </a:xfrm>
        </p:spPr>
        <p:txBody>
          <a:bodyPr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000">
                <a:solidFill>
                  <a:srgbClr val="4F758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r>
              <a:rPr lang="en-US" dirty="0" smtClean="0"/>
              <a:t>Bullet points go here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6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270CC-972D-4EFB-B6FA-FF0E81D90F40}" type="datetimeFigureOut">
              <a:rPr lang="en-GB" smtClean="0"/>
              <a:t>16/05/2014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05053-04A9-412A-97E4-59DDA16ED6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21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4F758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4F758B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4F758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4F758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4F758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4F758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rsc.li/ge2014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2maeeA9z84" TargetMode="External"/><Relationship Id="rId2" Type="http://schemas.openxmlformats.org/officeDocument/2006/relationships/hyperlink" Target="https://www.youtube.com/watch?v=J-Aof7marJQ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rsc.li/ge2014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\\rsc\userdata\ProfilesUE\pagel\Desktop\shutterstock_154889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43" y="3284984"/>
            <a:ext cx="1380065" cy="168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448" y="4324938"/>
            <a:ext cx="6400800" cy="472214"/>
          </a:xfrm>
        </p:spPr>
        <p:txBody>
          <a:bodyPr>
            <a:normAutofit/>
          </a:bodyPr>
          <a:lstStyle/>
          <a:p>
            <a:r>
              <a:rPr lang="en-GB" sz="2000" dirty="0" smtClean="0"/>
              <a:t>Can you come up with a definition of a crystal?</a:t>
            </a:r>
            <a:endParaRPr lang="en-GB" sz="2000" dirty="0"/>
          </a:p>
        </p:txBody>
      </p:sp>
      <p:sp>
        <p:nvSpPr>
          <p:cNvPr id="12" name="Oval 11"/>
          <p:cNvSpPr/>
          <p:nvPr/>
        </p:nvSpPr>
        <p:spPr>
          <a:xfrm>
            <a:off x="1907704" y="2132856"/>
            <a:ext cx="4464496" cy="2016224"/>
          </a:xfrm>
          <a:prstGeom prst="ellipse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0" y="2492896"/>
            <a:ext cx="4320480" cy="1470025"/>
          </a:xfrm>
        </p:spPr>
        <p:txBody>
          <a:bodyPr>
            <a:noAutofit/>
          </a:bodyPr>
          <a:lstStyle/>
          <a:p>
            <a:pPr algn="ctr"/>
            <a:r>
              <a:rPr lang="en-GB" sz="3600" dirty="0" smtClean="0"/>
              <a:t>Where have you seen crystals before?</a:t>
            </a:r>
            <a:endParaRPr lang="en-GB" sz="36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2811737" y="5057775"/>
            <a:ext cx="4572000" cy="1204752"/>
            <a:chOff x="-3924944" y="1696594"/>
            <a:chExt cx="4572000" cy="1204752"/>
          </a:xfrm>
        </p:grpSpPr>
        <p:sp>
          <p:nvSpPr>
            <p:cNvPr id="13" name="Rounded Rectangle 12"/>
            <p:cNvSpPr/>
            <p:nvPr/>
          </p:nvSpPr>
          <p:spPr>
            <a:xfrm>
              <a:off x="-3924944" y="1696594"/>
              <a:ext cx="4572000" cy="120032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-3924944" y="1701017"/>
              <a:ext cx="4572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A crystalline solid is made up of atoms or molecules which are arranged in a repeating pattern and stacked over and over again. </a:t>
              </a:r>
            </a:p>
          </p:txBody>
        </p:sp>
      </p:grpSp>
      <p:pic>
        <p:nvPicPr>
          <p:cNvPr id="3074" name="Picture 2" descr="\\rsc\userdata\ProfilesUE\pagel\Desktop\IYCr_blocklogo_H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684028" cy="118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\\rsc\userdata\ProfilesUE\pagel\Desktop\sorbet_shutterstock_1415724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4664"/>
            <a:ext cx="2218597" cy="147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rsc\userdata\ProfilesUE\pagel\Desktop\cosmetics_shutterstock_1364848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54" y="1772816"/>
            <a:ext cx="1544434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\\rsc\userdata\ProfilesUE\pagel\Desktop\Aspirin_shutterstock_1173149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0630"/>
            <a:ext cx="2376264" cy="157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\\rsc\userdata\ProfilesUE\pagel\Desktop\computer chip_shutterstock_1489572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613" y="2060848"/>
            <a:ext cx="1370795" cy="111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33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99592" y="3140968"/>
            <a:ext cx="5616624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9632" y="-171400"/>
            <a:ext cx="7772400" cy="1470025"/>
          </a:xfrm>
        </p:spPr>
        <p:txBody>
          <a:bodyPr/>
          <a:lstStyle/>
          <a:p>
            <a:r>
              <a:rPr lang="en-GB" dirty="0" smtClean="0"/>
              <a:t>Our conclusions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7544" y="1460376"/>
            <a:ext cx="6400800" cy="1752600"/>
          </a:xfrm>
        </p:spPr>
        <p:txBody>
          <a:bodyPr/>
          <a:lstStyle/>
          <a:p>
            <a:r>
              <a:rPr lang="en-GB" dirty="0" smtClean="0"/>
              <a:t>Can you summarise </a:t>
            </a:r>
            <a:r>
              <a:rPr lang="en-GB" dirty="0" smtClean="0"/>
              <a:t>what </a:t>
            </a:r>
            <a:r>
              <a:rPr lang="en-GB" dirty="0" smtClean="0"/>
              <a:t>we have found in 3 sentences?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3265820"/>
            <a:ext cx="2122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 smtClean="0">
                <a:solidFill>
                  <a:schemeClr val="bg1"/>
                </a:solidFill>
              </a:rPr>
              <a:t>Key words:</a:t>
            </a:r>
            <a:endParaRPr lang="en-GB" sz="28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1154" y="4005064"/>
            <a:ext cx="1484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dissolve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06803" y="4581128"/>
            <a:ext cx="1685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saturated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0340" y="4581128"/>
            <a:ext cx="1297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40 cm</a:t>
            </a:r>
            <a:r>
              <a:rPr lang="en-GB" sz="2800" baseline="30000" dirty="0" smtClean="0">
                <a:solidFill>
                  <a:schemeClr val="bg1"/>
                </a:solidFill>
              </a:rPr>
              <a:t>3</a:t>
            </a:r>
            <a:endParaRPr lang="en-GB" sz="2800" baseline="30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4005064"/>
            <a:ext cx="1524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samples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60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8112" y="158775"/>
            <a:ext cx="7772400" cy="1181993"/>
          </a:xfrm>
        </p:spPr>
        <p:txBody>
          <a:bodyPr>
            <a:noAutofit/>
          </a:bodyPr>
          <a:lstStyle/>
          <a:p>
            <a:r>
              <a:rPr lang="en-GB" sz="3200" dirty="0" smtClean="0"/>
              <a:t>Lee Page (Education Executive, RSC)  did an experiment…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496" y="5517232"/>
            <a:ext cx="7296208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Which substance do you think he used?</a:t>
            </a:r>
            <a:endParaRPr lang="en-GB" sz="28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2555776" y="1484784"/>
            <a:ext cx="6408712" cy="3168352"/>
          </a:xfrm>
          <a:prstGeom prst="wedgeRoundRectCallout">
            <a:avLst>
              <a:gd name="adj1" fmla="val -59309"/>
              <a:gd name="adj2" fmla="val 3922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I calculated that I had to add   9.5 g of my </a:t>
            </a:r>
            <a:r>
              <a:rPr lang="en-GB" sz="3200" dirty="0" smtClean="0"/>
              <a:t>sample </a:t>
            </a:r>
            <a:r>
              <a:rPr lang="en-GB" sz="3200" dirty="0" smtClean="0"/>
              <a:t>before it was saturated.  It got quite cold – when I measured the temperature it was down to 8 </a:t>
            </a:r>
            <a:r>
              <a:rPr lang="en-GB" sz="3200" dirty="0" smtClean="0">
                <a:latin typeface="Lucida Sans Unicode"/>
                <a:cs typeface="Lucida Sans Unicode"/>
              </a:rPr>
              <a:t>°C!</a:t>
            </a:r>
            <a:endParaRPr lang="en-GB" sz="3200" dirty="0"/>
          </a:p>
        </p:txBody>
      </p:sp>
      <p:pic>
        <p:nvPicPr>
          <p:cNvPr id="3074" name="Picture 2" descr="\\rsc\userdata\ProfilesUE\pagel\Desktop\Lee P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1610793" cy="161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5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2128" y="-171400"/>
            <a:ext cx="7772400" cy="1470025"/>
          </a:xfrm>
        </p:spPr>
        <p:txBody>
          <a:bodyPr/>
          <a:lstStyle/>
          <a:p>
            <a:r>
              <a:rPr lang="en-GB" dirty="0" smtClean="0"/>
              <a:t>Making crystals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65" y="836712"/>
            <a:ext cx="8845247" cy="3096344"/>
          </a:xfrm>
        </p:spPr>
        <p:txBody>
          <a:bodyPr>
            <a:normAutofit fontScale="85000" lnSpcReduction="10000"/>
          </a:bodyPr>
          <a:lstStyle/>
          <a:p>
            <a:endParaRPr lang="en-GB" sz="1800" dirty="0"/>
          </a:p>
          <a:p>
            <a:r>
              <a:rPr lang="en-GB" sz="1800" dirty="0"/>
              <a:t>Ask an adult to boil tap water.</a:t>
            </a:r>
          </a:p>
          <a:p>
            <a:r>
              <a:rPr lang="en-GB" sz="1800" dirty="0" smtClean="0"/>
              <a:t>Into </a:t>
            </a:r>
            <a:r>
              <a:rPr lang="en-GB" sz="1800" dirty="0"/>
              <a:t>a clean container/cup add four full teaspoon measures of your sample (table salt, sugar, Epsom salts, alum or potassium nitrate).</a:t>
            </a:r>
          </a:p>
          <a:p>
            <a:r>
              <a:rPr lang="en-GB" sz="1800" dirty="0" smtClean="0"/>
              <a:t>Ask </a:t>
            </a:r>
            <a:r>
              <a:rPr lang="en-GB" sz="1800" dirty="0"/>
              <a:t>an adult to measure 40 cm</a:t>
            </a:r>
            <a:r>
              <a:rPr lang="en-GB" sz="1800" baseline="30000" dirty="0"/>
              <a:t>3</a:t>
            </a:r>
            <a:r>
              <a:rPr lang="en-GB" sz="1800" dirty="0"/>
              <a:t> of the hot water (the temperature needs to be at 70 </a:t>
            </a:r>
            <a:r>
              <a:rPr lang="en-GB" sz="1800" baseline="30000" dirty="0"/>
              <a:t>o</a:t>
            </a:r>
            <a:r>
              <a:rPr lang="en-GB" sz="1800" dirty="0"/>
              <a:t>C or above) and transfer this to your container/cup with your sample inside. [Potential burns/spill/cup melting hazards] – [Safety Tip: you could use secondary containment to prevent burns or spills].</a:t>
            </a:r>
          </a:p>
          <a:p>
            <a:r>
              <a:rPr lang="en-GB" sz="1800" dirty="0" smtClean="0"/>
              <a:t>Stir </a:t>
            </a:r>
            <a:r>
              <a:rPr lang="en-GB" sz="1800" dirty="0"/>
              <a:t>for 30 seconds and – if required – add more sample repeatedly until your sample will no longer dissolve (larger amounts than in Part A can be added to get to saturation).</a:t>
            </a:r>
          </a:p>
          <a:p>
            <a:r>
              <a:rPr lang="en-GB" sz="1800" dirty="0" smtClean="0"/>
              <a:t>Fold </a:t>
            </a:r>
            <a:r>
              <a:rPr lang="en-GB" sz="1800" dirty="0"/>
              <a:t>a square filter paper into a triangle making two folds and open it making a cone shape </a:t>
            </a:r>
            <a:r>
              <a:rPr lang="en-GB" sz="1800" dirty="0" smtClean="0"/>
              <a:t>         (</a:t>
            </a:r>
            <a:r>
              <a:rPr lang="en-GB" sz="1800" dirty="0"/>
              <a:t>see </a:t>
            </a:r>
            <a:r>
              <a:rPr lang="en-GB" sz="1800" b="1" dirty="0"/>
              <a:t>figure 3</a:t>
            </a:r>
            <a:r>
              <a:rPr lang="en-GB" sz="1800" dirty="0"/>
              <a:t>).</a:t>
            </a:r>
          </a:p>
          <a:p>
            <a:r>
              <a:rPr lang="en-GB" sz="1800" dirty="0" smtClean="0"/>
              <a:t>Pour </a:t>
            </a:r>
            <a:r>
              <a:rPr lang="en-GB" sz="1800" dirty="0"/>
              <a:t>your warm saturated sample through the cone-shaped filter paper into a clean, empty plastic disposable cup (this process removes undissolved material</a:t>
            </a:r>
            <a:r>
              <a:rPr lang="en-GB" sz="1800" dirty="0" smtClean="0"/>
              <a:t>).</a:t>
            </a:r>
            <a:endParaRPr lang="en-GB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526056"/>
              </p:ext>
            </p:extLst>
          </p:nvPr>
        </p:nvGraphicFramePr>
        <p:xfrm>
          <a:off x="6876256" y="4352330"/>
          <a:ext cx="1441276" cy="1812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Bitmap Image" r:id="rId3" imgW="17076190" imgH="18371429" progId="Paint.Picture">
                  <p:embed/>
                </p:oleObj>
              </mc:Choice>
              <mc:Fallback>
                <p:oleObj name="Bitmap Image" r:id="rId3" imgW="17076190" imgH="18371429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4352330"/>
                        <a:ext cx="1441276" cy="18129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4664759" y="4005064"/>
            <a:ext cx="2499529" cy="1512168"/>
            <a:chOff x="4355976" y="4077072"/>
            <a:chExt cx="2499529" cy="1512168"/>
          </a:xfrm>
        </p:grpSpPr>
        <p:sp>
          <p:nvSpPr>
            <p:cNvPr id="8" name="Rectangle 7"/>
            <p:cNvSpPr/>
            <p:nvPr/>
          </p:nvSpPr>
          <p:spPr>
            <a:xfrm>
              <a:off x="4569505" y="4665910"/>
              <a:ext cx="2286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lvl="0" indent="-285750"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en-GB" dirty="0" smtClean="0">
                  <a:solidFill>
                    <a:srgbClr val="4F758B"/>
                  </a:solidFill>
                  <a:ea typeface="Times New Roman"/>
                  <a:cs typeface="Times New Roman"/>
                </a:rPr>
                <a:t>Rapidly </a:t>
              </a:r>
              <a:r>
                <a:rPr lang="en-GB" dirty="0">
                  <a:solidFill>
                    <a:srgbClr val="4F758B"/>
                  </a:solidFill>
                  <a:ea typeface="Times New Roman"/>
                  <a:cs typeface="Times New Roman"/>
                </a:rPr>
                <a:t>cool </a:t>
              </a:r>
              <a:r>
                <a:rPr lang="en-GB" dirty="0" smtClean="0">
                  <a:solidFill>
                    <a:srgbClr val="4F758B"/>
                  </a:solidFill>
                  <a:ea typeface="Times New Roman"/>
                  <a:cs typeface="Times New Roman"/>
                </a:rPr>
                <a:t>in </a:t>
              </a:r>
              <a:r>
                <a:rPr lang="en-GB" dirty="0">
                  <a:solidFill>
                    <a:srgbClr val="4F758B"/>
                  </a:solidFill>
                  <a:ea typeface="Times New Roman"/>
                  <a:cs typeface="Times New Roman"/>
                </a:rPr>
                <a:t>icy water </a:t>
              </a:r>
              <a:r>
                <a:rPr lang="en-GB" dirty="0" smtClean="0">
                  <a:solidFill>
                    <a:srgbClr val="4F758B"/>
                  </a:solidFill>
                  <a:ea typeface="Times New Roman"/>
                  <a:cs typeface="Times New Roman"/>
                </a:rPr>
                <a:t>for </a:t>
              </a:r>
              <a:r>
                <a:rPr lang="en-GB" dirty="0">
                  <a:solidFill>
                    <a:srgbClr val="4F758B"/>
                  </a:solidFill>
                  <a:ea typeface="Times New Roman"/>
                  <a:cs typeface="Times New Roman"/>
                </a:rPr>
                <a:t>instant crystals! </a:t>
              </a:r>
              <a:endParaRPr lang="en-GB" dirty="0">
                <a:solidFill>
                  <a:srgbClr val="4F758B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4355976" y="4077072"/>
              <a:ext cx="720080" cy="48476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507517" y="4005064"/>
            <a:ext cx="3992475" cy="2329148"/>
            <a:chOff x="207748" y="4077072"/>
            <a:chExt cx="3992475" cy="2329148"/>
          </a:xfrm>
        </p:grpSpPr>
        <p:sp>
          <p:nvSpPr>
            <p:cNvPr id="6" name="Rectangle 5"/>
            <p:cNvSpPr/>
            <p:nvPr/>
          </p:nvSpPr>
          <p:spPr>
            <a:xfrm>
              <a:off x="1907704" y="4632645"/>
              <a:ext cx="2292519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lvl="0" indent="-457200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dirty="0" smtClean="0">
                  <a:solidFill>
                    <a:srgbClr val="4F758B"/>
                  </a:solidFill>
                  <a:latin typeface="Arial" pitchFamily="34" charset="0"/>
                  <a:cs typeface="Arial" pitchFamily="34" charset="0"/>
                </a:rPr>
                <a:t>Suspend a stick in the solution.</a:t>
              </a:r>
              <a:endParaRPr lang="en-GB" dirty="0">
                <a:solidFill>
                  <a:srgbClr val="4F758B"/>
                </a:solidFill>
                <a:latin typeface="Arial" pitchFamily="34" charset="0"/>
                <a:cs typeface="Arial" pitchFamily="34" charset="0"/>
              </a:endParaRPr>
            </a:p>
            <a:p>
              <a:pPr marL="457200" lvl="0" indent="-457200"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dirty="0">
                  <a:solidFill>
                    <a:srgbClr val="4F758B"/>
                  </a:solidFill>
                  <a:latin typeface="Arial" pitchFamily="34" charset="0"/>
                  <a:cs typeface="Arial" pitchFamily="34" charset="0"/>
                </a:rPr>
                <a:t>Leave the cup for a week for crystal growth.</a:t>
              </a:r>
            </a:p>
          </p:txBody>
        </p:sp>
        <p:pic>
          <p:nvPicPr>
            <p:cNvPr id="7" name="Picture 6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7748" y="4514724"/>
              <a:ext cx="1728192" cy="1891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" name="Straight Arrow Connector 10"/>
            <p:cNvCxnSpPr/>
            <p:nvPr/>
          </p:nvCxnSpPr>
          <p:spPr>
            <a:xfrm flipH="1">
              <a:off x="3275856" y="4077072"/>
              <a:ext cx="720080" cy="48476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280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160" y="-99392"/>
            <a:ext cx="3635896" cy="1470025"/>
          </a:xfrm>
        </p:spPr>
        <p:txBody>
          <a:bodyPr/>
          <a:lstStyle/>
          <a:p>
            <a:r>
              <a:rPr lang="en-GB" dirty="0" smtClean="0"/>
              <a:t>Our results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2132856"/>
            <a:ext cx="61206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smtClean="0">
                <a:solidFill>
                  <a:srgbClr val="4F758B"/>
                </a:solidFill>
              </a:rPr>
              <a:t>Discuss the class data and compare with the global experiment website: </a:t>
            </a:r>
            <a:r>
              <a:rPr lang="en-GB" sz="2100" dirty="0" smtClean="0">
                <a:solidFill>
                  <a:srgbClr val="4F758B"/>
                </a:solidFill>
                <a:hlinkClick r:id="rId2"/>
              </a:rPr>
              <a:t>http://rsc.li/ge2014</a:t>
            </a:r>
            <a:endParaRPr lang="en-GB" sz="2100" dirty="0" smtClean="0">
              <a:solidFill>
                <a:srgbClr val="4F758B"/>
              </a:solidFill>
            </a:endParaRPr>
          </a:p>
          <a:p>
            <a:endParaRPr lang="en-GB" sz="2100" dirty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6104" y="-129257"/>
            <a:ext cx="7772400" cy="1470025"/>
          </a:xfrm>
        </p:spPr>
        <p:txBody>
          <a:bodyPr/>
          <a:lstStyle/>
          <a:p>
            <a:r>
              <a:rPr lang="en-GB" dirty="0" smtClean="0"/>
              <a:t>How was your learning today?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230083"/>
              </p:ext>
            </p:extLst>
          </p:nvPr>
        </p:nvGraphicFramePr>
        <p:xfrm>
          <a:off x="827585" y="1484784"/>
          <a:ext cx="7488831" cy="3528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7037"/>
                <a:gridCol w="1021188"/>
                <a:gridCol w="2739418"/>
                <a:gridCol w="1021188"/>
              </a:tblGrid>
              <a:tr h="381448"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Things I will know…</a:t>
                      </a:r>
                      <a:endParaRPr lang="en-GB" sz="1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Skills I will develop…</a:t>
                      </a:r>
                      <a:endParaRPr lang="en-GB" sz="1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667534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Define a crystal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Practice safe working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</a:txBody>
                  <a:tcPr/>
                </a:tc>
              </a:tr>
              <a:tr h="953619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Describe some uses of crystals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Work collaboratively to gather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/>
                    </a:p>
                  </a:txBody>
                  <a:tcPr/>
                </a:tc>
              </a:tr>
              <a:tr h="1525791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Use the terms ‘dissolve’, ‘saturation’ and</a:t>
                      </a:r>
                      <a:r>
                        <a:rPr lang="en-GB" sz="1800" baseline="0" dirty="0" smtClean="0"/>
                        <a:t> ‘crystallisation’ correctly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Explain why we repeat experiments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\\rsc\userdata\ProfilesUE\pagel\Desktop\happy-smiley_shutterstock_437122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47" y="5046948"/>
            <a:ext cx="1331330" cy="16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rsc\userdata\ProfilesUE\pagel\Desktop\neutral-smiley_shutterstock_57763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93" y="5040625"/>
            <a:ext cx="1363827" cy="173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rsc\userdata\ProfilesUE\pagel\Desktop\Sad-smiley_shutterstock_437122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019" y="5074752"/>
            <a:ext cx="1366061" cy="173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74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86767"/>
            <a:ext cx="7772400" cy="1181993"/>
          </a:xfrm>
        </p:spPr>
        <p:txBody>
          <a:bodyPr>
            <a:normAutofit/>
          </a:bodyPr>
          <a:lstStyle/>
          <a:p>
            <a:r>
              <a:rPr lang="en-GB" dirty="0" smtClean="0"/>
              <a:t>Where do we use crystals?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492896"/>
            <a:ext cx="4339058" cy="3600400"/>
          </a:xfrm>
        </p:spPr>
        <p:txBody>
          <a:bodyPr>
            <a:noAutofit/>
          </a:bodyPr>
          <a:lstStyle/>
          <a:p>
            <a:r>
              <a:rPr lang="en-GB" sz="2400" dirty="0" smtClean="0"/>
              <a:t>Teeth, bones</a:t>
            </a:r>
          </a:p>
          <a:p>
            <a:r>
              <a:rPr lang="en-GB" sz="2400" dirty="0" smtClean="0"/>
              <a:t>Ice, minerals, rocks</a:t>
            </a:r>
          </a:p>
          <a:p>
            <a:r>
              <a:rPr lang="en-GB" sz="2400" dirty="0" smtClean="0"/>
              <a:t>New materials</a:t>
            </a:r>
          </a:p>
          <a:p>
            <a:r>
              <a:rPr lang="en-GB" sz="2400" dirty="0" smtClean="0"/>
              <a:t>Laser and superconductors</a:t>
            </a:r>
          </a:p>
          <a:p>
            <a:r>
              <a:rPr lang="en-GB" sz="2400" dirty="0" smtClean="0"/>
              <a:t>Medicines, health</a:t>
            </a:r>
          </a:p>
          <a:p>
            <a:r>
              <a:rPr lang="en-GB" sz="2400" dirty="0" smtClean="0"/>
              <a:t>Cultural heritage</a:t>
            </a:r>
          </a:p>
          <a:p>
            <a:r>
              <a:rPr lang="en-GB" sz="2400" dirty="0" smtClean="0"/>
              <a:t>Art and architecture</a:t>
            </a:r>
          </a:p>
          <a:p>
            <a:r>
              <a:rPr lang="en-GB" sz="2400" dirty="0" smtClean="0"/>
              <a:t>Jewels</a:t>
            </a:r>
          </a:p>
        </p:txBody>
      </p:sp>
      <p:sp>
        <p:nvSpPr>
          <p:cNvPr id="4" name="Rectangle 3"/>
          <p:cNvSpPr/>
          <p:nvPr/>
        </p:nvSpPr>
        <p:spPr>
          <a:xfrm>
            <a:off x="1475656" y="1268760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www.youtube.com/watch?v=J-Aof7marJQ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148064" y="2492896"/>
            <a:ext cx="3492028" cy="312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Cosmetics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Foods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Pigments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Farming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Green energy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Space</a:t>
            </a:r>
          </a:p>
          <a:p>
            <a:pPr marL="457200" lvl="0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2400" dirty="0">
                <a:solidFill>
                  <a:srgbClr val="4F758B"/>
                </a:solidFill>
                <a:latin typeface="Arial" pitchFamily="34" charset="0"/>
                <a:cs typeface="Arial" pitchFamily="34" charset="0"/>
              </a:rPr>
              <a:t>Biosciences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1630541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www.youtube.com/watch?v=m2maeeA9z84</a:t>
            </a:r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8112" y="-57249"/>
            <a:ext cx="7772400" cy="1181993"/>
          </a:xfrm>
        </p:spPr>
        <p:txBody>
          <a:bodyPr/>
          <a:lstStyle/>
          <a:p>
            <a:r>
              <a:rPr lang="en-GB" dirty="0" smtClean="0"/>
              <a:t>A Global Experiment…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3488" y="4653136"/>
            <a:ext cx="6400800" cy="17526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Last year over 22,000 people took part in our experiment.</a:t>
            </a:r>
          </a:p>
          <a:p>
            <a:r>
              <a:rPr lang="en-GB" sz="2400" b="1" dirty="0" smtClean="0"/>
              <a:t>This year – we want you to be part of it!</a:t>
            </a:r>
            <a:endParaRPr lang="en-GB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013" y="1268760"/>
            <a:ext cx="6543339" cy="31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0120" y="-171400"/>
            <a:ext cx="7772400" cy="1470025"/>
          </a:xfrm>
        </p:spPr>
        <p:txBody>
          <a:bodyPr/>
          <a:lstStyle/>
          <a:p>
            <a:r>
              <a:rPr lang="en-GB" dirty="0" smtClean="0"/>
              <a:t>Learning Objectives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858299"/>
              </p:ext>
            </p:extLst>
          </p:nvPr>
        </p:nvGraphicFramePr>
        <p:xfrm>
          <a:off x="1043608" y="1700808"/>
          <a:ext cx="7056784" cy="331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3528392"/>
              </a:tblGrid>
              <a:tr h="534962">
                <a:tc>
                  <a:txBody>
                    <a:bodyPr/>
                    <a:lstStyle/>
                    <a:p>
                      <a:r>
                        <a:rPr lang="en-GB" dirty="0" smtClean="0"/>
                        <a:t>Things I will know…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Skills I will develop…</a:t>
                      </a:r>
                      <a:endParaRPr lang="en-GB" dirty="0"/>
                    </a:p>
                  </a:txBody>
                  <a:tcPr/>
                </a:tc>
              </a:tr>
              <a:tr h="534962">
                <a:tc>
                  <a:txBody>
                    <a:bodyPr/>
                    <a:lstStyle/>
                    <a:p>
                      <a:r>
                        <a:rPr lang="en-GB" dirty="0" smtClean="0"/>
                        <a:t>Define a crystal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Practice safe working</a:t>
                      </a:r>
                    </a:p>
                  </a:txBody>
                  <a:tcPr/>
                </a:tc>
              </a:tr>
              <a:tr h="923359">
                <a:tc>
                  <a:txBody>
                    <a:bodyPr/>
                    <a:lstStyle/>
                    <a:p>
                      <a:r>
                        <a:rPr lang="en-GB" dirty="0" smtClean="0"/>
                        <a:t>Describe some uses of crystals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Work collaboratively to gather data</a:t>
                      </a:r>
                    </a:p>
                  </a:txBody>
                  <a:tcPr/>
                </a:tc>
              </a:tr>
              <a:tr h="1319085">
                <a:tc>
                  <a:txBody>
                    <a:bodyPr/>
                    <a:lstStyle/>
                    <a:p>
                      <a:r>
                        <a:rPr lang="en-GB" dirty="0" smtClean="0"/>
                        <a:t>Use the terms ‘dissolve’, ‘saturation’ and</a:t>
                      </a:r>
                      <a:r>
                        <a:rPr lang="en-GB" baseline="0" dirty="0" smtClean="0"/>
                        <a:t> ‘crystallisation’ correctly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Explain why we repeat experiments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38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5656" y="-171400"/>
            <a:ext cx="7772400" cy="1470025"/>
          </a:xfrm>
        </p:spPr>
        <p:txBody>
          <a:bodyPr/>
          <a:lstStyle/>
          <a:p>
            <a:r>
              <a:rPr lang="en-GB" dirty="0" smtClean="0"/>
              <a:t>How do you make a crystal?</a:t>
            </a:r>
            <a:endParaRPr lang="en-GB" dirty="0"/>
          </a:p>
        </p:txBody>
      </p:sp>
      <p:sp>
        <p:nvSpPr>
          <p:cNvPr id="4" name="Bent Arrow 3"/>
          <p:cNvSpPr/>
          <p:nvPr/>
        </p:nvSpPr>
        <p:spPr>
          <a:xfrm rot="5400000">
            <a:off x="2866345" y="2593313"/>
            <a:ext cx="793561" cy="1177589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9525595">
            <a:off x="4818992" y="4981384"/>
            <a:ext cx="103756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776" y="2432487"/>
            <a:ext cx="3630196" cy="211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304257" cy="143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558" y="3855459"/>
            <a:ext cx="1950450" cy="268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16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16632"/>
            <a:ext cx="7772400" cy="1470025"/>
          </a:xfrm>
        </p:spPr>
        <p:txBody>
          <a:bodyPr/>
          <a:lstStyle/>
          <a:p>
            <a:r>
              <a:rPr lang="en-GB" dirty="0" smtClean="0"/>
              <a:t>What happens if I add salt to water?</a:t>
            </a:r>
            <a:endParaRPr lang="en-GB" dirty="0"/>
          </a:p>
        </p:txBody>
      </p:sp>
      <p:grpSp>
        <p:nvGrpSpPr>
          <p:cNvPr id="464" name="Group 463"/>
          <p:cNvGrpSpPr/>
          <p:nvPr/>
        </p:nvGrpSpPr>
        <p:grpSpPr>
          <a:xfrm>
            <a:off x="1503412" y="2477619"/>
            <a:ext cx="2304256" cy="2668116"/>
            <a:chOff x="790625" y="2450829"/>
            <a:chExt cx="2304256" cy="2668116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790625" y="2450829"/>
              <a:ext cx="0" cy="26642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90625" y="5115125"/>
              <a:ext cx="23042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3094881" y="2450829"/>
              <a:ext cx="0" cy="26642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2878857" y="494102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2744738" y="479700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2591569" y="486901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950865" y="472499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1026071" y="298249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2591569" y="465680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2447553" y="494102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2404492" y="473263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2260476" y="487665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2917701" y="453757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2734841" y="44571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2548508" y="45032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2375917" y="457527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2888754" y="43592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>
              <a:off x="2773685" y="424497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2620516" y="43592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>
              <a:off x="2447553" y="431316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>
              <a:off x="2135882" y="49524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2231901" y="471929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2063874" y="479130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1924075" y="489188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>
              <a:off x="2207890" y="45223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/>
          </p:nvSpPr>
          <p:spPr>
            <a:xfrm>
              <a:off x="2917701" y="414667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>
              <a:off x="1638275" y="298249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1756048" y="497110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2773685" y="301855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/>
            <p:cNvSpPr/>
            <p:nvPr/>
          </p:nvSpPr>
          <p:spPr>
            <a:xfrm>
              <a:off x="1746895" y="482709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>
              <a:off x="1593726" y="48823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>
              <a:off x="2058938" y="464157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1449710" y="49524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>
              <a:off x="1521718" y="474216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/>
            <p:cNvSpPr/>
            <p:nvPr/>
          </p:nvSpPr>
          <p:spPr>
            <a:xfrm>
              <a:off x="1808634" y="46263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/>
            <p:cNvSpPr/>
            <p:nvPr/>
          </p:nvSpPr>
          <p:spPr>
            <a:xfrm>
              <a:off x="1305694" y="485760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>
              <a:off x="1128142" y="492390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>
              <a:off x="810047" y="492390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>
              <a:off x="954063" y="488617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Oval 45"/>
            <p:cNvSpPr/>
            <p:nvPr/>
          </p:nvSpPr>
          <p:spPr>
            <a:xfrm>
              <a:off x="810047" y="474216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/>
            <p:cNvSpPr/>
            <p:nvPr/>
          </p:nvSpPr>
          <p:spPr>
            <a:xfrm>
              <a:off x="2088654" y="306248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Oval 47"/>
            <p:cNvSpPr/>
            <p:nvPr/>
          </p:nvSpPr>
          <p:spPr>
            <a:xfrm>
              <a:off x="1359024" y="47135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/>
          </p:nvSpPr>
          <p:spPr>
            <a:xfrm>
              <a:off x="1613148" y="464651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/>
            <p:cNvSpPr/>
            <p:nvPr/>
          </p:nvSpPr>
          <p:spPr>
            <a:xfrm>
              <a:off x="1953022" y="452918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/>
            <p:cNvSpPr/>
            <p:nvPr/>
          </p:nvSpPr>
          <p:spPr>
            <a:xfrm>
              <a:off x="2097038" y="437830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Oval 51"/>
            <p:cNvSpPr/>
            <p:nvPr/>
          </p:nvSpPr>
          <p:spPr>
            <a:xfrm>
              <a:off x="954063" y="465680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Oval 52"/>
            <p:cNvSpPr/>
            <p:nvPr/>
          </p:nvSpPr>
          <p:spPr>
            <a:xfrm>
              <a:off x="1200150" y="466633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Oval 53"/>
            <p:cNvSpPr/>
            <p:nvPr/>
          </p:nvSpPr>
          <p:spPr>
            <a:xfrm>
              <a:off x="863377" y="45223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/>
            <p:cNvSpPr/>
            <p:nvPr/>
          </p:nvSpPr>
          <p:spPr>
            <a:xfrm>
              <a:off x="1056506" y="45318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Oval 55"/>
            <p:cNvSpPr/>
            <p:nvPr/>
          </p:nvSpPr>
          <p:spPr>
            <a:xfrm>
              <a:off x="1215008" y="45032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>
              <a:off x="1503040" y="45318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>
              <a:off x="1780431" y="446556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>
              <a:off x="2303909" y="43592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/>
            <p:cNvSpPr/>
            <p:nvPr/>
          </p:nvSpPr>
          <p:spPr>
            <a:xfrm>
              <a:off x="1613520" y="439355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/>
            <p:cNvSpPr/>
            <p:nvPr/>
          </p:nvSpPr>
          <p:spPr>
            <a:xfrm>
              <a:off x="1359396" y="44160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/>
            <p:cNvSpPr/>
            <p:nvPr/>
          </p:nvSpPr>
          <p:spPr>
            <a:xfrm>
              <a:off x="810047" y="43592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/>
            <p:cNvSpPr/>
            <p:nvPr/>
          </p:nvSpPr>
          <p:spPr>
            <a:xfrm>
              <a:off x="974973" y="437830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/>
            <p:cNvSpPr/>
            <p:nvPr/>
          </p:nvSpPr>
          <p:spPr>
            <a:xfrm>
              <a:off x="1233686" y="43592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Oval 64"/>
            <p:cNvSpPr/>
            <p:nvPr/>
          </p:nvSpPr>
          <p:spPr>
            <a:xfrm>
              <a:off x="1469132" y="43047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Oval 65"/>
            <p:cNvSpPr/>
            <p:nvPr/>
          </p:nvSpPr>
          <p:spPr>
            <a:xfrm>
              <a:off x="1924819" y="437830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>
              <a:off x="2945507" y="305450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>
              <a:off x="2025030" y="427583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/>
            <p:cNvSpPr/>
            <p:nvPr/>
          </p:nvSpPr>
          <p:spPr>
            <a:xfrm>
              <a:off x="2207890" y="425336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>
              <a:off x="2466975" y="41523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>
              <a:off x="2816746" y="403277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>
              <a:off x="2630041" y="401754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Oval 72"/>
            <p:cNvSpPr/>
            <p:nvPr/>
          </p:nvSpPr>
          <p:spPr>
            <a:xfrm>
              <a:off x="2927598" y="391162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/>
            <p:cNvSpPr/>
            <p:nvPr/>
          </p:nvSpPr>
          <p:spPr>
            <a:xfrm>
              <a:off x="865312" y="306211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/>
            <p:cNvSpPr/>
            <p:nvPr/>
          </p:nvSpPr>
          <p:spPr>
            <a:xfrm>
              <a:off x="882055" y="421223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Oval 75"/>
            <p:cNvSpPr/>
            <p:nvPr/>
          </p:nvSpPr>
          <p:spPr>
            <a:xfrm>
              <a:off x="1344166" y="421833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Oval 76"/>
            <p:cNvSpPr/>
            <p:nvPr/>
          </p:nvSpPr>
          <p:spPr>
            <a:xfrm>
              <a:off x="1880642" y="417912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/>
            <p:cNvSpPr/>
            <p:nvPr/>
          </p:nvSpPr>
          <p:spPr>
            <a:xfrm>
              <a:off x="1584573" y="42038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/>
            <p:cNvSpPr/>
            <p:nvPr/>
          </p:nvSpPr>
          <p:spPr>
            <a:xfrm>
              <a:off x="1007765" y="408764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Oval 79"/>
            <p:cNvSpPr/>
            <p:nvPr/>
          </p:nvSpPr>
          <p:spPr>
            <a:xfrm>
              <a:off x="1200522" y="414022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/>
            <p:cNvSpPr/>
            <p:nvPr/>
          </p:nvSpPr>
          <p:spPr>
            <a:xfrm>
              <a:off x="829469" y="405564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/>
          </p:nvSpPr>
          <p:spPr>
            <a:xfrm>
              <a:off x="1416174" y="408156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/>
          </p:nvSpPr>
          <p:spPr>
            <a:xfrm>
              <a:off x="1708423" y="409220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/>
            <p:cNvSpPr/>
            <p:nvPr/>
          </p:nvSpPr>
          <p:spPr>
            <a:xfrm>
              <a:off x="2605683" y="312953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/>
            <p:cNvSpPr/>
            <p:nvPr/>
          </p:nvSpPr>
          <p:spPr>
            <a:xfrm>
              <a:off x="2279898" y="41318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/>
          </p:nvSpPr>
          <p:spPr>
            <a:xfrm>
              <a:off x="1900064" y="39999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>
              <a:off x="1564407" y="39999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>
              <a:off x="2702049" y="49749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/>
          </p:nvSpPr>
          <p:spPr>
            <a:xfrm>
              <a:off x="1272158" y="396840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Oval 89"/>
            <p:cNvSpPr/>
            <p:nvPr/>
          </p:nvSpPr>
          <p:spPr>
            <a:xfrm>
              <a:off x="1118989" y="398363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/>
          </p:nvSpPr>
          <p:spPr>
            <a:xfrm>
              <a:off x="955179" y="391274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>
              <a:off x="2169418" y="402895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>
              <a:off x="2467347" y="399809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>
              <a:off x="1497335" y="309056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/>
            <p:cNvSpPr/>
            <p:nvPr/>
          </p:nvSpPr>
          <p:spPr>
            <a:xfrm>
              <a:off x="2313806" y="392608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>
            <a:xfrm>
              <a:off x="2049785" y="389910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>
            <a:xfrm>
              <a:off x="1766317" y="389334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>
            <a:xfrm>
              <a:off x="1602879" y="383470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/>
          </p:nvSpPr>
          <p:spPr>
            <a:xfrm>
              <a:off x="1154410" y="312651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/>
          </p:nvSpPr>
          <p:spPr>
            <a:xfrm>
              <a:off x="1287016" y="38079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/>
            <p:cNvSpPr/>
            <p:nvPr/>
          </p:nvSpPr>
          <p:spPr>
            <a:xfrm>
              <a:off x="810047" y="38163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>
              <a:off x="1107604" y="38163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1924819" y="379125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>
              <a:off x="2577455" y="38643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Oval 104"/>
            <p:cNvSpPr/>
            <p:nvPr/>
          </p:nvSpPr>
          <p:spPr>
            <a:xfrm>
              <a:off x="2846065" y="37588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Oval 105"/>
            <p:cNvSpPr/>
            <p:nvPr/>
          </p:nvSpPr>
          <p:spPr>
            <a:xfrm>
              <a:off x="2423914" y="378207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/>
            <p:cNvSpPr/>
            <p:nvPr/>
          </p:nvSpPr>
          <p:spPr>
            <a:xfrm>
              <a:off x="2202954" y="382709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>
              <a:off x="2241054" y="368307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2068091" y="369518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>
              <a:off x="2231529" y="31025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Oval 110"/>
            <p:cNvSpPr/>
            <p:nvPr/>
          </p:nvSpPr>
          <p:spPr>
            <a:xfrm>
              <a:off x="1602879" y="368493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Oval 111"/>
            <p:cNvSpPr/>
            <p:nvPr/>
          </p:nvSpPr>
          <p:spPr>
            <a:xfrm>
              <a:off x="1440557" y="371388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3" name="Oval 112"/>
            <p:cNvSpPr/>
            <p:nvPr/>
          </p:nvSpPr>
          <p:spPr>
            <a:xfrm>
              <a:off x="2466975" y="309056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Oval 113"/>
            <p:cNvSpPr/>
            <p:nvPr/>
          </p:nvSpPr>
          <p:spPr>
            <a:xfrm>
              <a:off x="1171575" y="36666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Oval 114"/>
            <p:cNvSpPr/>
            <p:nvPr/>
          </p:nvSpPr>
          <p:spPr>
            <a:xfrm>
              <a:off x="2936751" y="362317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Oval 115"/>
            <p:cNvSpPr/>
            <p:nvPr/>
          </p:nvSpPr>
          <p:spPr>
            <a:xfrm>
              <a:off x="2682255" y="372033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Oval 116"/>
            <p:cNvSpPr/>
            <p:nvPr/>
          </p:nvSpPr>
          <p:spPr>
            <a:xfrm>
              <a:off x="829469" y="363617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Oval 117"/>
            <p:cNvSpPr/>
            <p:nvPr/>
          </p:nvSpPr>
          <p:spPr>
            <a:xfrm>
              <a:off x="1002060" y="35595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Oval 118"/>
            <p:cNvSpPr/>
            <p:nvPr/>
          </p:nvSpPr>
          <p:spPr>
            <a:xfrm>
              <a:off x="1325116" y="360910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Oval 119"/>
            <p:cNvSpPr/>
            <p:nvPr/>
          </p:nvSpPr>
          <p:spPr>
            <a:xfrm>
              <a:off x="1512565" y="35595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Oval 120"/>
            <p:cNvSpPr/>
            <p:nvPr/>
          </p:nvSpPr>
          <p:spPr>
            <a:xfrm>
              <a:off x="1708795" y="35595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2" name="Oval 121"/>
            <p:cNvSpPr/>
            <p:nvPr/>
          </p:nvSpPr>
          <p:spPr>
            <a:xfrm>
              <a:off x="2524869" y="36666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Oval 122"/>
            <p:cNvSpPr/>
            <p:nvPr/>
          </p:nvSpPr>
          <p:spPr>
            <a:xfrm>
              <a:off x="1794867" y="312651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Oval 123"/>
            <p:cNvSpPr/>
            <p:nvPr/>
          </p:nvSpPr>
          <p:spPr>
            <a:xfrm>
              <a:off x="2754263" y="359080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Oval 124"/>
            <p:cNvSpPr/>
            <p:nvPr/>
          </p:nvSpPr>
          <p:spPr>
            <a:xfrm>
              <a:off x="2878857" y="34467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Oval 125"/>
            <p:cNvSpPr/>
            <p:nvPr/>
          </p:nvSpPr>
          <p:spPr>
            <a:xfrm>
              <a:off x="2620516" y="351309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Oval 126"/>
            <p:cNvSpPr/>
            <p:nvPr/>
          </p:nvSpPr>
          <p:spPr>
            <a:xfrm>
              <a:off x="1914922" y="361632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>
              <a:off x="1152897" y="349483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Oval 128"/>
            <p:cNvSpPr/>
            <p:nvPr/>
          </p:nvSpPr>
          <p:spPr>
            <a:xfrm>
              <a:off x="791369" y="34856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Oval 129"/>
            <p:cNvSpPr/>
            <p:nvPr/>
          </p:nvSpPr>
          <p:spPr>
            <a:xfrm>
              <a:off x="954063" y="341176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1" name="Oval 130"/>
            <p:cNvSpPr/>
            <p:nvPr/>
          </p:nvSpPr>
          <p:spPr>
            <a:xfrm>
              <a:off x="1272530" y="301855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Oval 131"/>
            <p:cNvSpPr/>
            <p:nvPr/>
          </p:nvSpPr>
          <p:spPr>
            <a:xfrm>
              <a:off x="1905769" y="341027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3" name="Oval 132"/>
            <p:cNvSpPr/>
            <p:nvPr/>
          </p:nvSpPr>
          <p:spPr>
            <a:xfrm>
              <a:off x="2035299" y="354126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Oval 133"/>
            <p:cNvSpPr/>
            <p:nvPr/>
          </p:nvSpPr>
          <p:spPr>
            <a:xfrm>
              <a:off x="2231529" y="349483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Oval 134"/>
            <p:cNvSpPr/>
            <p:nvPr/>
          </p:nvSpPr>
          <p:spPr>
            <a:xfrm>
              <a:off x="2467719" y="34467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Oval 135"/>
            <p:cNvSpPr/>
            <p:nvPr/>
          </p:nvSpPr>
          <p:spPr>
            <a:xfrm>
              <a:off x="1622301" y="342664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Oval 136"/>
            <p:cNvSpPr/>
            <p:nvPr/>
          </p:nvSpPr>
          <p:spPr>
            <a:xfrm>
              <a:off x="829469" y="330277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Oval 137"/>
            <p:cNvSpPr/>
            <p:nvPr/>
          </p:nvSpPr>
          <p:spPr>
            <a:xfrm>
              <a:off x="1251620" y="33618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Oval 138"/>
            <p:cNvSpPr/>
            <p:nvPr/>
          </p:nvSpPr>
          <p:spPr>
            <a:xfrm>
              <a:off x="1078657" y="32936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Oval 139"/>
            <p:cNvSpPr/>
            <p:nvPr/>
          </p:nvSpPr>
          <p:spPr>
            <a:xfrm>
              <a:off x="1497335" y="331837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Oval 140"/>
            <p:cNvSpPr/>
            <p:nvPr/>
          </p:nvSpPr>
          <p:spPr>
            <a:xfrm>
              <a:off x="1771650" y="332564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Oval 141"/>
            <p:cNvSpPr/>
            <p:nvPr/>
          </p:nvSpPr>
          <p:spPr>
            <a:xfrm>
              <a:off x="2097038" y="337859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Oval 142"/>
            <p:cNvSpPr/>
            <p:nvPr/>
          </p:nvSpPr>
          <p:spPr>
            <a:xfrm>
              <a:off x="2313806" y="334164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Oval 143"/>
            <p:cNvSpPr/>
            <p:nvPr/>
          </p:nvSpPr>
          <p:spPr>
            <a:xfrm>
              <a:off x="1962919" y="32175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Oval 144"/>
            <p:cNvSpPr/>
            <p:nvPr/>
          </p:nvSpPr>
          <p:spPr>
            <a:xfrm>
              <a:off x="2734841" y="339876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6" name="Oval 145"/>
            <p:cNvSpPr/>
            <p:nvPr/>
          </p:nvSpPr>
          <p:spPr>
            <a:xfrm>
              <a:off x="2950865" y="32735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Oval 146"/>
            <p:cNvSpPr/>
            <p:nvPr/>
          </p:nvSpPr>
          <p:spPr>
            <a:xfrm>
              <a:off x="2773685" y="323458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Oval 147"/>
            <p:cNvSpPr/>
            <p:nvPr/>
          </p:nvSpPr>
          <p:spPr>
            <a:xfrm>
              <a:off x="2577455" y="330282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9" name="Oval 148"/>
            <p:cNvSpPr/>
            <p:nvPr/>
          </p:nvSpPr>
          <p:spPr>
            <a:xfrm>
              <a:off x="954063" y="31991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0" name="Oval 149"/>
            <p:cNvSpPr/>
            <p:nvPr/>
          </p:nvSpPr>
          <p:spPr>
            <a:xfrm>
              <a:off x="1344166" y="323458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Oval 150"/>
            <p:cNvSpPr/>
            <p:nvPr/>
          </p:nvSpPr>
          <p:spPr>
            <a:xfrm>
              <a:off x="1647428" y="320650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Oval 151"/>
            <p:cNvSpPr/>
            <p:nvPr/>
          </p:nvSpPr>
          <p:spPr>
            <a:xfrm>
              <a:off x="2170162" y="322885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5" name="Group 464"/>
          <p:cNvGrpSpPr/>
          <p:nvPr/>
        </p:nvGrpSpPr>
        <p:grpSpPr>
          <a:xfrm>
            <a:off x="1841648" y="2132856"/>
            <a:ext cx="442317" cy="441126"/>
            <a:chOff x="1328167" y="1979762"/>
            <a:chExt cx="442317" cy="441126"/>
          </a:xfrm>
        </p:grpSpPr>
        <p:sp>
          <p:nvSpPr>
            <p:cNvPr id="445" name="Oval 444"/>
            <p:cNvSpPr/>
            <p:nvPr/>
          </p:nvSpPr>
          <p:spPr>
            <a:xfrm>
              <a:off x="1328167" y="2132856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Oval 445"/>
            <p:cNvSpPr/>
            <p:nvPr/>
          </p:nvSpPr>
          <p:spPr>
            <a:xfrm>
              <a:off x="1331640" y="22768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7" name="Oval 446"/>
            <p:cNvSpPr/>
            <p:nvPr/>
          </p:nvSpPr>
          <p:spPr>
            <a:xfrm>
              <a:off x="1482849" y="227158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8" name="Oval 447"/>
            <p:cNvSpPr/>
            <p:nvPr/>
          </p:nvSpPr>
          <p:spPr>
            <a:xfrm>
              <a:off x="1475656" y="2132856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Oval 448"/>
            <p:cNvSpPr/>
            <p:nvPr/>
          </p:nvSpPr>
          <p:spPr>
            <a:xfrm>
              <a:off x="1626468" y="22768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0" name="Oval 449"/>
            <p:cNvSpPr/>
            <p:nvPr/>
          </p:nvSpPr>
          <p:spPr>
            <a:xfrm>
              <a:off x="1626468" y="212377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1" name="Oval 450"/>
            <p:cNvSpPr/>
            <p:nvPr/>
          </p:nvSpPr>
          <p:spPr>
            <a:xfrm>
              <a:off x="1626468" y="198251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Oval 451"/>
            <p:cNvSpPr/>
            <p:nvPr/>
          </p:nvSpPr>
          <p:spPr>
            <a:xfrm>
              <a:off x="1482849" y="1988840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3" name="Oval 452"/>
            <p:cNvSpPr/>
            <p:nvPr/>
          </p:nvSpPr>
          <p:spPr>
            <a:xfrm>
              <a:off x="1331193" y="197976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139952" y="1835532"/>
            <a:ext cx="3999710" cy="3309198"/>
            <a:chOff x="4139952" y="1835532"/>
            <a:chExt cx="3999710" cy="3309198"/>
          </a:xfrm>
        </p:grpSpPr>
        <p:grpSp>
          <p:nvGrpSpPr>
            <p:cNvPr id="463" name="Group 462"/>
            <p:cNvGrpSpPr/>
            <p:nvPr/>
          </p:nvGrpSpPr>
          <p:grpSpPr>
            <a:xfrm>
              <a:off x="5171603" y="2476614"/>
              <a:ext cx="2304256" cy="2668116"/>
              <a:chOff x="3923928" y="2488782"/>
              <a:chExt cx="2304256" cy="2668116"/>
            </a:xfrm>
          </p:grpSpPr>
          <p:cxnSp>
            <p:nvCxnSpPr>
              <p:cNvPr id="299" name="Straight Connector 298"/>
              <p:cNvCxnSpPr/>
              <p:nvPr/>
            </p:nvCxnSpPr>
            <p:spPr>
              <a:xfrm>
                <a:off x="3923928" y="2488782"/>
                <a:ext cx="0" cy="26642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/>
              <p:cNvCxnSpPr/>
              <p:nvPr/>
            </p:nvCxnSpPr>
            <p:spPr>
              <a:xfrm>
                <a:off x="3923928" y="5153078"/>
                <a:ext cx="23042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/>
              <p:cNvCxnSpPr/>
              <p:nvPr/>
            </p:nvCxnSpPr>
            <p:spPr>
              <a:xfrm flipV="1">
                <a:off x="6228184" y="2488782"/>
                <a:ext cx="0" cy="26642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Oval 301"/>
              <p:cNvSpPr/>
              <p:nvPr/>
            </p:nvSpPr>
            <p:spPr>
              <a:xfrm>
                <a:off x="6012160" y="49789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3" name="Oval 302"/>
              <p:cNvSpPr/>
              <p:nvPr/>
            </p:nvSpPr>
            <p:spPr>
              <a:xfrm>
                <a:off x="5878041" y="48349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4" name="Oval 303"/>
              <p:cNvSpPr/>
              <p:nvPr/>
            </p:nvSpPr>
            <p:spPr>
              <a:xfrm>
                <a:off x="5724872" y="490696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5" name="Oval 304"/>
              <p:cNvSpPr/>
              <p:nvPr/>
            </p:nvSpPr>
            <p:spPr>
              <a:xfrm>
                <a:off x="6084168" y="476295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6" name="Oval 305"/>
              <p:cNvSpPr/>
              <p:nvPr/>
            </p:nvSpPr>
            <p:spPr>
              <a:xfrm>
                <a:off x="4159374" y="302044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7" name="Oval 306"/>
              <p:cNvSpPr/>
              <p:nvPr/>
            </p:nvSpPr>
            <p:spPr>
              <a:xfrm>
                <a:off x="5724872" y="46947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8" name="Oval 307"/>
              <p:cNvSpPr/>
              <p:nvPr/>
            </p:nvSpPr>
            <p:spPr>
              <a:xfrm>
                <a:off x="5580856" y="49789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9" name="Oval 308"/>
              <p:cNvSpPr/>
              <p:nvPr/>
            </p:nvSpPr>
            <p:spPr>
              <a:xfrm>
                <a:off x="5537795" y="477059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0" name="Oval 309"/>
              <p:cNvSpPr/>
              <p:nvPr/>
            </p:nvSpPr>
            <p:spPr>
              <a:xfrm>
                <a:off x="5393779" y="491460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1" name="Oval 310"/>
              <p:cNvSpPr/>
              <p:nvPr/>
            </p:nvSpPr>
            <p:spPr>
              <a:xfrm>
                <a:off x="6051004" y="45755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2" name="Oval 311"/>
              <p:cNvSpPr/>
              <p:nvPr/>
            </p:nvSpPr>
            <p:spPr>
              <a:xfrm>
                <a:off x="5868144" y="44951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3" name="Oval 312"/>
              <p:cNvSpPr/>
              <p:nvPr/>
            </p:nvSpPr>
            <p:spPr>
              <a:xfrm>
                <a:off x="5681811" y="45412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4" name="Oval 313"/>
              <p:cNvSpPr/>
              <p:nvPr/>
            </p:nvSpPr>
            <p:spPr>
              <a:xfrm>
                <a:off x="5509220" y="461322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5" name="Oval 314"/>
              <p:cNvSpPr/>
              <p:nvPr/>
            </p:nvSpPr>
            <p:spPr>
              <a:xfrm>
                <a:off x="6022057" y="43972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6" name="Oval 315"/>
              <p:cNvSpPr/>
              <p:nvPr/>
            </p:nvSpPr>
            <p:spPr>
              <a:xfrm>
                <a:off x="5906988" y="42829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7" name="Oval 316"/>
              <p:cNvSpPr/>
              <p:nvPr/>
            </p:nvSpPr>
            <p:spPr>
              <a:xfrm>
                <a:off x="5753819" y="43972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8" name="Oval 317"/>
              <p:cNvSpPr/>
              <p:nvPr/>
            </p:nvSpPr>
            <p:spPr>
              <a:xfrm>
                <a:off x="5580856" y="435111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9" name="Oval 318"/>
              <p:cNvSpPr/>
              <p:nvPr/>
            </p:nvSpPr>
            <p:spPr>
              <a:xfrm>
                <a:off x="5269185" y="49904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0" name="Oval 319"/>
              <p:cNvSpPr/>
              <p:nvPr/>
            </p:nvSpPr>
            <p:spPr>
              <a:xfrm>
                <a:off x="5365204" y="475724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1" name="Oval 320"/>
              <p:cNvSpPr/>
              <p:nvPr/>
            </p:nvSpPr>
            <p:spPr>
              <a:xfrm>
                <a:off x="5197177" y="482925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2" name="Oval 321"/>
              <p:cNvSpPr/>
              <p:nvPr/>
            </p:nvSpPr>
            <p:spPr>
              <a:xfrm>
                <a:off x="5057378" y="49298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3" name="Oval 322"/>
              <p:cNvSpPr/>
              <p:nvPr/>
            </p:nvSpPr>
            <p:spPr>
              <a:xfrm>
                <a:off x="5341193" y="45602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4" name="Oval 323"/>
              <p:cNvSpPr/>
              <p:nvPr/>
            </p:nvSpPr>
            <p:spPr>
              <a:xfrm>
                <a:off x="6051004" y="418462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5" name="Oval 324"/>
              <p:cNvSpPr/>
              <p:nvPr/>
            </p:nvSpPr>
            <p:spPr>
              <a:xfrm>
                <a:off x="4771578" y="302044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6" name="Oval 325"/>
              <p:cNvSpPr/>
              <p:nvPr/>
            </p:nvSpPr>
            <p:spPr>
              <a:xfrm>
                <a:off x="4889351" y="50090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7" name="Oval 326"/>
              <p:cNvSpPr/>
              <p:nvPr/>
            </p:nvSpPr>
            <p:spPr>
              <a:xfrm>
                <a:off x="5906988" y="305651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8" name="Oval 327"/>
              <p:cNvSpPr/>
              <p:nvPr/>
            </p:nvSpPr>
            <p:spPr>
              <a:xfrm>
                <a:off x="4880198" y="486504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9" name="Oval 328"/>
              <p:cNvSpPr/>
              <p:nvPr/>
            </p:nvSpPr>
            <p:spPr>
              <a:xfrm>
                <a:off x="4727029" y="492031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0" name="Oval 329"/>
              <p:cNvSpPr/>
              <p:nvPr/>
            </p:nvSpPr>
            <p:spPr>
              <a:xfrm>
                <a:off x="5192241" y="467953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1" name="Oval 330"/>
              <p:cNvSpPr/>
              <p:nvPr/>
            </p:nvSpPr>
            <p:spPr>
              <a:xfrm>
                <a:off x="4583013" y="49904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2" name="Oval 331"/>
              <p:cNvSpPr/>
              <p:nvPr/>
            </p:nvSpPr>
            <p:spPr>
              <a:xfrm>
                <a:off x="4655021" y="478011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3" name="Oval 332"/>
              <p:cNvSpPr/>
              <p:nvPr/>
            </p:nvSpPr>
            <p:spPr>
              <a:xfrm>
                <a:off x="4941937" y="46643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4" name="Oval 333"/>
              <p:cNvSpPr/>
              <p:nvPr/>
            </p:nvSpPr>
            <p:spPr>
              <a:xfrm>
                <a:off x="4438997" y="489555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5" name="Oval 334"/>
              <p:cNvSpPr/>
              <p:nvPr/>
            </p:nvSpPr>
            <p:spPr>
              <a:xfrm>
                <a:off x="4261445" y="496185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6" name="Oval 335"/>
              <p:cNvSpPr/>
              <p:nvPr/>
            </p:nvSpPr>
            <p:spPr>
              <a:xfrm>
                <a:off x="3943350" y="496185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7" name="Oval 336"/>
              <p:cNvSpPr/>
              <p:nvPr/>
            </p:nvSpPr>
            <p:spPr>
              <a:xfrm>
                <a:off x="4087366" y="492413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8" name="Oval 337"/>
              <p:cNvSpPr/>
              <p:nvPr/>
            </p:nvSpPr>
            <p:spPr>
              <a:xfrm>
                <a:off x="3943350" y="478011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9" name="Oval 338"/>
              <p:cNvSpPr/>
              <p:nvPr/>
            </p:nvSpPr>
            <p:spPr>
              <a:xfrm>
                <a:off x="5221957" y="310044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0" name="Oval 339"/>
              <p:cNvSpPr/>
              <p:nvPr/>
            </p:nvSpPr>
            <p:spPr>
              <a:xfrm>
                <a:off x="4492327" y="475154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1" name="Oval 340"/>
              <p:cNvSpPr/>
              <p:nvPr/>
            </p:nvSpPr>
            <p:spPr>
              <a:xfrm>
                <a:off x="4746451" y="468446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2" name="Oval 341"/>
              <p:cNvSpPr/>
              <p:nvPr/>
            </p:nvSpPr>
            <p:spPr>
              <a:xfrm>
                <a:off x="5086325" y="456714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3" name="Oval 342"/>
              <p:cNvSpPr/>
              <p:nvPr/>
            </p:nvSpPr>
            <p:spPr>
              <a:xfrm>
                <a:off x="5230341" y="44162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4" name="Oval 343"/>
              <p:cNvSpPr/>
              <p:nvPr/>
            </p:nvSpPr>
            <p:spPr>
              <a:xfrm>
                <a:off x="4087366" y="46947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5" name="Oval 344"/>
              <p:cNvSpPr/>
              <p:nvPr/>
            </p:nvSpPr>
            <p:spPr>
              <a:xfrm>
                <a:off x="4333453" y="470428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6" name="Oval 345"/>
              <p:cNvSpPr/>
              <p:nvPr/>
            </p:nvSpPr>
            <p:spPr>
              <a:xfrm>
                <a:off x="3996680" y="45602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7" name="Oval 346"/>
              <p:cNvSpPr/>
              <p:nvPr/>
            </p:nvSpPr>
            <p:spPr>
              <a:xfrm>
                <a:off x="4189809" y="45698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8" name="Oval 347"/>
              <p:cNvSpPr/>
              <p:nvPr/>
            </p:nvSpPr>
            <p:spPr>
              <a:xfrm>
                <a:off x="4348311" y="45412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9" name="Oval 348"/>
              <p:cNvSpPr/>
              <p:nvPr/>
            </p:nvSpPr>
            <p:spPr>
              <a:xfrm>
                <a:off x="4636343" y="45698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0" name="Oval 349"/>
              <p:cNvSpPr/>
              <p:nvPr/>
            </p:nvSpPr>
            <p:spPr>
              <a:xfrm>
                <a:off x="4913734" y="450351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1" name="Oval 350"/>
              <p:cNvSpPr/>
              <p:nvPr/>
            </p:nvSpPr>
            <p:spPr>
              <a:xfrm>
                <a:off x="5437212" y="43972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2" name="Oval 351"/>
              <p:cNvSpPr/>
              <p:nvPr/>
            </p:nvSpPr>
            <p:spPr>
              <a:xfrm>
                <a:off x="4746823" y="443151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3" name="Oval 352"/>
              <p:cNvSpPr/>
              <p:nvPr/>
            </p:nvSpPr>
            <p:spPr>
              <a:xfrm>
                <a:off x="4492699" y="445398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4" name="Oval 353"/>
              <p:cNvSpPr/>
              <p:nvPr/>
            </p:nvSpPr>
            <p:spPr>
              <a:xfrm>
                <a:off x="3943350" y="43972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5" name="Oval 354"/>
              <p:cNvSpPr/>
              <p:nvPr/>
            </p:nvSpPr>
            <p:spPr>
              <a:xfrm>
                <a:off x="4108276" y="44162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6" name="Oval 355"/>
              <p:cNvSpPr/>
              <p:nvPr/>
            </p:nvSpPr>
            <p:spPr>
              <a:xfrm>
                <a:off x="4366989" y="43972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7" name="Oval 356"/>
              <p:cNvSpPr/>
              <p:nvPr/>
            </p:nvSpPr>
            <p:spPr>
              <a:xfrm>
                <a:off x="4602435" y="43427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8" name="Oval 357"/>
              <p:cNvSpPr/>
              <p:nvPr/>
            </p:nvSpPr>
            <p:spPr>
              <a:xfrm>
                <a:off x="5058122" y="44162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Oval 358"/>
              <p:cNvSpPr/>
              <p:nvPr/>
            </p:nvSpPr>
            <p:spPr>
              <a:xfrm>
                <a:off x="6078810" y="30924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0" name="Oval 359"/>
              <p:cNvSpPr/>
              <p:nvPr/>
            </p:nvSpPr>
            <p:spPr>
              <a:xfrm>
                <a:off x="5158333" y="431378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1" name="Oval 360"/>
              <p:cNvSpPr/>
              <p:nvPr/>
            </p:nvSpPr>
            <p:spPr>
              <a:xfrm>
                <a:off x="5341193" y="429131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2" name="Oval 361"/>
              <p:cNvSpPr/>
              <p:nvPr/>
            </p:nvSpPr>
            <p:spPr>
              <a:xfrm>
                <a:off x="5600278" y="41903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3" name="Oval 362"/>
              <p:cNvSpPr/>
              <p:nvPr/>
            </p:nvSpPr>
            <p:spPr>
              <a:xfrm>
                <a:off x="5950049" y="40707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4" name="Oval 363"/>
              <p:cNvSpPr/>
              <p:nvPr/>
            </p:nvSpPr>
            <p:spPr>
              <a:xfrm>
                <a:off x="5763344" y="405549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5" name="Oval 364"/>
              <p:cNvSpPr/>
              <p:nvPr/>
            </p:nvSpPr>
            <p:spPr>
              <a:xfrm>
                <a:off x="6060901" y="39495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6" name="Oval 365"/>
              <p:cNvSpPr/>
              <p:nvPr/>
            </p:nvSpPr>
            <p:spPr>
              <a:xfrm>
                <a:off x="3998615" y="31000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7" name="Oval 366"/>
              <p:cNvSpPr/>
              <p:nvPr/>
            </p:nvSpPr>
            <p:spPr>
              <a:xfrm>
                <a:off x="4015358" y="425018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8" name="Oval 367"/>
              <p:cNvSpPr/>
              <p:nvPr/>
            </p:nvSpPr>
            <p:spPr>
              <a:xfrm>
                <a:off x="4477469" y="425629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9" name="Oval 368"/>
              <p:cNvSpPr/>
              <p:nvPr/>
            </p:nvSpPr>
            <p:spPr>
              <a:xfrm>
                <a:off x="5013945" y="42170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0" name="Oval 369"/>
              <p:cNvSpPr/>
              <p:nvPr/>
            </p:nvSpPr>
            <p:spPr>
              <a:xfrm>
                <a:off x="4717876" y="424177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1" name="Oval 370"/>
              <p:cNvSpPr/>
              <p:nvPr/>
            </p:nvSpPr>
            <p:spPr>
              <a:xfrm>
                <a:off x="4141068" y="41255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2" name="Oval 371"/>
              <p:cNvSpPr/>
              <p:nvPr/>
            </p:nvSpPr>
            <p:spPr>
              <a:xfrm>
                <a:off x="4333825" y="41781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3" name="Oval 372"/>
              <p:cNvSpPr/>
              <p:nvPr/>
            </p:nvSpPr>
            <p:spPr>
              <a:xfrm>
                <a:off x="3962772" y="409359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4" name="Oval 373"/>
              <p:cNvSpPr/>
              <p:nvPr/>
            </p:nvSpPr>
            <p:spPr>
              <a:xfrm>
                <a:off x="4549477" y="411951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5" name="Oval 374"/>
              <p:cNvSpPr/>
              <p:nvPr/>
            </p:nvSpPr>
            <p:spPr>
              <a:xfrm>
                <a:off x="4841726" y="41301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6" name="Oval 375"/>
              <p:cNvSpPr/>
              <p:nvPr/>
            </p:nvSpPr>
            <p:spPr>
              <a:xfrm>
                <a:off x="5738986" y="31674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7" name="Oval 376"/>
              <p:cNvSpPr/>
              <p:nvPr/>
            </p:nvSpPr>
            <p:spPr>
              <a:xfrm>
                <a:off x="5413201" y="41697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8" name="Oval 377"/>
              <p:cNvSpPr/>
              <p:nvPr/>
            </p:nvSpPr>
            <p:spPr>
              <a:xfrm>
                <a:off x="5033367" y="40379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9" name="Oval 378"/>
              <p:cNvSpPr/>
              <p:nvPr/>
            </p:nvSpPr>
            <p:spPr>
              <a:xfrm>
                <a:off x="4697710" y="40379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0" name="Oval 379"/>
              <p:cNvSpPr/>
              <p:nvPr/>
            </p:nvSpPr>
            <p:spPr>
              <a:xfrm>
                <a:off x="5835352" y="501288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1" name="Oval 380"/>
              <p:cNvSpPr/>
              <p:nvPr/>
            </p:nvSpPr>
            <p:spPr>
              <a:xfrm>
                <a:off x="4405461" y="40063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2" name="Oval 381"/>
              <p:cNvSpPr/>
              <p:nvPr/>
            </p:nvSpPr>
            <p:spPr>
              <a:xfrm>
                <a:off x="4252292" y="402158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3" name="Oval 382"/>
              <p:cNvSpPr/>
              <p:nvPr/>
            </p:nvSpPr>
            <p:spPr>
              <a:xfrm>
                <a:off x="4088482" y="395069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4" name="Oval 383"/>
              <p:cNvSpPr/>
              <p:nvPr/>
            </p:nvSpPr>
            <p:spPr>
              <a:xfrm>
                <a:off x="5302721" y="406690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5" name="Oval 384"/>
              <p:cNvSpPr/>
              <p:nvPr/>
            </p:nvSpPr>
            <p:spPr>
              <a:xfrm>
                <a:off x="5600650" y="403604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6" name="Oval 385"/>
              <p:cNvSpPr/>
              <p:nvPr/>
            </p:nvSpPr>
            <p:spPr>
              <a:xfrm>
                <a:off x="4630638" y="312852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7" name="Oval 386"/>
              <p:cNvSpPr/>
              <p:nvPr/>
            </p:nvSpPr>
            <p:spPr>
              <a:xfrm>
                <a:off x="5447109" y="396404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8" name="Oval 387"/>
              <p:cNvSpPr/>
              <p:nvPr/>
            </p:nvSpPr>
            <p:spPr>
              <a:xfrm>
                <a:off x="5183088" y="393705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9" name="Oval 388"/>
              <p:cNvSpPr/>
              <p:nvPr/>
            </p:nvSpPr>
            <p:spPr>
              <a:xfrm>
                <a:off x="4899620" y="393129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0" name="Oval 389"/>
              <p:cNvSpPr/>
              <p:nvPr/>
            </p:nvSpPr>
            <p:spPr>
              <a:xfrm>
                <a:off x="4736182" y="387266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1" name="Oval 390"/>
              <p:cNvSpPr/>
              <p:nvPr/>
            </p:nvSpPr>
            <p:spPr>
              <a:xfrm>
                <a:off x="4287713" y="316446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2" name="Oval 391"/>
              <p:cNvSpPr/>
              <p:nvPr/>
            </p:nvSpPr>
            <p:spPr>
              <a:xfrm>
                <a:off x="4420319" y="38459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3" name="Oval 392"/>
              <p:cNvSpPr/>
              <p:nvPr/>
            </p:nvSpPr>
            <p:spPr>
              <a:xfrm>
                <a:off x="3943350" y="38543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4" name="Oval 393"/>
              <p:cNvSpPr/>
              <p:nvPr/>
            </p:nvSpPr>
            <p:spPr>
              <a:xfrm>
                <a:off x="4240907" y="38543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5" name="Oval 394"/>
              <p:cNvSpPr/>
              <p:nvPr/>
            </p:nvSpPr>
            <p:spPr>
              <a:xfrm>
                <a:off x="5058122" y="382920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6" name="Oval 395"/>
              <p:cNvSpPr/>
              <p:nvPr/>
            </p:nvSpPr>
            <p:spPr>
              <a:xfrm>
                <a:off x="5710758" y="39023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7" name="Oval 396"/>
              <p:cNvSpPr/>
              <p:nvPr/>
            </p:nvSpPr>
            <p:spPr>
              <a:xfrm>
                <a:off x="5979368" y="379678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8" name="Oval 397"/>
              <p:cNvSpPr/>
              <p:nvPr/>
            </p:nvSpPr>
            <p:spPr>
              <a:xfrm>
                <a:off x="5557217" y="382002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9" name="Oval 398"/>
              <p:cNvSpPr/>
              <p:nvPr/>
            </p:nvSpPr>
            <p:spPr>
              <a:xfrm>
                <a:off x="5336257" y="386504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0" name="Oval 399"/>
              <p:cNvSpPr/>
              <p:nvPr/>
            </p:nvSpPr>
            <p:spPr>
              <a:xfrm>
                <a:off x="5374357" y="37210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1" name="Oval 400"/>
              <p:cNvSpPr/>
              <p:nvPr/>
            </p:nvSpPr>
            <p:spPr>
              <a:xfrm>
                <a:off x="5201394" y="37331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2" name="Oval 401"/>
              <p:cNvSpPr/>
              <p:nvPr/>
            </p:nvSpPr>
            <p:spPr>
              <a:xfrm>
                <a:off x="5364832" y="31405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3" name="Oval 402"/>
              <p:cNvSpPr/>
              <p:nvPr/>
            </p:nvSpPr>
            <p:spPr>
              <a:xfrm>
                <a:off x="4736182" y="372289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4" name="Oval 403"/>
              <p:cNvSpPr/>
              <p:nvPr/>
            </p:nvSpPr>
            <p:spPr>
              <a:xfrm>
                <a:off x="4573860" y="375183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5" name="Oval 404"/>
              <p:cNvSpPr/>
              <p:nvPr/>
            </p:nvSpPr>
            <p:spPr>
              <a:xfrm>
                <a:off x="5600278" y="312852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6" name="Oval 405"/>
              <p:cNvSpPr/>
              <p:nvPr/>
            </p:nvSpPr>
            <p:spPr>
              <a:xfrm>
                <a:off x="4304878" y="370460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7" name="Oval 406"/>
              <p:cNvSpPr/>
              <p:nvPr/>
            </p:nvSpPr>
            <p:spPr>
              <a:xfrm>
                <a:off x="6070054" y="36611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8" name="Oval 407"/>
              <p:cNvSpPr/>
              <p:nvPr/>
            </p:nvSpPr>
            <p:spPr>
              <a:xfrm>
                <a:off x="5815558" y="375828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9" name="Oval 408"/>
              <p:cNvSpPr/>
              <p:nvPr/>
            </p:nvSpPr>
            <p:spPr>
              <a:xfrm>
                <a:off x="3962772" y="367412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0" name="Oval 409"/>
              <p:cNvSpPr/>
              <p:nvPr/>
            </p:nvSpPr>
            <p:spPr>
              <a:xfrm>
                <a:off x="4135363" y="35975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1" name="Oval 410"/>
              <p:cNvSpPr/>
              <p:nvPr/>
            </p:nvSpPr>
            <p:spPr>
              <a:xfrm>
                <a:off x="4458419" y="36470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2" name="Oval 411"/>
              <p:cNvSpPr/>
              <p:nvPr/>
            </p:nvSpPr>
            <p:spPr>
              <a:xfrm>
                <a:off x="4645868" y="35975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3" name="Oval 412"/>
              <p:cNvSpPr/>
              <p:nvPr/>
            </p:nvSpPr>
            <p:spPr>
              <a:xfrm>
                <a:off x="4842098" y="35975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4" name="Oval 413"/>
              <p:cNvSpPr/>
              <p:nvPr/>
            </p:nvSpPr>
            <p:spPr>
              <a:xfrm>
                <a:off x="5658172" y="370460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5" name="Oval 414"/>
              <p:cNvSpPr/>
              <p:nvPr/>
            </p:nvSpPr>
            <p:spPr>
              <a:xfrm>
                <a:off x="4928170" y="316446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6" name="Oval 415"/>
              <p:cNvSpPr/>
              <p:nvPr/>
            </p:nvSpPr>
            <p:spPr>
              <a:xfrm>
                <a:off x="5887566" y="362875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7" name="Oval 416"/>
              <p:cNvSpPr/>
              <p:nvPr/>
            </p:nvSpPr>
            <p:spPr>
              <a:xfrm>
                <a:off x="6012160" y="348474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8" name="Oval 417"/>
              <p:cNvSpPr/>
              <p:nvPr/>
            </p:nvSpPr>
            <p:spPr>
              <a:xfrm>
                <a:off x="5753819" y="355104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9" name="Oval 418"/>
              <p:cNvSpPr/>
              <p:nvPr/>
            </p:nvSpPr>
            <p:spPr>
              <a:xfrm>
                <a:off x="5048225" y="36542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0" name="Oval 419"/>
              <p:cNvSpPr/>
              <p:nvPr/>
            </p:nvSpPr>
            <p:spPr>
              <a:xfrm>
                <a:off x="4286200" y="353278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1" name="Oval 420"/>
              <p:cNvSpPr/>
              <p:nvPr/>
            </p:nvSpPr>
            <p:spPr>
              <a:xfrm>
                <a:off x="3924672" y="352360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2" name="Oval 421"/>
              <p:cNvSpPr/>
              <p:nvPr/>
            </p:nvSpPr>
            <p:spPr>
              <a:xfrm>
                <a:off x="4087366" y="344971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3" name="Oval 422"/>
              <p:cNvSpPr/>
              <p:nvPr/>
            </p:nvSpPr>
            <p:spPr>
              <a:xfrm>
                <a:off x="4405833" y="305651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4" name="Oval 423"/>
              <p:cNvSpPr/>
              <p:nvPr/>
            </p:nvSpPr>
            <p:spPr>
              <a:xfrm>
                <a:off x="5039072" y="344822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5" name="Oval 424"/>
              <p:cNvSpPr/>
              <p:nvPr/>
            </p:nvSpPr>
            <p:spPr>
              <a:xfrm>
                <a:off x="5168602" y="357922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6" name="Oval 425"/>
              <p:cNvSpPr/>
              <p:nvPr/>
            </p:nvSpPr>
            <p:spPr>
              <a:xfrm>
                <a:off x="5364832" y="353278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7" name="Oval 426"/>
              <p:cNvSpPr/>
              <p:nvPr/>
            </p:nvSpPr>
            <p:spPr>
              <a:xfrm>
                <a:off x="5601022" y="348474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8" name="Oval 427"/>
              <p:cNvSpPr/>
              <p:nvPr/>
            </p:nvSpPr>
            <p:spPr>
              <a:xfrm>
                <a:off x="4755604" y="346459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9" name="Oval 428"/>
              <p:cNvSpPr/>
              <p:nvPr/>
            </p:nvSpPr>
            <p:spPr>
              <a:xfrm>
                <a:off x="3962772" y="334072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0" name="Oval 429"/>
              <p:cNvSpPr/>
              <p:nvPr/>
            </p:nvSpPr>
            <p:spPr>
              <a:xfrm>
                <a:off x="4384923" y="339980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1" name="Oval 430"/>
              <p:cNvSpPr/>
              <p:nvPr/>
            </p:nvSpPr>
            <p:spPr>
              <a:xfrm>
                <a:off x="4211960" y="33315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2" name="Oval 431"/>
              <p:cNvSpPr/>
              <p:nvPr/>
            </p:nvSpPr>
            <p:spPr>
              <a:xfrm>
                <a:off x="4630638" y="33563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3" name="Oval 432"/>
              <p:cNvSpPr/>
              <p:nvPr/>
            </p:nvSpPr>
            <p:spPr>
              <a:xfrm>
                <a:off x="4904953" y="33635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4" name="Oval 433"/>
              <p:cNvSpPr/>
              <p:nvPr/>
            </p:nvSpPr>
            <p:spPr>
              <a:xfrm>
                <a:off x="5230341" y="341655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5" name="Oval 434"/>
              <p:cNvSpPr/>
              <p:nvPr/>
            </p:nvSpPr>
            <p:spPr>
              <a:xfrm>
                <a:off x="5447109" y="337959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6" name="Oval 435"/>
              <p:cNvSpPr/>
              <p:nvPr/>
            </p:nvSpPr>
            <p:spPr>
              <a:xfrm>
                <a:off x="5096222" y="32554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7" name="Oval 436"/>
              <p:cNvSpPr/>
              <p:nvPr/>
            </p:nvSpPr>
            <p:spPr>
              <a:xfrm>
                <a:off x="5868144" y="343671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8" name="Oval 437"/>
              <p:cNvSpPr/>
              <p:nvPr/>
            </p:nvSpPr>
            <p:spPr>
              <a:xfrm>
                <a:off x="6084168" y="33115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9" name="Oval 438"/>
              <p:cNvSpPr/>
              <p:nvPr/>
            </p:nvSpPr>
            <p:spPr>
              <a:xfrm>
                <a:off x="5906988" y="32725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0" name="Oval 439"/>
              <p:cNvSpPr/>
              <p:nvPr/>
            </p:nvSpPr>
            <p:spPr>
              <a:xfrm>
                <a:off x="5710758" y="33407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1" name="Oval 440"/>
              <p:cNvSpPr/>
              <p:nvPr/>
            </p:nvSpPr>
            <p:spPr>
              <a:xfrm>
                <a:off x="4087366" y="323714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2" name="Oval 441"/>
              <p:cNvSpPr/>
              <p:nvPr/>
            </p:nvSpPr>
            <p:spPr>
              <a:xfrm>
                <a:off x="4477469" y="32725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3" name="Oval 442"/>
              <p:cNvSpPr/>
              <p:nvPr/>
            </p:nvSpPr>
            <p:spPr>
              <a:xfrm>
                <a:off x="4780731" y="32444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4" name="Oval 443"/>
              <p:cNvSpPr/>
              <p:nvPr/>
            </p:nvSpPr>
            <p:spPr>
              <a:xfrm>
                <a:off x="5303465" y="326680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4" name="Oval 453"/>
              <p:cNvSpPr/>
              <p:nvPr/>
            </p:nvSpPr>
            <p:spPr>
              <a:xfrm>
                <a:off x="4214936" y="480082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5" name="Oval 454"/>
              <p:cNvSpPr/>
              <p:nvPr/>
            </p:nvSpPr>
            <p:spPr>
              <a:xfrm>
                <a:off x="5887566" y="467923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6" name="Oval 455"/>
              <p:cNvSpPr/>
              <p:nvPr/>
            </p:nvSpPr>
            <p:spPr>
              <a:xfrm>
                <a:off x="5762972" y="421707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7" name="Oval 456"/>
              <p:cNvSpPr/>
              <p:nvPr/>
            </p:nvSpPr>
            <p:spPr>
              <a:xfrm>
                <a:off x="4231382" y="430629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8" name="Oval 457"/>
              <p:cNvSpPr/>
              <p:nvPr/>
            </p:nvSpPr>
            <p:spPr>
              <a:xfrm>
                <a:off x="5480273" y="3611169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9" name="Oval 458"/>
              <p:cNvSpPr/>
              <p:nvPr/>
            </p:nvSpPr>
            <p:spPr>
              <a:xfrm>
                <a:off x="5038650" y="476389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0" name="Oval 459"/>
              <p:cNvSpPr/>
              <p:nvPr/>
            </p:nvSpPr>
            <p:spPr>
              <a:xfrm>
                <a:off x="4894212" y="3766051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1" name="Oval 460"/>
              <p:cNvSpPr/>
              <p:nvPr/>
            </p:nvSpPr>
            <p:spPr>
              <a:xfrm>
                <a:off x="4486175" y="346663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2" name="Oval 461"/>
              <p:cNvSpPr/>
              <p:nvPr/>
            </p:nvSpPr>
            <p:spPr>
              <a:xfrm>
                <a:off x="5559077" y="327851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66" name="Right Arrow 465"/>
            <p:cNvSpPr/>
            <p:nvPr/>
          </p:nvSpPr>
          <p:spPr>
            <a:xfrm>
              <a:off x="4139952" y="3508068"/>
              <a:ext cx="648072" cy="3579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7" name="TextBox 466"/>
            <p:cNvSpPr txBox="1"/>
            <p:nvPr/>
          </p:nvSpPr>
          <p:spPr>
            <a:xfrm>
              <a:off x="4710454" y="1835532"/>
              <a:ext cx="3429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The salt </a:t>
              </a:r>
              <a:r>
                <a:rPr lang="en-GB" b="1" i="1" dirty="0" smtClean="0"/>
                <a:t>dissolves</a:t>
              </a:r>
              <a:r>
                <a:rPr lang="en-GB" dirty="0" smtClean="0"/>
                <a:t> in the water.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22675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0120" y="86767"/>
            <a:ext cx="7772400" cy="1470025"/>
          </a:xfrm>
        </p:spPr>
        <p:txBody>
          <a:bodyPr/>
          <a:lstStyle/>
          <a:p>
            <a:r>
              <a:rPr lang="en-GB" dirty="0" smtClean="0"/>
              <a:t>What happens if I keep on adding salt to water?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511449" y="2492896"/>
            <a:ext cx="2304256" cy="2668116"/>
            <a:chOff x="760934" y="2753106"/>
            <a:chExt cx="2304256" cy="2668116"/>
          </a:xfrm>
        </p:grpSpPr>
        <p:cxnSp>
          <p:nvCxnSpPr>
            <p:cNvPr id="299" name="Straight Connector 298"/>
            <p:cNvCxnSpPr/>
            <p:nvPr/>
          </p:nvCxnSpPr>
          <p:spPr>
            <a:xfrm>
              <a:off x="760934" y="2753106"/>
              <a:ext cx="0" cy="26642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/>
            <p:cNvCxnSpPr/>
            <p:nvPr/>
          </p:nvCxnSpPr>
          <p:spPr>
            <a:xfrm>
              <a:off x="760934" y="5417402"/>
              <a:ext cx="23042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00"/>
            <p:cNvCxnSpPr/>
            <p:nvPr/>
          </p:nvCxnSpPr>
          <p:spPr>
            <a:xfrm flipV="1">
              <a:off x="3065190" y="2753106"/>
              <a:ext cx="0" cy="26642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Oval 301"/>
            <p:cNvSpPr/>
            <p:nvPr/>
          </p:nvSpPr>
          <p:spPr>
            <a:xfrm>
              <a:off x="2849166" y="524329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3" name="Oval 302"/>
            <p:cNvSpPr/>
            <p:nvPr/>
          </p:nvSpPr>
          <p:spPr>
            <a:xfrm>
              <a:off x="2715047" y="509928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4" name="Oval 303"/>
            <p:cNvSpPr/>
            <p:nvPr/>
          </p:nvSpPr>
          <p:spPr>
            <a:xfrm>
              <a:off x="2561878" y="517129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5" name="Oval 304"/>
            <p:cNvSpPr/>
            <p:nvPr/>
          </p:nvSpPr>
          <p:spPr>
            <a:xfrm>
              <a:off x="2921174" y="502727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6" name="Oval 305"/>
            <p:cNvSpPr/>
            <p:nvPr/>
          </p:nvSpPr>
          <p:spPr>
            <a:xfrm>
              <a:off x="996380" y="328477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7" name="Oval 306"/>
            <p:cNvSpPr/>
            <p:nvPr/>
          </p:nvSpPr>
          <p:spPr>
            <a:xfrm>
              <a:off x="2561878" y="495908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8" name="Oval 307"/>
            <p:cNvSpPr/>
            <p:nvPr/>
          </p:nvSpPr>
          <p:spPr>
            <a:xfrm>
              <a:off x="2417862" y="524329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9" name="Oval 308"/>
            <p:cNvSpPr/>
            <p:nvPr/>
          </p:nvSpPr>
          <p:spPr>
            <a:xfrm>
              <a:off x="2374801" y="503491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0" name="Oval 309"/>
            <p:cNvSpPr/>
            <p:nvPr/>
          </p:nvSpPr>
          <p:spPr>
            <a:xfrm>
              <a:off x="2230785" y="51789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1" name="Oval 310"/>
            <p:cNvSpPr/>
            <p:nvPr/>
          </p:nvSpPr>
          <p:spPr>
            <a:xfrm>
              <a:off x="2888010" y="483985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2" name="Oval 311"/>
            <p:cNvSpPr/>
            <p:nvPr/>
          </p:nvSpPr>
          <p:spPr>
            <a:xfrm>
              <a:off x="2705150" y="47594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3" name="Oval 312"/>
            <p:cNvSpPr/>
            <p:nvPr/>
          </p:nvSpPr>
          <p:spPr>
            <a:xfrm>
              <a:off x="2518817" y="48055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4" name="Oval 313"/>
            <p:cNvSpPr/>
            <p:nvPr/>
          </p:nvSpPr>
          <p:spPr>
            <a:xfrm>
              <a:off x="2346226" y="487755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5" name="Oval 314"/>
            <p:cNvSpPr/>
            <p:nvPr/>
          </p:nvSpPr>
          <p:spPr>
            <a:xfrm>
              <a:off x="2859063" y="46615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6" name="Oval 315"/>
            <p:cNvSpPr/>
            <p:nvPr/>
          </p:nvSpPr>
          <p:spPr>
            <a:xfrm>
              <a:off x="2743994" y="454725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7" name="Oval 316"/>
            <p:cNvSpPr/>
            <p:nvPr/>
          </p:nvSpPr>
          <p:spPr>
            <a:xfrm>
              <a:off x="2590825" y="46615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8" name="Oval 317"/>
            <p:cNvSpPr/>
            <p:nvPr/>
          </p:nvSpPr>
          <p:spPr>
            <a:xfrm>
              <a:off x="2417862" y="461544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9" name="Oval 318"/>
            <p:cNvSpPr/>
            <p:nvPr/>
          </p:nvSpPr>
          <p:spPr>
            <a:xfrm>
              <a:off x="2106191" y="52547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0" name="Oval 319"/>
            <p:cNvSpPr/>
            <p:nvPr/>
          </p:nvSpPr>
          <p:spPr>
            <a:xfrm>
              <a:off x="2202210" y="502156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1" name="Oval 320"/>
            <p:cNvSpPr/>
            <p:nvPr/>
          </p:nvSpPr>
          <p:spPr>
            <a:xfrm>
              <a:off x="2034183" y="509357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2" name="Oval 321"/>
            <p:cNvSpPr/>
            <p:nvPr/>
          </p:nvSpPr>
          <p:spPr>
            <a:xfrm>
              <a:off x="1894384" y="519416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3" name="Oval 322"/>
            <p:cNvSpPr/>
            <p:nvPr/>
          </p:nvSpPr>
          <p:spPr>
            <a:xfrm>
              <a:off x="2178199" y="482459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4" name="Oval 323"/>
            <p:cNvSpPr/>
            <p:nvPr/>
          </p:nvSpPr>
          <p:spPr>
            <a:xfrm>
              <a:off x="2888010" y="444895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5" name="Oval 324"/>
            <p:cNvSpPr/>
            <p:nvPr/>
          </p:nvSpPr>
          <p:spPr>
            <a:xfrm>
              <a:off x="1608584" y="328477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6" name="Oval 325"/>
            <p:cNvSpPr/>
            <p:nvPr/>
          </p:nvSpPr>
          <p:spPr>
            <a:xfrm>
              <a:off x="1726357" y="527338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7" name="Oval 326"/>
            <p:cNvSpPr/>
            <p:nvPr/>
          </p:nvSpPr>
          <p:spPr>
            <a:xfrm>
              <a:off x="2743994" y="332083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8" name="Oval 327"/>
            <p:cNvSpPr/>
            <p:nvPr/>
          </p:nvSpPr>
          <p:spPr>
            <a:xfrm>
              <a:off x="1717204" y="512937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9" name="Oval 328"/>
            <p:cNvSpPr/>
            <p:nvPr/>
          </p:nvSpPr>
          <p:spPr>
            <a:xfrm>
              <a:off x="1564035" y="518463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0" name="Oval 329"/>
            <p:cNvSpPr/>
            <p:nvPr/>
          </p:nvSpPr>
          <p:spPr>
            <a:xfrm>
              <a:off x="2029247" y="49438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1" name="Oval 330"/>
            <p:cNvSpPr/>
            <p:nvPr/>
          </p:nvSpPr>
          <p:spPr>
            <a:xfrm>
              <a:off x="1420019" y="52547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2" name="Oval 331"/>
            <p:cNvSpPr/>
            <p:nvPr/>
          </p:nvSpPr>
          <p:spPr>
            <a:xfrm>
              <a:off x="1492027" y="504443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3" name="Oval 332"/>
            <p:cNvSpPr/>
            <p:nvPr/>
          </p:nvSpPr>
          <p:spPr>
            <a:xfrm>
              <a:off x="1778943" y="49286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4" name="Oval 333"/>
            <p:cNvSpPr/>
            <p:nvPr/>
          </p:nvSpPr>
          <p:spPr>
            <a:xfrm>
              <a:off x="1276003" y="515988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5" name="Oval 334"/>
            <p:cNvSpPr/>
            <p:nvPr/>
          </p:nvSpPr>
          <p:spPr>
            <a:xfrm>
              <a:off x="1098451" y="522618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6" name="Oval 335"/>
            <p:cNvSpPr/>
            <p:nvPr/>
          </p:nvSpPr>
          <p:spPr>
            <a:xfrm>
              <a:off x="780356" y="522618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7" name="Oval 336"/>
            <p:cNvSpPr/>
            <p:nvPr/>
          </p:nvSpPr>
          <p:spPr>
            <a:xfrm>
              <a:off x="924372" y="518845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8" name="Oval 337"/>
            <p:cNvSpPr/>
            <p:nvPr/>
          </p:nvSpPr>
          <p:spPr>
            <a:xfrm>
              <a:off x="780356" y="504443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9" name="Oval 338"/>
            <p:cNvSpPr/>
            <p:nvPr/>
          </p:nvSpPr>
          <p:spPr>
            <a:xfrm>
              <a:off x="2058963" y="336476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0" name="Oval 339"/>
            <p:cNvSpPr/>
            <p:nvPr/>
          </p:nvSpPr>
          <p:spPr>
            <a:xfrm>
              <a:off x="1329333" y="501586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1" name="Oval 340"/>
            <p:cNvSpPr/>
            <p:nvPr/>
          </p:nvSpPr>
          <p:spPr>
            <a:xfrm>
              <a:off x="1583457" y="494879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2" name="Oval 341"/>
            <p:cNvSpPr/>
            <p:nvPr/>
          </p:nvSpPr>
          <p:spPr>
            <a:xfrm>
              <a:off x="1923331" y="483146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3" name="Oval 342"/>
            <p:cNvSpPr/>
            <p:nvPr/>
          </p:nvSpPr>
          <p:spPr>
            <a:xfrm>
              <a:off x="2067347" y="468057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4" name="Oval 343"/>
            <p:cNvSpPr/>
            <p:nvPr/>
          </p:nvSpPr>
          <p:spPr>
            <a:xfrm>
              <a:off x="924372" y="495908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5" name="Oval 344"/>
            <p:cNvSpPr/>
            <p:nvPr/>
          </p:nvSpPr>
          <p:spPr>
            <a:xfrm>
              <a:off x="1170459" y="496861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6" name="Oval 345"/>
            <p:cNvSpPr/>
            <p:nvPr/>
          </p:nvSpPr>
          <p:spPr>
            <a:xfrm>
              <a:off x="833686" y="482459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7" name="Oval 346"/>
            <p:cNvSpPr/>
            <p:nvPr/>
          </p:nvSpPr>
          <p:spPr>
            <a:xfrm>
              <a:off x="1026815" y="48341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8" name="Oval 347"/>
            <p:cNvSpPr/>
            <p:nvPr/>
          </p:nvSpPr>
          <p:spPr>
            <a:xfrm>
              <a:off x="1185317" y="48055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9" name="Oval 348"/>
            <p:cNvSpPr/>
            <p:nvPr/>
          </p:nvSpPr>
          <p:spPr>
            <a:xfrm>
              <a:off x="1473349" y="48341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0" name="Oval 349"/>
            <p:cNvSpPr/>
            <p:nvPr/>
          </p:nvSpPr>
          <p:spPr>
            <a:xfrm>
              <a:off x="1750740" y="476784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1" name="Oval 350"/>
            <p:cNvSpPr/>
            <p:nvPr/>
          </p:nvSpPr>
          <p:spPr>
            <a:xfrm>
              <a:off x="2274218" y="46615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2" name="Oval 351"/>
            <p:cNvSpPr/>
            <p:nvPr/>
          </p:nvSpPr>
          <p:spPr>
            <a:xfrm>
              <a:off x="1583829" y="469583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3" name="Oval 352"/>
            <p:cNvSpPr/>
            <p:nvPr/>
          </p:nvSpPr>
          <p:spPr>
            <a:xfrm>
              <a:off x="1329705" y="471830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4" name="Oval 353"/>
            <p:cNvSpPr/>
            <p:nvPr/>
          </p:nvSpPr>
          <p:spPr>
            <a:xfrm>
              <a:off x="780356" y="46615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5" name="Oval 354"/>
            <p:cNvSpPr/>
            <p:nvPr/>
          </p:nvSpPr>
          <p:spPr>
            <a:xfrm>
              <a:off x="945282" y="468057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6" name="Oval 355"/>
            <p:cNvSpPr/>
            <p:nvPr/>
          </p:nvSpPr>
          <p:spPr>
            <a:xfrm>
              <a:off x="1203995" y="46615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7" name="Oval 356"/>
            <p:cNvSpPr/>
            <p:nvPr/>
          </p:nvSpPr>
          <p:spPr>
            <a:xfrm>
              <a:off x="1439441" y="46070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8" name="Oval 357"/>
            <p:cNvSpPr/>
            <p:nvPr/>
          </p:nvSpPr>
          <p:spPr>
            <a:xfrm>
              <a:off x="1895128" y="468057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9" name="Oval 358"/>
            <p:cNvSpPr/>
            <p:nvPr/>
          </p:nvSpPr>
          <p:spPr>
            <a:xfrm>
              <a:off x="2915816" y="335677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0" name="Oval 359"/>
            <p:cNvSpPr/>
            <p:nvPr/>
          </p:nvSpPr>
          <p:spPr>
            <a:xfrm>
              <a:off x="1995339" y="457811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1" name="Oval 360"/>
            <p:cNvSpPr/>
            <p:nvPr/>
          </p:nvSpPr>
          <p:spPr>
            <a:xfrm>
              <a:off x="2178199" y="455563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2" name="Oval 361"/>
            <p:cNvSpPr/>
            <p:nvPr/>
          </p:nvSpPr>
          <p:spPr>
            <a:xfrm>
              <a:off x="2437284" y="44546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3" name="Oval 362"/>
            <p:cNvSpPr/>
            <p:nvPr/>
          </p:nvSpPr>
          <p:spPr>
            <a:xfrm>
              <a:off x="2787055" y="433505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4" name="Oval 363"/>
            <p:cNvSpPr/>
            <p:nvPr/>
          </p:nvSpPr>
          <p:spPr>
            <a:xfrm>
              <a:off x="2600350" y="431982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5" name="Oval 364"/>
            <p:cNvSpPr/>
            <p:nvPr/>
          </p:nvSpPr>
          <p:spPr>
            <a:xfrm>
              <a:off x="2897907" y="421390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6" name="Oval 365"/>
            <p:cNvSpPr/>
            <p:nvPr/>
          </p:nvSpPr>
          <p:spPr>
            <a:xfrm>
              <a:off x="835621" y="336439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7" name="Oval 366"/>
            <p:cNvSpPr/>
            <p:nvPr/>
          </p:nvSpPr>
          <p:spPr>
            <a:xfrm>
              <a:off x="852364" y="451451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8" name="Oval 367"/>
            <p:cNvSpPr/>
            <p:nvPr/>
          </p:nvSpPr>
          <p:spPr>
            <a:xfrm>
              <a:off x="1314475" y="452061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9" name="Oval 368"/>
            <p:cNvSpPr/>
            <p:nvPr/>
          </p:nvSpPr>
          <p:spPr>
            <a:xfrm>
              <a:off x="1850951" y="448139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0" name="Oval 369"/>
            <p:cNvSpPr/>
            <p:nvPr/>
          </p:nvSpPr>
          <p:spPr>
            <a:xfrm>
              <a:off x="1554882" y="450610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1" name="Oval 370"/>
            <p:cNvSpPr/>
            <p:nvPr/>
          </p:nvSpPr>
          <p:spPr>
            <a:xfrm>
              <a:off x="978074" y="43899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2" name="Oval 371"/>
            <p:cNvSpPr/>
            <p:nvPr/>
          </p:nvSpPr>
          <p:spPr>
            <a:xfrm>
              <a:off x="1170831" y="444250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3" name="Oval 372"/>
            <p:cNvSpPr/>
            <p:nvPr/>
          </p:nvSpPr>
          <p:spPr>
            <a:xfrm>
              <a:off x="799778" y="435792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4" name="Oval 373"/>
            <p:cNvSpPr/>
            <p:nvPr/>
          </p:nvSpPr>
          <p:spPr>
            <a:xfrm>
              <a:off x="1386483" y="438384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5" name="Oval 374"/>
            <p:cNvSpPr/>
            <p:nvPr/>
          </p:nvSpPr>
          <p:spPr>
            <a:xfrm>
              <a:off x="1678732" y="439448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6" name="Oval 375"/>
            <p:cNvSpPr/>
            <p:nvPr/>
          </p:nvSpPr>
          <p:spPr>
            <a:xfrm>
              <a:off x="2575992" y="343181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7" name="Oval 376"/>
            <p:cNvSpPr/>
            <p:nvPr/>
          </p:nvSpPr>
          <p:spPr>
            <a:xfrm>
              <a:off x="2250207" y="443409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8" name="Oval 377"/>
            <p:cNvSpPr/>
            <p:nvPr/>
          </p:nvSpPr>
          <p:spPr>
            <a:xfrm>
              <a:off x="1870373" y="43022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9" name="Oval 378"/>
            <p:cNvSpPr/>
            <p:nvPr/>
          </p:nvSpPr>
          <p:spPr>
            <a:xfrm>
              <a:off x="1534716" y="43022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0" name="Oval 379"/>
            <p:cNvSpPr/>
            <p:nvPr/>
          </p:nvSpPr>
          <p:spPr>
            <a:xfrm>
              <a:off x="2672358" y="527720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1" name="Oval 380"/>
            <p:cNvSpPr/>
            <p:nvPr/>
          </p:nvSpPr>
          <p:spPr>
            <a:xfrm>
              <a:off x="1242467" y="427068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2" name="Oval 381"/>
            <p:cNvSpPr/>
            <p:nvPr/>
          </p:nvSpPr>
          <p:spPr>
            <a:xfrm>
              <a:off x="1089298" y="428591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3" name="Oval 382"/>
            <p:cNvSpPr/>
            <p:nvPr/>
          </p:nvSpPr>
          <p:spPr>
            <a:xfrm>
              <a:off x="925488" y="421502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4" name="Oval 383"/>
            <p:cNvSpPr/>
            <p:nvPr/>
          </p:nvSpPr>
          <p:spPr>
            <a:xfrm>
              <a:off x="2139727" y="43312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5" name="Oval 384"/>
            <p:cNvSpPr/>
            <p:nvPr/>
          </p:nvSpPr>
          <p:spPr>
            <a:xfrm>
              <a:off x="2437656" y="430037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6" name="Oval 385"/>
            <p:cNvSpPr/>
            <p:nvPr/>
          </p:nvSpPr>
          <p:spPr>
            <a:xfrm>
              <a:off x="1467644" y="339284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7" name="Oval 386"/>
            <p:cNvSpPr/>
            <p:nvPr/>
          </p:nvSpPr>
          <p:spPr>
            <a:xfrm>
              <a:off x="2284115" y="422836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8" name="Oval 387"/>
            <p:cNvSpPr/>
            <p:nvPr/>
          </p:nvSpPr>
          <p:spPr>
            <a:xfrm>
              <a:off x="2020094" y="420137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9" name="Oval 388"/>
            <p:cNvSpPr/>
            <p:nvPr/>
          </p:nvSpPr>
          <p:spPr>
            <a:xfrm>
              <a:off x="1736626" y="419562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0" name="Oval 389"/>
            <p:cNvSpPr/>
            <p:nvPr/>
          </p:nvSpPr>
          <p:spPr>
            <a:xfrm>
              <a:off x="1573188" y="413698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1" name="Oval 390"/>
            <p:cNvSpPr/>
            <p:nvPr/>
          </p:nvSpPr>
          <p:spPr>
            <a:xfrm>
              <a:off x="1124719" y="34287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2" name="Oval 391"/>
            <p:cNvSpPr/>
            <p:nvPr/>
          </p:nvSpPr>
          <p:spPr>
            <a:xfrm>
              <a:off x="1257325" y="41102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3" name="Oval 392"/>
            <p:cNvSpPr/>
            <p:nvPr/>
          </p:nvSpPr>
          <p:spPr>
            <a:xfrm>
              <a:off x="780356" y="41186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4" name="Oval 393"/>
            <p:cNvSpPr/>
            <p:nvPr/>
          </p:nvSpPr>
          <p:spPr>
            <a:xfrm>
              <a:off x="1077913" y="41186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5" name="Oval 394"/>
            <p:cNvSpPr/>
            <p:nvPr/>
          </p:nvSpPr>
          <p:spPr>
            <a:xfrm>
              <a:off x="1895128" y="409352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6" name="Oval 395"/>
            <p:cNvSpPr/>
            <p:nvPr/>
          </p:nvSpPr>
          <p:spPr>
            <a:xfrm>
              <a:off x="2547764" y="41666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7" name="Oval 396"/>
            <p:cNvSpPr/>
            <p:nvPr/>
          </p:nvSpPr>
          <p:spPr>
            <a:xfrm>
              <a:off x="2816374" y="406110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8" name="Oval 397"/>
            <p:cNvSpPr/>
            <p:nvPr/>
          </p:nvSpPr>
          <p:spPr>
            <a:xfrm>
              <a:off x="2394223" y="408434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9" name="Oval 398"/>
            <p:cNvSpPr/>
            <p:nvPr/>
          </p:nvSpPr>
          <p:spPr>
            <a:xfrm>
              <a:off x="2173263" y="412937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0" name="Oval 399"/>
            <p:cNvSpPr/>
            <p:nvPr/>
          </p:nvSpPr>
          <p:spPr>
            <a:xfrm>
              <a:off x="2211363" y="398535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1" name="Oval 400"/>
            <p:cNvSpPr/>
            <p:nvPr/>
          </p:nvSpPr>
          <p:spPr>
            <a:xfrm>
              <a:off x="2038400" y="399745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2" name="Oval 401"/>
            <p:cNvSpPr/>
            <p:nvPr/>
          </p:nvSpPr>
          <p:spPr>
            <a:xfrm>
              <a:off x="2201838" y="34048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3" name="Oval 402"/>
            <p:cNvSpPr/>
            <p:nvPr/>
          </p:nvSpPr>
          <p:spPr>
            <a:xfrm>
              <a:off x="1573188" y="398721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4" name="Oval 403"/>
            <p:cNvSpPr/>
            <p:nvPr/>
          </p:nvSpPr>
          <p:spPr>
            <a:xfrm>
              <a:off x="1410866" y="401616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5" name="Oval 404"/>
            <p:cNvSpPr/>
            <p:nvPr/>
          </p:nvSpPr>
          <p:spPr>
            <a:xfrm>
              <a:off x="2437284" y="339284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6" name="Oval 405"/>
            <p:cNvSpPr/>
            <p:nvPr/>
          </p:nvSpPr>
          <p:spPr>
            <a:xfrm>
              <a:off x="1141884" y="396893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7" name="Oval 406"/>
            <p:cNvSpPr/>
            <p:nvPr/>
          </p:nvSpPr>
          <p:spPr>
            <a:xfrm>
              <a:off x="2907060" y="392545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8" name="Oval 407"/>
            <p:cNvSpPr/>
            <p:nvPr/>
          </p:nvSpPr>
          <p:spPr>
            <a:xfrm>
              <a:off x="2652564" y="402261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9" name="Oval 408"/>
            <p:cNvSpPr/>
            <p:nvPr/>
          </p:nvSpPr>
          <p:spPr>
            <a:xfrm>
              <a:off x="799778" y="393844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0" name="Oval 409"/>
            <p:cNvSpPr/>
            <p:nvPr/>
          </p:nvSpPr>
          <p:spPr>
            <a:xfrm>
              <a:off x="972369" y="38618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1" name="Oval 410"/>
            <p:cNvSpPr/>
            <p:nvPr/>
          </p:nvSpPr>
          <p:spPr>
            <a:xfrm>
              <a:off x="1295425" y="391138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2" name="Oval 411"/>
            <p:cNvSpPr/>
            <p:nvPr/>
          </p:nvSpPr>
          <p:spPr>
            <a:xfrm>
              <a:off x="1482874" y="38618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3" name="Oval 412"/>
            <p:cNvSpPr/>
            <p:nvPr/>
          </p:nvSpPr>
          <p:spPr>
            <a:xfrm>
              <a:off x="1679104" y="386182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4" name="Oval 413"/>
            <p:cNvSpPr/>
            <p:nvPr/>
          </p:nvSpPr>
          <p:spPr>
            <a:xfrm>
              <a:off x="2495178" y="396893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5" name="Oval 414"/>
            <p:cNvSpPr/>
            <p:nvPr/>
          </p:nvSpPr>
          <p:spPr>
            <a:xfrm>
              <a:off x="1765176" y="342878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6" name="Oval 415"/>
            <p:cNvSpPr/>
            <p:nvPr/>
          </p:nvSpPr>
          <p:spPr>
            <a:xfrm>
              <a:off x="2724572" y="389308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7" name="Oval 416"/>
            <p:cNvSpPr/>
            <p:nvPr/>
          </p:nvSpPr>
          <p:spPr>
            <a:xfrm>
              <a:off x="2849166" y="374906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8" name="Oval 417"/>
            <p:cNvSpPr/>
            <p:nvPr/>
          </p:nvSpPr>
          <p:spPr>
            <a:xfrm>
              <a:off x="2590825" y="381536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9" name="Oval 418"/>
            <p:cNvSpPr/>
            <p:nvPr/>
          </p:nvSpPr>
          <p:spPr>
            <a:xfrm>
              <a:off x="1885231" y="391860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0" name="Oval 419"/>
            <p:cNvSpPr/>
            <p:nvPr/>
          </p:nvSpPr>
          <p:spPr>
            <a:xfrm>
              <a:off x="1123206" y="379711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1" name="Oval 420"/>
            <p:cNvSpPr/>
            <p:nvPr/>
          </p:nvSpPr>
          <p:spPr>
            <a:xfrm>
              <a:off x="761678" y="378793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2" name="Oval 421"/>
            <p:cNvSpPr/>
            <p:nvPr/>
          </p:nvSpPr>
          <p:spPr>
            <a:xfrm>
              <a:off x="924372" y="371404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3" name="Oval 422"/>
            <p:cNvSpPr/>
            <p:nvPr/>
          </p:nvSpPr>
          <p:spPr>
            <a:xfrm>
              <a:off x="1242839" y="332083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4" name="Oval 423"/>
            <p:cNvSpPr/>
            <p:nvPr/>
          </p:nvSpPr>
          <p:spPr>
            <a:xfrm>
              <a:off x="1876078" y="371255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5" name="Oval 424"/>
            <p:cNvSpPr/>
            <p:nvPr/>
          </p:nvSpPr>
          <p:spPr>
            <a:xfrm>
              <a:off x="2005608" y="384354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6" name="Oval 425"/>
            <p:cNvSpPr/>
            <p:nvPr/>
          </p:nvSpPr>
          <p:spPr>
            <a:xfrm>
              <a:off x="2201838" y="3797111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7" name="Oval 426"/>
            <p:cNvSpPr/>
            <p:nvPr/>
          </p:nvSpPr>
          <p:spPr>
            <a:xfrm>
              <a:off x="2438028" y="374906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8" name="Oval 427"/>
            <p:cNvSpPr/>
            <p:nvPr/>
          </p:nvSpPr>
          <p:spPr>
            <a:xfrm>
              <a:off x="1592610" y="372892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9" name="Oval 428"/>
            <p:cNvSpPr/>
            <p:nvPr/>
          </p:nvSpPr>
          <p:spPr>
            <a:xfrm>
              <a:off x="799778" y="360504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0" name="Oval 429"/>
            <p:cNvSpPr/>
            <p:nvPr/>
          </p:nvSpPr>
          <p:spPr>
            <a:xfrm>
              <a:off x="1221929" y="3664133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1" name="Oval 430"/>
            <p:cNvSpPr/>
            <p:nvPr/>
          </p:nvSpPr>
          <p:spPr>
            <a:xfrm>
              <a:off x="1048966" y="359589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2" name="Oval 431"/>
            <p:cNvSpPr/>
            <p:nvPr/>
          </p:nvSpPr>
          <p:spPr>
            <a:xfrm>
              <a:off x="1467644" y="362065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3" name="Oval 432"/>
            <p:cNvSpPr/>
            <p:nvPr/>
          </p:nvSpPr>
          <p:spPr>
            <a:xfrm>
              <a:off x="1741959" y="362791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4" name="Oval 433"/>
            <p:cNvSpPr/>
            <p:nvPr/>
          </p:nvSpPr>
          <p:spPr>
            <a:xfrm>
              <a:off x="2067347" y="368087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5" name="Oval 434"/>
            <p:cNvSpPr/>
            <p:nvPr/>
          </p:nvSpPr>
          <p:spPr>
            <a:xfrm>
              <a:off x="2284115" y="3643917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6" name="Oval 435"/>
            <p:cNvSpPr/>
            <p:nvPr/>
          </p:nvSpPr>
          <p:spPr>
            <a:xfrm>
              <a:off x="1933228" y="3519795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7" name="Oval 436"/>
            <p:cNvSpPr/>
            <p:nvPr/>
          </p:nvSpPr>
          <p:spPr>
            <a:xfrm>
              <a:off x="2705150" y="370104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8" name="Oval 437"/>
            <p:cNvSpPr/>
            <p:nvPr/>
          </p:nvSpPr>
          <p:spPr>
            <a:xfrm>
              <a:off x="2921174" y="3575829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9" name="Oval 438"/>
            <p:cNvSpPr/>
            <p:nvPr/>
          </p:nvSpPr>
          <p:spPr>
            <a:xfrm>
              <a:off x="2743994" y="353686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0" name="Oval 439"/>
            <p:cNvSpPr/>
            <p:nvPr/>
          </p:nvSpPr>
          <p:spPr>
            <a:xfrm>
              <a:off x="2547764" y="3605098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1" name="Oval 440"/>
            <p:cNvSpPr/>
            <p:nvPr/>
          </p:nvSpPr>
          <p:spPr>
            <a:xfrm>
              <a:off x="924372" y="3501464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2" name="Oval 441"/>
            <p:cNvSpPr/>
            <p:nvPr/>
          </p:nvSpPr>
          <p:spPr>
            <a:xfrm>
              <a:off x="1314475" y="353686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3" name="Oval 442"/>
            <p:cNvSpPr/>
            <p:nvPr/>
          </p:nvSpPr>
          <p:spPr>
            <a:xfrm>
              <a:off x="1617737" y="3508782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4" name="Oval 443"/>
            <p:cNvSpPr/>
            <p:nvPr/>
          </p:nvSpPr>
          <p:spPr>
            <a:xfrm>
              <a:off x="2140471" y="3531130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4" name="Oval 453"/>
            <p:cNvSpPr/>
            <p:nvPr/>
          </p:nvSpPr>
          <p:spPr>
            <a:xfrm>
              <a:off x="1051942" y="506514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5" name="Oval 454"/>
            <p:cNvSpPr/>
            <p:nvPr/>
          </p:nvSpPr>
          <p:spPr>
            <a:xfrm>
              <a:off x="2724572" y="494355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6" name="Oval 455"/>
            <p:cNvSpPr/>
            <p:nvPr/>
          </p:nvSpPr>
          <p:spPr>
            <a:xfrm>
              <a:off x="2599978" y="448139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7" name="Oval 456"/>
            <p:cNvSpPr/>
            <p:nvPr/>
          </p:nvSpPr>
          <p:spPr>
            <a:xfrm>
              <a:off x="1068388" y="457061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8" name="Oval 457"/>
            <p:cNvSpPr/>
            <p:nvPr/>
          </p:nvSpPr>
          <p:spPr>
            <a:xfrm>
              <a:off x="2317279" y="3875493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9" name="Oval 458"/>
            <p:cNvSpPr/>
            <p:nvPr/>
          </p:nvSpPr>
          <p:spPr>
            <a:xfrm>
              <a:off x="1875656" y="502821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0" name="Oval 459"/>
            <p:cNvSpPr/>
            <p:nvPr/>
          </p:nvSpPr>
          <p:spPr>
            <a:xfrm>
              <a:off x="1731218" y="4030375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1" name="Oval 460"/>
            <p:cNvSpPr/>
            <p:nvPr/>
          </p:nvSpPr>
          <p:spPr>
            <a:xfrm>
              <a:off x="1323181" y="373095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2" name="Oval 461"/>
            <p:cNvSpPr/>
            <p:nvPr/>
          </p:nvSpPr>
          <p:spPr>
            <a:xfrm>
              <a:off x="2396083" y="3542837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529308" y="2140071"/>
            <a:ext cx="891877" cy="443883"/>
            <a:chOff x="1328167" y="1977005"/>
            <a:chExt cx="891877" cy="443883"/>
          </a:xfrm>
        </p:grpSpPr>
        <p:sp>
          <p:nvSpPr>
            <p:cNvPr id="445" name="Oval 444"/>
            <p:cNvSpPr/>
            <p:nvPr/>
          </p:nvSpPr>
          <p:spPr>
            <a:xfrm>
              <a:off x="1328167" y="2132856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Oval 445"/>
            <p:cNvSpPr/>
            <p:nvPr/>
          </p:nvSpPr>
          <p:spPr>
            <a:xfrm>
              <a:off x="1331640" y="22768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7" name="Oval 446"/>
            <p:cNvSpPr/>
            <p:nvPr/>
          </p:nvSpPr>
          <p:spPr>
            <a:xfrm>
              <a:off x="1482849" y="227158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8" name="Oval 447"/>
            <p:cNvSpPr/>
            <p:nvPr/>
          </p:nvSpPr>
          <p:spPr>
            <a:xfrm>
              <a:off x="1475656" y="2132856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Oval 448"/>
            <p:cNvSpPr/>
            <p:nvPr/>
          </p:nvSpPr>
          <p:spPr>
            <a:xfrm>
              <a:off x="1626468" y="227687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0" name="Oval 449"/>
            <p:cNvSpPr/>
            <p:nvPr/>
          </p:nvSpPr>
          <p:spPr>
            <a:xfrm>
              <a:off x="1626468" y="2123778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1" name="Oval 450"/>
            <p:cNvSpPr/>
            <p:nvPr/>
          </p:nvSpPr>
          <p:spPr>
            <a:xfrm>
              <a:off x="1626468" y="198251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Oval 451"/>
            <p:cNvSpPr/>
            <p:nvPr/>
          </p:nvSpPr>
          <p:spPr>
            <a:xfrm>
              <a:off x="1482849" y="1988840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3" name="Oval 452"/>
            <p:cNvSpPr/>
            <p:nvPr/>
          </p:nvSpPr>
          <p:spPr>
            <a:xfrm>
              <a:off x="1331193" y="197976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7" name="Oval 626"/>
            <p:cNvSpPr/>
            <p:nvPr/>
          </p:nvSpPr>
          <p:spPr>
            <a:xfrm>
              <a:off x="1777727" y="213009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8" name="Oval 627"/>
            <p:cNvSpPr/>
            <p:nvPr/>
          </p:nvSpPr>
          <p:spPr>
            <a:xfrm>
              <a:off x="1781200" y="2274115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9" name="Oval 628"/>
            <p:cNvSpPr/>
            <p:nvPr/>
          </p:nvSpPr>
          <p:spPr>
            <a:xfrm>
              <a:off x="1932409" y="226883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0" name="Oval 629"/>
            <p:cNvSpPr/>
            <p:nvPr/>
          </p:nvSpPr>
          <p:spPr>
            <a:xfrm>
              <a:off x="1925216" y="2130099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1" name="Oval 630"/>
            <p:cNvSpPr/>
            <p:nvPr/>
          </p:nvSpPr>
          <p:spPr>
            <a:xfrm>
              <a:off x="2076028" y="2274115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2" name="Oval 631"/>
            <p:cNvSpPr/>
            <p:nvPr/>
          </p:nvSpPr>
          <p:spPr>
            <a:xfrm>
              <a:off x="2076028" y="2121021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3" name="Oval 632"/>
            <p:cNvSpPr/>
            <p:nvPr/>
          </p:nvSpPr>
          <p:spPr>
            <a:xfrm>
              <a:off x="2076028" y="1979762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4" name="Oval 633"/>
            <p:cNvSpPr/>
            <p:nvPr/>
          </p:nvSpPr>
          <p:spPr>
            <a:xfrm>
              <a:off x="1932409" y="1986083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5" name="Oval 634"/>
            <p:cNvSpPr/>
            <p:nvPr/>
          </p:nvSpPr>
          <p:spPr>
            <a:xfrm>
              <a:off x="1780753" y="1977005"/>
              <a:ext cx="144016" cy="14401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39952" y="2020198"/>
            <a:ext cx="3996367" cy="3141955"/>
            <a:chOff x="4139952" y="2020198"/>
            <a:chExt cx="3996367" cy="3141955"/>
          </a:xfrm>
        </p:grpSpPr>
        <p:grpSp>
          <p:nvGrpSpPr>
            <p:cNvPr id="3" name="Group 2"/>
            <p:cNvGrpSpPr/>
            <p:nvPr/>
          </p:nvGrpSpPr>
          <p:grpSpPr>
            <a:xfrm>
              <a:off x="5155629" y="2492896"/>
              <a:ext cx="2304256" cy="2669257"/>
              <a:chOff x="4067944" y="2772950"/>
              <a:chExt cx="2304256" cy="2669257"/>
            </a:xfrm>
          </p:grpSpPr>
          <p:cxnSp>
            <p:nvCxnSpPr>
              <p:cNvPr id="463" name="Straight Connector 462"/>
              <p:cNvCxnSpPr/>
              <p:nvPr/>
            </p:nvCxnSpPr>
            <p:spPr>
              <a:xfrm>
                <a:off x="4067944" y="2772950"/>
                <a:ext cx="0" cy="26642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Straight Connector 463"/>
              <p:cNvCxnSpPr/>
              <p:nvPr/>
            </p:nvCxnSpPr>
            <p:spPr>
              <a:xfrm>
                <a:off x="4067944" y="5437246"/>
                <a:ext cx="23042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/>
              <p:cNvCxnSpPr/>
              <p:nvPr/>
            </p:nvCxnSpPr>
            <p:spPr>
              <a:xfrm flipV="1">
                <a:off x="6372200" y="2772950"/>
                <a:ext cx="0" cy="26642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6" name="Oval 465"/>
              <p:cNvSpPr/>
              <p:nvPr/>
            </p:nvSpPr>
            <p:spPr>
              <a:xfrm>
                <a:off x="4240907" y="522122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7" name="Oval 466"/>
              <p:cNvSpPr/>
              <p:nvPr/>
            </p:nvSpPr>
            <p:spPr>
              <a:xfrm>
                <a:off x="6022057" y="51191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8" name="Oval 467"/>
              <p:cNvSpPr/>
              <p:nvPr/>
            </p:nvSpPr>
            <p:spPr>
              <a:xfrm>
                <a:off x="5868888" y="519113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9" name="Oval 468"/>
              <p:cNvSpPr/>
              <p:nvPr/>
            </p:nvSpPr>
            <p:spPr>
              <a:xfrm>
                <a:off x="6228184" y="504711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0" name="Oval 469"/>
              <p:cNvSpPr/>
              <p:nvPr/>
            </p:nvSpPr>
            <p:spPr>
              <a:xfrm>
                <a:off x="4303390" y="330461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1" name="Oval 470"/>
              <p:cNvSpPr/>
              <p:nvPr/>
            </p:nvSpPr>
            <p:spPr>
              <a:xfrm>
                <a:off x="5868888" y="49789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2" name="Oval 471"/>
              <p:cNvSpPr/>
              <p:nvPr/>
            </p:nvSpPr>
            <p:spPr>
              <a:xfrm>
                <a:off x="5408265" y="514945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3" name="Oval 472"/>
              <p:cNvSpPr/>
              <p:nvPr/>
            </p:nvSpPr>
            <p:spPr>
              <a:xfrm>
                <a:off x="5681811" y="50547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4" name="Oval 473"/>
              <p:cNvSpPr/>
              <p:nvPr/>
            </p:nvSpPr>
            <p:spPr>
              <a:xfrm>
                <a:off x="5724872" y="528574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5" name="Oval 474"/>
              <p:cNvSpPr/>
              <p:nvPr/>
            </p:nvSpPr>
            <p:spPr>
              <a:xfrm>
                <a:off x="6195020" y="48596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6" name="Oval 475"/>
              <p:cNvSpPr/>
              <p:nvPr/>
            </p:nvSpPr>
            <p:spPr>
              <a:xfrm>
                <a:off x="6012160" y="47793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7" name="Oval 476"/>
              <p:cNvSpPr/>
              <p:nvPr/>
            </p:nvSpPr>
            <p:spPr>
              <a:xfrm>
                <a:off x="5825827" y="48253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8" name="Oval 477"/>
              <p:cNvSpPr/>
              <p:nvPr/>
            </p:nvSpPr>
            <p:spPr>
              <a:xfrm>
                <a:off x="5653236" y="489739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9" name="Oval 478"/>
              <p:cNvSpPr/>
              <p:nvPr/>
            </p:nvSpPr>
            <p:spPr>
              <a:xfrm>
                <a:off x="6166073" y="46813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0" name="Oval 479"/>
              <p:cNvSpPr/>
              <p:nvPr/>
            </p:nvSpPr>
            <p:spPr>
              <a:xfrm>
                <a:off x="6051004" y="456709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1" name="Oval 480"/>
              <p:cNvSpPr/>
              <p:nvPr/>
            </p:nvSpPr>
            <p:spPr>
              <a:xfrm>
                <a:off x="5897835" y="46813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2" name="Oval 481"/>
              <p:cNvSpPr/>
              <p:nvPr/>
            </p:nvSpPr>
            <p:spPr>
              <a:xfrm>
                <a:off x="5724872" y="463528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3" name="Oval 482"/>
              <p:cNvSpPr/>
              <p:nvPr/>
            </p:nvSpPr>
            <p:spPr>
              <a:xfrm>
                <a:off x="6166073" y="32360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4" name="Oval 483"/>
              <p:cNvSpPr/>
              <p:nvPr/>
            </p:nvSpPr>
            <p:spPr>
              <a:xfrm>
                <a:off x="5509220" y="504141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5" name="Oval 484"/>
              <p:cNvSpPr/>
              <p:nvPr/>
            </p:nvSpPr>
            <p:spPr>
              <a:xfrm>
                <a:off x="4077097" y="526426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6" name="Oval 485"/>
              <p:cNvSpPr/>
              <p:nvPr/>
            </p:nvSpPr>
            <p:spPr>
              <a:xfrm>
                <a:off x="5591497" y="519942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7" name="Oval 486"/>
              <p:cNvSpPr/>
              <p:nvPr/>
            </p:nvSpPr>
            <p:spPr>
              <a:xfrm>
                <a:off x="5485209" y="48444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8" name="Oval 487"/>
              <p:cNvSpPr/>
              <p:nvPr/>
            </p:nvSpPr>
            <p:spPr>
              <a:xfrm>
                <a:off x="6195020" y="446879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9" name="Oval 488"/>
              <p:cNvSpPr/>
              <p:nvPr/>
            </p:nvSpPr>
            <p:spPr>
              <a:xfrm>
                <a:off x="4915594" y="330461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0" name="Oval 489"/>
              <p:cNvSpPr/>
              <p:nvPr/>
            </p:nvSpPr>
            <p:spPr>
              <a:xfrm>
                <a:off x="5072161" y="327875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1" name="Oval 490"/>
              <p:cNvSpPr/>
              <p:nvPr/>
            </p:nvSpPr>
            <p:spPr>
              <a:xfrm>
                <a:off x="6051004" y="33406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2" name="Oval 491"/>
              <p:cNvSpPr/>
              <p:nvPr/>
            </p:nvSpPr>
            <p:spPr>
              <a:xfrm>
                <a:off x="6195689" y="526426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3" name="Oval 492"/>
              <p:cNvSpPr/>
              <p:nvPr/>
            </p:nvSpPr>
            <p:spPr>
              <a:xfrm>
                <a:off x="4697710" y="321276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4" name="Oval 493"/>
              <p:cNvSpPr/>
              <p:nvPr/>
            </p:nvSpPr>
            <p:spPr>
              <a:xfrm>
                <a:off x="5336257" y="496370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5" name="Oval 494"/>
              <p:cNvSpPr/>
              <p:nvPr/>
            </p:nvSpPr>
            <p:spPr>
              <a:xfrm>
                <a:off x="4108276" y="321964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6" name="Oval 495"/>
              <p:cNvSpPr/>
              <p:nvPr/>
            </p:nvSpPr>
            <p:spPr>
              <a:xfrm>
                <a:off x="4477419" y="527720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7" name="Oval 496"/>
              <p:cNvSpPr/>
              <p:nvPr/>
            </p:nvSpPr>
            <p:spPr>
              <a:xfrm>
                <a:off x="5020369" y="492026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8" name="Oval 497"/>
              <p:cNvSpPr/>
              <p:nvPr/>
            </p:nvSpPr>
            <p:spPr>
              <a:xfrm>
                <a:off x="4430960" y="317682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9" name="Oval 498"/>
              <p:cNvSpPr/>
              <p:nvPr/>
            </p:nvSpPr>
            <p:spPr>
              <a:xfrm>
                <a:off x="5321399" y="324022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0" name="Oval 499"/>
              <p:cNvSpPr/>
              <p:nvPr/>
            </p:nvSpPr>
            <p:spPr>
              <a:xfrm>
                <a:off x="5591497" y="33038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1" name="Oval 500"/>
              <p:cNvSpPr/>
              <p:nvPr/>
            </p:nvSpPr>
            <p:spPr>
              <a:xfrm>
                <a:off x="5868888" y="32847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2" name="Oval 501"/>
              <p:cNvSpPr/>
              <p:nvPr/>
            </p:nvSpPr>
            <p:spPr>
              <a:xfrm>
                <a:off x="4087366" y="506428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3" name="Oval 502"/>
              <p:cNvSpPr/>
              <p:nvPr/>
            </p:nvSpPr>
            <p:spPr>
              <a:xfrm>
                <a:off x="5402088" y="336476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4" name="Oval 503"/>
              <p:cNvSpPr/>
              <p:nvPr/>
            </p:nvSpPr>
            <p:spPr>
              <a:xfrm>
                <a:off x="4636343" y="503570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5" name="Oval 504"/>
              <p:cNvSpPr/>
              <p:nvPr/>
            </p:nvSpPr>
            <p:spPr>
              <a:xfrm>
                <a:off x="4890467" y="496863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6" name="Oval 505"/>
              <p:cNvSpPr/>
              <p:nvPr/>
            </p:nvSpPr>
            <p:spPr>
              <a:xfrm>
                <a:off x="5230341" y="485131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7" name="Oval 506"/>
              <p:cNvSpPr/>
              <p:nvPr/>
            </p:nvSpPr>
            <p:spPr>
              <a:xfrm>
                <a:off x="5374357" y="470042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8" name="Oval 507"/>
              <p:cNvSpPr/>
              <p:nvPr/>
            </p:nvSpPr>
            <p:spPr>
              <a:xfrm>
                <a:off x="4231382" y="49789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9" name="Oval 508"/>
              <p:cNvSpPr/>
              <p:nvPr/>
            </p:nvSpPr>
            <p:spPr>
              <a:xfrm>
                <a:off x="4477469" y="49884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0" name="Oval 509"/>
              <p:cNvSpPr/>
              <p:nvPr/>
            </p:nvSpPr>
            <p:spPr>
              <a:xfrm>
                <a:off x="4140696" y="48444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1" name="Oval 510"/>
              <p:cNvSpPr/>
              <p:nvPr/>
            </p:nvSpPr>
            <p:spPr>
              <a:xfrm>
                <a:off x="4333825" y="48539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2" name="Oval 511"/>
              <p:cNvSpPr/>
              <p:nvPr/>
            </p:nvSpPr>
            <p:spPr>
              <a:xfrm>
                <a:off x="4492327" y="48253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3" name="Oval 512"/>
              <p:cNvSpPr/>
              <p:nvPr/>
            </p:nvSpPr>
            <p:spPr>
              <a:xfrm>
                <a:off x="4780359" y="48539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4" name="Oval 513"/>
              <p:cNvSpPr/>
              <p:nvPr/>
            </p:nvSpPr>
            <p:spPr>
              <a:xfrm>
                <a:off x="5057750" y="478768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5" name="Oval 514"/>
              <p:cNvSpPr/>
              <p:nvPr/>
            </p:nvSpPr>
            <p:spPr>
              <a:xfrm>
                <a:off x="5581228" y="46813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6" name="Oval 515"/>
              <p:cNvSpPr/>
              <p:nvPr/>
            </p:nvSpPr>
            <p:spPr>
              <a:xfrm>
                <a:off x="4890839" y="471567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7" name="Oval 516"/>
              <p:cNvSpPr/>
              <p:nvPr/>
            </p:nvSpPr>
            <p:spPr>
              <a:xfrm>
                <a:off x="4636715" y="473815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8" name="Oval 517"/>
              <p:cNvSpPr/>
              <p:nvPr/>
            </p:nvSpPr>
            <p:spPr>
              <a:xfrm>
                <a:off x="4087366" y="46813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9" name="Oval 518"/>
              <p:cNvSpPr/>
              <p:nvPr/>
            </p:nvSpPr>
            <p:spPr>
              <a:xfrm>
                <a:off x="4252292" y="470042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0" name="Oval 519"/>
              <p:cNvSpPr/>
              <p:nvPr/>
            </p:nvSpPr>
            <p:spPr>
              <a:xfrm>
                <a:off x="4511005" y="46813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1" name="Oval 520"/>
              <p:cNvSpPr/>
              <p:nvPr/>
            </p:nvSpPr>
            <p:spPr>
              <a:xfrm>
                <a:off x="4746451" y="46269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2" name="Oval 521"/>
              <p:cNvSpPr/>
              <p:nvPr/>
            </p:nvSpPr>
            <p:spPr>
              <a:xfrm>
                <a:off x="5202138" y="470042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3" name="Oval 522"/>
              <p:cNvSpPr/>
              <p:nvPr/>
            </p:nvSpPr>
            <p:spPr>
              <a:xfrm>
                <a:off x="6222826" y="337662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4" name="Oval 523"/>
              <p:cNvSpPr/>
              <p:nvPr/>
            </p:nvSpPr>
            <p:spPr>
              <a:xfrm>
                <a:off x="5302349" y="45979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5" name="Oval 524"/>
              <p:cNvSpPr/>
              <p:nvPr/>
            </p:nvSpPr>
            <p:spPr>
              <a:xfrm>
                <a:off x="5485209" y="457548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6" name="Oval 525"/>
              <p:cNvSpPr/>
              <p:nvPr/>
            </p:nvSpPr>
            <p:spPr>
              <a:xfrm>
                <a:off x="5744294" y="44745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7" name="Oval 526"/>
              <p:cNvSpPr/>
              <p:nvPr/>
            </p:nvSpPr>
            <p:spPr>
              <a:xfrm>
                <a:off x="6094065" y="43548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8" name="Oval 527"/>
              <p:cNvSpPr/>
              <p:nvPr/>
            </p:nvSpPr>
            <p:spPr>
              <a:xfrm>
                <a:off x="5907360" y="433966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9" name="Oval 528"/>
              <p:cNvSpPr/>
              <p:nvPr/>
            </p:nvSpPr>
            <p:spPr>
              <a:xfrm>
                <a:off x="6204917" y="423374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0" name="Oval 529"/>
              <p:cNvSpPr/>
              <p:nvPr/>
            </p:nvSpPr>
            <p:spPr>
              <a:xfrm>
                <a:off x="4142631" y="338423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1" name="Oval 530"/>
              <p:cNvSpPr/>
              <p:nvPr/>
            </p:nvSpPr>
            <p:spPr>
              <a:xfrm>
                <a:off x="4159374" y="453435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2" name="Oval 531"/>
              <p:cNvSpPr/>
              <p:nvPr/>
            </p:nvSpPr>
            <p:spPr>
              <a:xfrm>
                <a:off x="4621485" y="45404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3" name="Oval 532"/>
              <p:cNvSpPr/>
              <p:nvPr/>
            </p:nvSpPr>
            <p:spPr>
              <a:xfrm>
                <a:off x="5157961" y="450124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4" name="Oval 533"/>
              <p:cNvSpPr/>
              <p:nvPr/>
            </p:nvSpPr>
            <p:spPr>
              <a:xfrm>
                <a:off x="4861892" y="452594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5" name="Oval 534"/>
              <p:cNvSpPr/>
              <p:nvPr/>
            </p:nvSpPr>
            <p:spPr>
              <a:xfrm>
                <a:off x="4285084" y="44097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6" name="Oval 535"/>
              <p:cNvSpPr/>
              <p:nvPr/>
            </p:nvSpPr>
            <p:spPr>
              <a:xfrm>
                <a:off x="4477841" y="446234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7" name="Oval 536"/>
              <p:cNvSpPr/>
              <p:nvPr/>
            </p:nvSpPr>
            <p:spPr>
              <a:xfrm>
                <a:off x="4106788" y="437776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8" name="Oval 537"/>
              <p:cNvSpPr/>
              <p:nvPr/>
            </p:nvSpPr>
            <p:spPr>
              <a:xfrm>
                <a:off x="4693493" y="440368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9" name="Oval 538"/>
              <p:cNvSpPr/>
              <p:nvPr/>
            </p:nvSpPr>
            <p:spPr>
              <a:xfrm>
                <a:off x="4985742" y="44143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0" name="Oval 539"/>
              <p:cNvSpPr/>
              <p:nvPr/>
            </p:nvSpPr>
            <p:spPr>
              <a:xfrm>
                <a:off x="5883002" y="345165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1" name="Oval 540"/>
              <p:cNvSpPr/>
              <p:nvPr/>
            </p:nvSpPr>
            <p:spPr>
              <a:xfrm>
                <a:off x="5557217" y="44539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2" name="Oval 541"/>
              <p:cNvSpPr/>
              <p:nvPr/>
            </p:nvSpPr>
            <p:spPr>
              <a:xfrm>
                <a:off x="5177383" y="43221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3" name="Oval 542"/>
              <p:cNvSpPr/>
              <p:nvPr/>
            </p:nvSpPr>
            <p:spPr>
              <a:xfrm>
                <a:off x="4841726" y="43221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4" name="Oval 543"/>
              <p:cNvSpPr/>
              <p:nvPr/>
            </p:nvSpPr>
            <p:spPr>
              <a:xfrm>
                <a:off x="5148064" y="501317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5" name="Oval 544"/>
              <p:cNvSpPr/>
              <p:nvPr/>
            </p:nvSpPr>
            <p:spPr>
              <a:xfrm>
                <a:off x="4549477" y="42905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6" name="Oval 545"/>
              <p:cNvSpPr/>
              <p:nvPr/>
            </p:nvSpPr>
            <p:spPr>
              <a:xfrm>
                <a:off x="4396308" y="430575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7" name="Oval 546"/>
              <p:cNvSpPr/>
              <p:nvPr/>
            </p:nvSpPr>
            <p:spPr>
              <a:xfrm>
                <a:off x="4232498" y="423486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8" name="Oval 547"/>
              <p:cNvSpPr/>
              <p:nvPr/>
            </p:nvSpPr>
            <p:spPr>
              <a:xfrm>
                <a:off x="5446737" y="43510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9" name="Oval 548"/>
              <p:cNvSpPr/>
              <p:nvPr/>
            </p:nvSpPr>
            <p:spPr>
              <a:xfrm>
                <a:off x="5744666" y="432021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0" name="Oval 549"/>
              <p:cNvSpPr/>
              <p:nvPr/>
            </p:nvSpPr>
            <p:spPr>
              <a:xfrm>
                <a:off x="4774654" y="341268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1" name="Oval 550"/>
              <p:cNvSpPr/>
              <p:nvPr/>
            </p:nvSpPr>
            <p:spPr>
              <a:xfrm>
                <a:off x="5591125" y="424820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2" name="Oval 551"/>
              <p:cNvSpPr/>
              <p:nvPr/>
            </p:nvSpPr>
            <p:spPr>
              <a:xfrm>
                <a:off x="5327104" y="422122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3" name="Oval 552"/>
              <p:cNvSpPr/>
              <p:nvPr/>
            </p:nvSpPr>
            <p:spPr>
              <a:xfrm>
                <a:off x="5043636" y="421546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4" name="Oval 553"/>
              <p:cNvSpPr/>
              <p:nvPr/>
            </p:nvSpPr>
            <p:spPr>
              <a:xfrm>
                <a:off x="4880198" y="415682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5" name="Oval 554"/>
              <p:cNvSpPr/>
              <p:nvPr/>
            </p:nvSpPr>
            <p:spPr>
              <a:xfrm>
                <a:off x="4431729" y="344863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6" name="Oval 555"/>
              <p:cNvSpPr/>
              <p:nvPr/>
            </p:nvSpPr>
            <p:spPr>
              <a:xfrm>
                <a:off x="4564335" y="41300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7" name="Oval 556"/>
              <p:cNvSpPr/>
              <p:nvPr/>
            </p:nvSpPr>
            <p:spPr>
              <a:xfrm>
                <a:off x="4087366" y="41384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8" name="Oval 557"/>
              <p:cNvSpPr/>
              <p:nvPr/>
            </p:nvSpPr>
            <p:spPr>
              <a:xfrm>
                <a:off x="4384923" y="41384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9" name="Oval 558"/>
              <p:cNvSpPr/>
              <p:nvPr/>
            </p:nvSpPr>
            <p:spPr>
              <a:xfrm>
                <a:off x="5202138" y="411337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0" name="Oval 559"/>
              <p:cNvSpPr/>
              <p:nvPr/>
            </p:nvSpPr>
            <p:spPr>
              <a:xfrm>
                <a:off x="5854774" y="41864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1" name="Oval 560"/>
              <p:cNvSpPr/>
              <p:nvPr/>
            </p:nvSpPr>
            <p:spPr>
              <a:xfrm>
                <a:off x="6123384" y="408095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2" name="Oval 561"/>
              <p:cNvSpPr/>
              <p:nvPr/>
            </p:nvSpPr>
            <p:spPr>
              <a:xfrm>
                <a:off x="5701233" y="410419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3" name="Oval 562"/>
              <p:cNvSpPr/>
              <p:nvPr/>
            </p:nvSpPr>
            <p:spPr>
              <a:xfrm>
                <a:off x="5480273" y="414921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4" name="Oval 563"/>
              <p:cNvSpPr/>
              <p:nvPr/>
            </p:nvSpPr>
            <p:spPr>
              <a:xfrm>
                <a:off x="5518373" y="400519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5" name="Oval 564"/>
              <p:cNvSpPr/>
              <p:nvPr/>
            </p:nvSpPr>
            <p:spPr>
              <a:xfrm>
                <a:off x="5345410" y="401730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6" name="Oval 565"/>
              <p:cNvSpPr/>
              <p:nvPr/>
            </p:nvSpPr>
            <p:spPr>
              <a:xfrm>
                <a:off x="5508848" y="34246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7" name="Oval 566"/>
              <p:cNvSpPr/>
              <p:nvPr/>
            </p:nvSpPr>
            <p:spPr>
              <a:xfrm>
                <a:off x="4880198" y="400705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8" name="Oval 567"/>
              <p:cNvSpPr/>
              <p:nvPr/>
            </p:nvSpPr>
            <p:spPr>
              <a:xfrm>
                <a:off x="4717876" y="403600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9" name="Oval 568"/>
              <p:cNvSpPr/>
              <p:nvPr/>
            </p:nvSpPr>
            <p:spPr>
              <a:xfrm>
                <a:off x="5744294" y="341268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0" name="Oval 569"/>
              <p:cNvSpPr/>
              <p:nvPr/>
            </p:nvSpPr>
            <p:spPr>
              <a:xfrm>
                <a:off x="4448894" y="398877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1" name="Oval 570"/>
              <p:cNvSpPr/>
              <p:nvPr/>
            </p:nvSpPr>
            <p:spPr>
              <a:xfrm>
                <a:off x="6214070" y="39452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2" name="Oval 571"/>
              <p:cNvSpPr/>
              <p:nvPr/>
            </p:nvSpPr>
            <p:spPr>
              <a:xfrm>
                <a:off x="5959574" y="404245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3" name="Oval 572"/>
              <p:cNvSpPr/>
              <p:nvPr/>
            </p:nvSpPr>
            <p:spPr>
              <a:xfrm>
                <a:off x="4106788" y="395829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4" name="Oval 573"/>
              <p:cNvSpPr/>
              <p:nvPr/>
            </p:nvSpPr>
            <p:spPr>
              <a:xfrm>
                <a:off x="4279379" y="38816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5" name="Oval 574"/>
              <p:cNvSpPr/>
              <p:nvPr/>
            </p:nvSpPr>
            <p:spPr>
              <a:xfrm>
                <a:off x="4602435" y="393123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6" name="Oval 575"/>
              <p:cNvSpPr/>
              <p:nvPr/>
            </p:nvSpPr>
            <p:spPr>
              <a:xfrm>
                <a:off x="4789884" y="38816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7" name="Oval 576"/>
              <p:cNvSpPr/>
              <p:nvPr/>
            </p:nvSpPr>
            <p:spPr>
              <a:xfrm>
                <a:off x="4986114" y="388167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8" name="Oval 577"/>
              <p:cNvSpPr/>
              <p:nvPr/>
            </p:nvSpPr>
            <p:spPr>
              <a:xfrm>
                <a:off x="5802188" y="398877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9" name="Oval 578"/>
              <p:cNvSpPr/>
              <p:nvPr/>
            </p:nvSpPr>
            <p:spPr>
              <a:xfrm>
                <a:off x="5072186" y="344863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0" name="Oval 579"/>
              <p:cNvSpPr/>
              <p:nvPr/>
            </p:nvSpPr>
            <p:spPr>
              <a:xfrm>
                <a:off x="6031582" y="391292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1" name="Oval 580"/>
              <p:cNvSpPr/>
              <p:nvPr/>
            </p:nvSpPr>
            <p:spPr>
              <a:xfrm>
                <a:off x="6156176" y="376890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2" name="Oval 581"/>
              <p:cNvSpPr/>
              <p:nvPr/>
            </p:nvSpPr>
            <p:spPr>
              <a:xfrm>
                <a:off x="5897835" y="383521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3" name="Oval 582"/>
              <p:cNvSpPr/>
              <p:nvPr/>
            </p:nvSpPr>
            <p:spPr>
              <a:xfrm>
                <a:off x="5192241" y="393844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4" name="Oval 583"/>
              <p:cNvSpPr/>
              <p:nvPr/>
            </p:nvSpPr>
            <p:spPr>
              <a:xfrm>
                <a:off x="4430216" y="38169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5" name="Oval 584"/>
              <p:cNvSpPr/>
              <p:nvPr/>
            </p:nvSpPr>
            <p:spPr>
              <a:xfrm>
                <a:off x="4068688" y="380777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6" name="Oval 585"/>
              <p:cNvSpPr/>
              <p:nvPr/>
            </p:nvSpPr>
            <p:spPr>
              <a:xfrm>
                <a:off x="4231382" y="373388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7" name="Oval 586"/>
              <p:cNvSpPr/>
              <p:nvPr/>
            </p:nvSpPr>
            <p:spPr>
              <a:xfrm>
                <a:off x="4549849" y="334068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8" name="Oval 587"/>
              <p:cNvSpPr/>
              <p:nvPr/>
            </p:nvSpPr>
            <p:spPr>
              <a:xfrm>
                <a:off x="5183088" y="373239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9" name="Oval 588"/>
              <p:cNvSpPr/>
              <p:nvPr/>
            </p:nvSpPr>
            <p:spPr>
              <a:xfrm>
                <a:off x="5312618" y="386338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0" name="Oval 589"/>
              <p:cNvSpPr/>
              <p:nvPr/>
            </p:nvSpPr>
            <p:spPr>
              <a:xfrm>
                <a:off x="5508848" y="3816955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1" name="Oval 590"/>
              <p:cNvSpPr/>
              <p:nvPr/>
            </p:nvSpPr>
            <p:spPr>
              <a:xfrm>
                <a:off x="5745038" y="376890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2" name="Oval 591"/>
              <p:cNvSpPr/>
              <p:nvPr/>
            </p:nvSpPr>
            <p:spPr>
              <a:xfrm>
                <a:off x="4899620" y="374876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3" name="Oval 592"/>
              <p:cNvSpPr/>
              <p:nvPr/>
            </p:nvSpPr>
            <p:spPr>
              <a:xfrm>
                <a:off x="4106788" y="362489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4" name="Oval 593"/>
              <p:cNvSpPr/>
              <p:nvPr/>
            </p:nvSpPr>
            <p:spPr>
              <a:xfrm>
                <a:off x="4528939" y="3683977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5" name="Oval 594"/>
              <p:cNvSpPr/>
              <p:nvPr/>
            </p:nvSpPr>
            <p:spPr>
              <a:xfrm>
                <a:off x="4355976" y="36157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6" name="Oval 595"/>
              <p:cNvSpPr/>
              <p:nvPr/>
            </p:nvSpPr>
            <p:spPr>
              <a:xfrm>
                <a:off x="4774654" y="364049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7" name="Oval 596"/>
              <p:cNvSpPr/>
              <p:nvPr/>
            </p:nvSpPr>
            <p:spPr>
              <a:xfrm>
                <a:off x="5048969" y="364776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8" name="Oval 597"/>
              <p:cNvSpPr/>
              <p:nvPr/>
            </p:nvSpPr>
            <p:spPr>
              <a:xfrm>
                <a:off x="5374357" y="3700720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9" name="Oval 598"/>
              <p:cNvSpPr/>
              <p:nvPr/>
            </p:nvSpPr>
            <p:spPr>
              <a:xfrm>
                <a:off x="5591125" y="3663761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0" name="Oval 599"/>
              <p:cNvSpPr/>
              <p:nvPr/>
            </p:nvSpPr>
            <p:spPr>
              <a:xfrm>
                <a:off x="5240238" y="3539639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1" name="Oval 600"/>
              <p:cNvSpPr/>
              <p:nvPr/>
            </p:nvSpPr>
            <p:spPr>
              <a:xfrm>
                <a:off x="6012160" y="372088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2" name="Oval 601"/>
              <p:cNvSpPr/>
              <p:nvPr/>
            </p:nvSpPr>
            <p:spPr>
              <a:xfrm>
                <a:off x="6228184" y="3595673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3" name="Oval 602"/>
              <p:cNvSpPr/>
              <p:nvPr/>
            </p:nvSpPr>
            <p:spPr>
              <a:xfrm>
                <a:off x="6051004" y="355670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4" name="Oval 603"/>
              <p:cNvSpPr/>
              <p:nvPr/>
            </p:nvSpPr>
            <p:spPr>
              <a:xfrm>
                <a:off x="5854774" y="3624942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5" name="Oval 604"/>
              <p:cNvSpPr/>
              <p:nvPr/>
            </p:nvSpPr>
            <p:spPr>
              <a:xfrm>
                <a:off x="4231382" y="3521308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6" name="Oval 605"/>
              <p:cNvSpPr/>
              <p:nvPr/>
            </p:nvSpPr>
            <p:spPr>
              <a:xfrm>
                <a:off x="4621485" y="355670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7" name="Oval 606"/>
              <p:cNvSpPr/>
              <p:nvPr/>
            </p:nvSpPr>
            <p:spPr>
              <a:xfrm>
                <a:off x="4924747" y="3528626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8" name="Oval 607"/>
              <p:cNvSpPr/>
              <p:nvPr/>
            </p:nvSpPr>
            <p:spPr>
              <a:xfrm>
                <a:off x="5447481" y="3550974"/>
                <a:ext cx="144016" cy="14401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9" name="Oval 608"/>
              <p:cNvSpPr/>
              <p:nvPr/>
            </p:nvSpPr>
            <p:spPr>
              <a:xfrm>
                <a:off x="4358952" y="508499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0" name="Oval 609"/>
              <p:cNvSpPr/>
              <p:nvPr/>
            </p:nvSpPr>
            <p:spPr>
              <a:xfrm>
                <a:off x="6031582" y="496340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1" name="Oval 610"/>
              <p:cNvSpPr/>
              <p:nvPr/>
            </p:nvSpPr>
            <p:spPr>
              <a:xfrm>
                <a:off x="5906988" y="450124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2" name="Oval 611"/>
              <p:cNvSpPr/>
              <p:nvPr/>
            </p:nvSpPr>
            <p:spPr>
              <a:xfrm>
                <a:off x="4375398" y="459046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3" name="Oval 612"/>
              <p:cNvSpPr/>
              <p:nvPr/>
            </p:nvSpPr>
            <p:spPr>
              <a:xfrm>
                <a:off x="5624289" y="389533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4" name="Oval 613"/>
              <p:cNvSpPr/>
              <p:nvPr/>
            </p:nvSpPr>
            <p:spPr>
              <a:xfrm>
                <a:off x="5249341" y="529323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5" name="Oval 614"/>
              <p:cNvSpPr/>
              <p:nvPr/>
            </p:nvSpPr>
            <p:spPr>
              <a:xfrm>
                <a:off x="5038228" y="4050219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6" name="Oval 615"/>
              <p:cNvSpPr/>
              <p:nvPr/>
            </p:nvSpPr>
            <p:spPr>
              <a:xfrm>
                <a:off x="4630191" y="375080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7" name="Oval 616"/>
              <p:cNvSpPr/>
              <p:nvPr/>
            </p:nvSpPr>
            <p:spPr>
              <a:xfrm>
                <a:off x="5703093" y="3562681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8" name="Oval 617"/>
              <p:cNvSpPr/>
              <p:nvPr/>
            </p:nvSpPr>
            <p:spPr>
              <a:xfrm>
                <a:off x="5105969" y="5156838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9" name="Oval 618"/>
              <p:cNvSpPr/>
              <p:nvPr/>
            </p:nvSpPr>
            <p:spPr>
              <a:xfrm>
                <a:off x="4789884" y="529168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0" name="Oval 619"/>
              <p:cNvSpPr/>
              <p:nvPr/>
            </p:nvSpPr>
            <p:spPr>
              <a:xfrm>
                <a:off x="4941937" y="529168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1" name="Oval 620"/>
              <p:cNvSpPr/>
              <p:nvPr/>
            </p:nvSpPr>
            <p:spPr>
              <a:xfrm>
                <a:off x="4943053" y="515719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2" name="Oval 621"/>
              <p:cNvSpPr/>
              <p:nvPr/>
            </p:nvSpPr>
            <p:spPr>
              <a:xfrm>
                <a:off x="5105325" y="529168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3" name="Oval 622"/>
              <p:cNvSpPr/>
              <p:nvPr/>
            </p:nvSpPr>
            <p:spPr>
              <a:xfrm>
                <a:off x="4789462" y="515457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4" name="Oval 623"/>
              <p:cNvSpPr/>
              <p:nvPr/>
            </p:nvSpPr>
            <p:spPr>
              <a:xfrm>
                <a:off x="4636715" y="529323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5" name="Oval 624"/>
              <p:cNvSpPr/>
              <p:nvPr/>
            </p:nvSpPr>
            <p:spPr>
              <a:xfrm>
                <a:off x="5248647" y="515417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6" name="Oval 625"/>
              <p:cNvSpPr/>
              <p:nvPr/>
            </p:nvSpPr>
            <p:spPr>
              <a:xfrm>
                <a:off x="5392663" y="5298191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6" name="Oval 635"/>
              <p:cNvSpPr/>
              <p:nvPr/>
            </p:nvSpPr>
            <p:spPr>
              <a:xfrm>
                <a:off x="5034855" y="462419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7" name="Oval 636"/>
              <p:cNvSpPr/>
              <p:nvPr/>
            </p:nvSpPr>
            <p:spPr>
              <a:xfrm>
                <a:off x="4636715" y="489169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8" name="Oval 637"/>
              <p:cNvSpPr/>
              <p:nvPr/>
            </p:nvSpPr>
            <p:spPr>
              <a:xfrm>
                <a:off x="4553694" y="514387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9" name="Oval 638"/>
              <p:cNvSpPr/>
              <p:nvPr/>
            </p:nvSpPr>
            <p:spPr>
              <a:xfrm>
                <a:off x="5327054" y="443409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0" name="Oval 639"/>
              <p:cNvSpPr/>
              <p:nvPr/>
            </p:nvSpPr>
            <p:spPr>
              <a:xfrm>
                <a:off x="5998790" y="529168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1" name="Oval 640"/>
              <p:cNvSpPr/>
              <p:nvPr/>
            </p:nvSpPr>
            <p:spPr>
              <a:xfrm>
                <a:off x="4703315" y="421502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2" name="Oval 641"/>
              <p:cNvSpPr/>
              <p:nvPr/>
            </p:nvSpPr>
            <p:spPr>
              <a:xfrm>
                <a:off x="4229025" y="4035555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3" name="Oval 642"/>
              <p:cNvSpPr/>
              <p:nvPr/>
            </p:nvSpPr>
            <p:spPr>
              <a:xfrm>
                <a:off x="6027018" y="4213904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4" name="Oval 643"/>
              <p:cNvSpPr/>
              <p:nvPr/>
            </p:nvSpPr>
            <p:spPr>
              <a:xfrm>
                <a:off x="5229969" y="3375779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45" name="Right Arrow 644"/>
            <p:cNvSpPr/>
            <p:nvPr/>
          </p:nvSpPr>
          <p:spPr>
            <a:xfrm>
              <a:off x="4139952" y="3508068"/>
              <a:ext cx="648072" cy="3579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3" name="TextBox 792"/>
            <p:cNvSpPr txBox="1"/>
            <p:nvPr/>
          </p:nvSpPr>
          <p:spPr>
            <a:xfrm>
              <a:off x="4873887" y="2020198"/>
              <a:ext cx="3262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The salt solution is </a:t>
              </a:r>
              <a:r>
                <a:rPr lang="en-GB" b="1" i="1" dirty="0" smtClean="0"/>
                <a:t>saturated</a:t>
              </a:r>
              <a:r>
                <a:rPr lang="en-GB" dirty="0" smtClean="0"/>
                <a:t>.</a:t>
              </a:r>
              <a:endParaRPr lang="en-GB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78126" y="5499809"/>
            <a:ext cx="65387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1"/>
                </a:solidFill>
              </a:rPr>
              <a:t>A solution must be </a:t>
            </a:r>
            <a:r>
              <a:rPr lang="en-GB" sz="2000" b="1" dirty="0" smtClean="0">
                <a:solidFill>
                  <a:schemeClr val="accent1"/>
                </a:solidFill>
              </a:rPr>
              <a:t>saturated</a:t>
            </a:r>
            <a:r>
              <a:rPr lang="en-GB" sz="2000" dirty="0" smtClean="0">
                <a:solidFill>
                  <a:schemeClr val="accent1"/>
                </a:solidFill>
              </a:rPr>
              <a:t> to allow crystallisation.</a:t>
            </a:r>
          </a:p>
          <a:p>
            <a:endParaRPr lang="en-GB" sz="1000" dirty="0">
              <a:solidFill>
                <a:schemeClr val="accent1"/>
              </a:solidFill>
            </a:endParaRPr>
          </a:p>
          <a:p>
            <a:r>
              <a:rPr lang="en-GB" sz="2000" dirty="0" smtClean="0">
                <a:solidFill>
                  <a:schemeClr val="accent1"/>
                </a:solidFill>
              </a:rPr>
              <a:t>Water can hold different amounts of different substances before becoming saturated. 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51520" y="5013176"/>
            <a:ext cx="6460454" cy="1728192"/>
            <a:chOff x="655377" y="7511126"/>
            <a:chExt cx="6292427" cy="1728192"/>
          </a:xfrm>
        </p:grpSpPr>
        <p:sp>
          <p:nvSpPr>
            <p:cNvPr id="9" name="Rounded Rectangle 8"/>
            <p:cNvSpPr/>
            <p:nvPr/>
          </p:nvSpPr>
          <p:spPr>
            <a:xfrm>
              <a:off x="655377" y="7511126"/>
              <a:ext cx="6292427" cy="17281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866537" y="7682724"/>
              <a:ext cx="59837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GB" sz="2800" b="1" dirty="0" smtClean="0">
                  <a:solidFill>
                    <a:schemeClr val="bg1"/>
                  </a:solidFill>
                </a:rPr>
                <a:t>Your </a:t>
              </a:r>
              <a:r>
                <a:rPr lang="en-GB" sz="2800" b="1" dirty="0">
                  <a:solidFill>
                    <a:schemeClr val="bg1"/>
                  </a:solidFill>
                </a:rPr>
                <a:t>task </a:t>
              </a:r>
              <a:r>
                <a:rPr lang="en-GB" sz="2800" dirty="0">
                  <a:solidFill>
                    <a:schemeClr val="bg1"/>
                  </a:solidFill>
                </a:rPr>
                <a:t>is to determine how much of each of 5 different </a:t>
              </a:r>
              <a:r>
                <a:rPr lang="en-GB" sz="2800" dirty="0" smtClean="0">
                  <a:solidFill>
                    <a:schemeClr val="bg1"/>
                  </a:solidFill>
                </a:rPr>
                <a:t>samples </a:t>
              </a:r>
              <a:r>
                <a:rPr lang="en-GB" sz="2800" dirty="0">
                  <a:solidFill>
                    <a:schemeClr val="bg1"/>
                  </a:solidFill>
                </a:rPr>
                <a:t>can be held by 40cm</a:t>
              </a:r>
              <a:r>
                <a:rPr lang="en-GB" sz="2800" baseline="30000" dirty="0">
                  <a:solidFill>
                    <a:schemeClr val="bg1"/>
                  </a:solidFill>
                </a:rPr>
                <a:t>3</a:t>
              </a:r>
              <a:r>
                <a:rPr lang="en-GB" sz="2800" dirty="0">
                  <a:solidFill>
                    <a:schemeClr val="bg1"/>
                  </a:solidFill>
                </a:rPr>
                <a:t> water…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70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6104" y="-99392"/>
            <a:ext cx="7772400" cy="1470025"/>
          </a:xfrm>
        </p:spPr>
        <p:txBody>
          <a:bodyPr/>
          <a:lstStyle/>
          <a:p>
            <a:r>
              <a:rPr lang="en-GB" dirty="0" smtClean="0"/>
              <a:t>The experiment…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7488832" cy="508518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GB" dirty="0"/>
              <a:t>Accurately measure 40 cm</a:t>
            </a:r>
            <a:r>
              <a:rPr lang="en-GB" baseline="30000" dirty="0"/>
              <a:t>3 </a:t>
            </a:r>
            <a:r>
              <a:rPr lang="en-GB" dirty="0"/>
              <a:t>of cold </a:t>
            </a:r>
            <a:r>
              <a:rPr lang="en-GB" dirty="0" smtClean="0"/>
              <a:t>tap water </a:t>
            </a:r>
            <a:r>
              <a:rPr lang="en-GB" dirty="0"/>
              <a:t>into a </a:t>
            </a:r>
            <a:r>
              <a:rPr lang="en-GB" dirty="0" smtClean="0"/>
              <a:t>clear cup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Record the mass in your table </a:t>
            </a:r>
            <a:r>
              <a:rPr lang="en-GB" b="1" dirty="0"/>
              <a:t>(A)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Add ¼ of a teaspoon of your sample to the cup of water and stir for 30 seconds.</a:t>
            </a:r>
          </a:p>
          <a:p>
            <a:pPr lvl="0"/>
            <a:r>
              <a:rPr lang="en-GB" dirty="0"/>
              <a:t>Once </a:t>
            </a:r>
            <a:r>
              <a:rPr lang="en-GB" dirty="0" smtClean="0"/>
              <a:t>dissolved, </a:t>
            </a:r>
            <a:r>
              <a:rPr lang="en-GB" dirty="0"/>
              <a:t>add another ¼ of a teaspoon of the sample. </a:t>
            </a:r>
          </a:p>
          <a:p>
            <a:pPr lvl="0"/>
            <a:r>
              <a:rPr lang="en-GB" dirty="0"/>
              <a:t>This process is to be repeated until one whole addition is made and the sample will no longer dissolve</a:t>
            </a:r>
            <a:r>
              <a:rPr lang="en-GB" dirty="0" smtClean="0"/>
              <a:t>.</a:t>
            </a:r>
          </a:p>
          <a:p>
            <a:r>
              <a:rPr lang="en-GB" dirty="0"/>
              <a:t>Measure the temperature of the saturated solution </a:t>
            </a:r>
            <a:r>
              <a:rPr lang="en-GB" b="1" dirty="0" smtClean="0"/>
              <a:t>(B)</a:t>
            </a:r>
            <a:r>
              <a:rPr lang="en-GB" dirty="0" smtClean="0"/>
              <a:t>.</a:t>
            </a:r>
            <a:endParaRPr lang="en-GB" dirty="0"/>
          </a:p>
          <a:p>
            <a:r>
              <a:rPr lang="en-GB" dirty="0"/>
              <a:t>Record the new mass </a:t>
            </a:r>
            <a:r>
              <a:rPr lang="en-GB" dirty="0" smtClean="0"/>
              <a:t>of the cup and saturated solution </a:t>
            </a:r>
            <a:r>
              <a:rPr lang="en-GB" b="1" dirty="0" smtClean="0"/>
              <a:t>(C)</a:t>
            </a:r>
            <a:r>
              <a:rPr lang="en-GB" dirty="0" smtClean="0"/>
              <a:t>.</a:t>
            </a:r>
            <a:endParaRPr lang="en-GB" dirty="0"/>
          </a:p>
          <a:p>
            <a:r>
              <a:rPr lang="en-GB" dirty="0"/>
              <a:t>Calculate the mass of the sample added </a:t>
            </a:r>
            <a:r>
              <a:rPr lang="en-GB" b="1" dirty="0" smtClean="0"/>
              <a:t>(C-A=D)</a:t>
            </a:r>
            <a:r>
              <a:rPr lang="en-GB" dirty="0" smtClean="0"/>
              <a:t>.</a:t>
            </a:r>
            <a:endParaRPr lang="en-GB" dirty="0"/>
          </a:p>
          <a:p>
            <a:pPr lvl="0"/>
            <a:r>
              <a:rPr lang="en-GB" dirty="0"/>
              <a:t>Repeat 3 times for each sample and calculate a mean of your data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184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4176" y="-57249"/>
            <a:ext cx="3635896" cy="1470025"/>
          </a:xfrm>
        </p:spPr>
        <p:txBody>
          <a:bodyPr/>
          <a:lstStyle/>
          <a:p>
            <a:r>
              <a:rPr lang="en-GB" dirty="0" smtClean="0"/>
              <a:t>Our results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2132856"/>
            <a:ext cx="61206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smtClean="0">
                <a:solidFill>
                  <a:srgbClr val="4F758B"/>
                </a:solidFill>
              </a:rPr>
              <a:t>Discuss the class data and compare with the global experiment website: </a:t>
            </a:r>
            <a:r>
              <a:rPr lang="en-GB" sz="2100" dirty="0" smtClean="0">
                <a:solidFill>
                  <a:srgbClr val="4F758B"/>
                </a:solidFill>
                <a:hlinkClick r:id="rId2"/>
              </a:rPr>
              <a:t>http://rsc.li/ge2014</a:t>
            </a:r>
            <a:endParaRPr lang="en-GB" sz="2100" dirty="0" smtClean="0">
              <a:solidFill>
                <a:srgbClr val="4F758B"/>
              </a:solidFill>
            </a:endParaRPr>
          </a:p>
          <a:p>
            <a:endParaRPr lang="en-GB" sz="2100" dirty="0">
              <a:solidFill>
                <a:srgbClr val="4F75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4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4 3_whi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 4 3_white</Template>
  <TotalTime>1686</TotalTime>
  <Words>727</Words>
  <Application>Microsoft Office PowerPoint</Application>
  <PresentationFormat>On-screen Show (4:3)</PresentationFormat>
  <Paragraphs>89</Paragraphs>
  <Slides>14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PPT template 4 3_white</vt:lpstr>
      <vt:lpstr>Bitmap Image</vt:lpstr>
      <vt:lpstr>Where have you seen crystals before?</vt:lpstr>
      <vt:lpstr>Where do we use crystals?</vt:lpstr>
      <vt:lpstr>A Global Experiment…</vt:lpstr>
      <vt:lpstr>Learning Objectives</vt:lpstr>
      <vt:lpstr>How do you make a crystal?</vt:lpstr>
      <vt:lpstr>What happens if I add salt to water?</vt:lpstr>
      <vt:lpstr>What happens if I keep on adding salt to water?</vt:lpstr>
      <vt:lpstr>The experiment…</vt:lpstr>
      <vt:lpstr>Our results</vt:lpstr>
      <vt:lpstr>Our conclusions</vt:lpstr>
      <vt:lpstr>Lee Page (Education Executive, RSC)  did an experiment…</vt:lpstr>
      <vt:lpstr>Making crystals</vt:lpstr>
      <vt:lpstr>Our results</vt:lpstr>
      <vt:lpstr>How was your learning today?</vt:lpstr>
    </vt:vector>
  </TitlesOfParts>
  <Company>Royal Society of Chemistry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Assessment</dc:title>
  <dc:creator>Stephanie Musson</dc:creator>
  <cp:lastModifiedBy>Lee Page</cp:lastModifiedBy>
  <cp:revision>63</cp:revision>
  <dcterms:created xsi:type="dcterms:W3CDTF">2013-11-05T08:54:36Z</dcterms:created>
  <dcterms:modified xsi:type="dcterms:W3CDTF">2014-05-16T10:35:01Z</dcterms:modified>
</cp:coreProperties>
</file>