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65" r:id="rId4"/>
    <p:sldId id="266" r:id="rId5"/>
    <p:sldId id="271" r:id="rId6"/>
    <p:sldId id="272" r:id="rId7"/>
    <p:sldId id="267" r:id="rId8"/>
    <p:sldId id="268" r:id="rId9"/>
    <p:sldId id="273" r:id="rId10"/>
    <p:sldId id="259" r:id="rId11"/>
    <p:sldId id="270" r:id="rId12"/>
    <p:sldId id="274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ill Thornton" initials="WT" lastIdx="1" clrIdx="0">
    <p:extLst>
      <p:ext uri="{19B8F6BF-5375-455C-9EA6-DF929625EA0E}">
        <p15:presenceInfo xmlns:p15="http://schemas.microsoft.com/office/powerpoint/2012/main" userId="08a38bbb7b4eb81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22" autoAdjust="0"/>
    <p:restoredTop sz="91768" autoAdjust="0"/>
  </p:normalViewPr>
  <p:slideViewPr>
    <p:cSldViewPr snapToGrid="0" snapToObjects="1">
      <p:cViewPr varScale="1">
        <p:scale>
          <a:sx n="61" d="100"/>
          <a:sy n="61" d="100"/>
        </p:scale>
        <p:origin x="800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4F7AF7-428B-46DD-8055-3ECE0BC9E2F2}" type="datetimeFigureOut">
              <a:rPr lang="en-GB" smtClean="0"/>
              <a:t>05/08/2021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7B39C1-E47B-42DD-8ABC-39925E8B07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0581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5D66BD8-328F-4450-A4B1-418F53138521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60031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B39C1-E47B-42DD-8ABC-39925E8B076C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4410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C4DA5C-ECA9-4E48-A6B7-B8DECC5232F7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89776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C4DA5C-ECA9-4E48-A6B7-B8DECC5232F7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10497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B39C1-E47B-42DD-8ABC-39925E8B076C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96552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C4DA5C-ECA9-4E48-A6B7-B8DECC5232F7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01820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C4DA5C-ECA9-4E48-A6B7-B8DECC5232F7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70488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B39C1-E47B-42DD-8ABC-39925E8B076C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7287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rsc.li/3xsBFqa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526392"/>
          </a:xfrm>
        </p:spPr>
        <p:txBody>
          <a:bodyPr>
            <a:normAutofit fontScale="90000"/>
          </a:bodyPr>
          <a:lstStyle/>
          <a:p>
            <a:r>
              <a:rPr lang="cy-GB" dirty="0"/>
              <a:t>Ymchwiliadau gwyddoniaeth cynradd</a:t>
            </a:r>
            <a:br>
              <a:rPr lang="cy-GB" dirty="0"/>
            </a:br>
            <a:r>
              <a:rPr lang="en-GB" sz="1800" b="0" i="0" u="none" strike="noStrike" dirty="0">
                <a:solidFill>
                  <a:srgbClr val="000000"/>
                </a:solidFill>
                <a:effectLst/>
                <a:hlinkClick r:id="rId2"/>
              </a:rPr>
              <a:t>https://rsc.li/3xsBFqa</a:t>
            </a:r>
            <a:r>
              <a:rPr lang="en-GB" sz="1800" b="0" i="0" u="none" strike="noStrike" dirty="0">
                <a:solidFill>
                  <a:srgbClr val="000000"/>
                </a:solidFill>
                <a:effectLst/>
              </a:rPr>
              <a:t> </a:t>
            </a:r>
            <a:r>
              <a:rPr lang="en-GB" sz="1800" dirty="0"/>
              <a:t>  </a:t>
            </a:r>
            <a:br>
              <a:rPr lang="cy-GB" dirty="0"/>
            </a:br>
            <a:endParaRPr lang="cy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0642" y="5499067"/>
            <a:ext cx="6260425" cy="713843"/>
          </a:xfrm>
        </p:spPr>
        <p:txBody>
          <a:bodyPr/>
          <a:lstStyle/>
          <a:p>
            <a:r>
              <a:rPr lang="cy-GB" dirty="0"/>
              <a:t>Y botel sy'n gollwng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704" y="379618"/>
            <a:ext cx="5666114" cy="712980"/>
          </a:xfrm>
        </p:spPr>
        <p:txBody>
          <a:bodyPr/>
          <a:lstStyle/>
          <a:p>
            <a:r>
              <a:rPr lang="cy-GB"/>
              <a:t>Felly, beth sy’n digwydd?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34BB3F-760A-417A-9AE0-E8B48E1A2AEB}"/>
              </a:ext>
            </a:extLst>
          </p:cNvPr>
          <p:cNvSpPr txBox="1"/>
          <p:nvPr/>
        </p:nvSpPr>
        <p:spPr>
          <a:xfrm>
            <a:off x="628609" y="1301195"/>
            <a:ext cx="451995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2400">
                <a:latin typeface="Century Gothic" panose="020B0502020202020204" pitchFamily="34" charset="0"/>
              </a:rPr>
              <a:t>Mae arwynebedd y bêl o bapur yn fach, felly dim ond colofn gul o bwysedd aer sy’n gallu ei dal i lawr. Mae’n hawdd goresgyn hyn gyda’r grym o ‘daro’r’ pren mesur!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B19ADB6-033C-48B6-93AA-6615D0603682}"/>
              </a:ext>
            </a:extLst>
          </p:cNvPr>
          <p:cNvSpPr txBox="1"/>
          <p:nvPr/>
        </p:nvSpPr>
        <p:spPr>
          <a:xfrm>
            <a:off x="5574082" y="1315882"/>
            <a:ext cx="487334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2400">
                <a:latin typeface="Century Gothic" panose="020B0502020202020204" pitchFamily="34" charset="0"/>
              </a:rPr>
              <a:t>Mae arwynebedd y darn fflat o bapur yn fawr, felly mae llawer o le i bwysedd aer weithredu arno a dal y papur i lawr. Mae hyn yn ddigon i fod yn fwy na grym y trawiad!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FBAD391-0381-4147-B8C2-459104DCB3B5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A3477D42-605A-412F-B491-52E92C97C66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064683" y="4507155"/>
            <a:ext cx="2204137" cy="1653103"/>
          </a:xfrm>
          <a:prstGeom prst="rect">
            <a:avLst/>
          </a:prstGeom>
        </p:spPr>
      </p:pic>
      <p:sp>
        <p:nvSpPr>
          <p:cNvPr id="19" name="Arrow: Right 18">
            <a:extLst>
              <a:ext uri="{FF2B5EF4-FFF2-40B4-BE49-F238E27FC236}">
                <a16:creationId xmlns:a16="http://schemas.microsoft.com/office/drawing/2014/main" id="{AE14FF45-582A-4EA7-BFCE-179EAAF67864}"/>
              </a:ext>
            </a:extLst>
          </p:cNvPr>
          <p:cNvSpPr/>
          <p:nvPr/>
        </p:nvSpPr>
        <p:spPr>
          <a:xfrm rot="5400000">
            <a:off x="1791542" y="4061177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4" name="Picture 23" descr="Text&#10;&#10;Description automatically generated">
            <a:extLst>
              <a:ext uri="{FF2B5EF4-FFF2-40B4-BE49-F238E27FC236}">
                <a16:creationId xmlns:a16="http://schemas.microsoft.com/office/drawing/2014/main" id="{12051615-0455-4008-AF18-02661A0D4B3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09487" y="4231637"/>
            <a:ext cx="2614369" cy="2204138"/>
          </a:xfrm>
          <a:prstGeom prst="rect">
            <a:avLst/>
          </a:prstGeom>
        </p:spPr>
      </p:pic>
      <p:sp>
        <p:nvSpPr>
          <p:cNvPr id="26" name="Arrow: Right 25">
            <a:extLst>
              <a:ext uri="{FF2B5EF4-FFF2-40B4-BE49-F238E27FC236}">
                <a16:creationId xmlns:a16="http://schemas.microsoft.com/office/drawing/2014/main" id="{EBAE8BB0-0450-4F4D-8B4A-15B1132E52FD}"/>
              </a:ext>
            </a:extLst>
          </p:cNvPr>
          <p:cNvSpPr/>
          <p:nvPr/>
        </p:nvSpPr>
        <p:spPr>
          <a:xfrm rot="5400000">
            <a:off x="6694938" y="4065538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D91494D1-A60A-4A95-BBDB-6C9765FD1CAE}"/>
              </a:ext>
            </a:extLst>
          </p:cNvPr>
          <p:cNvSpPr/>
          <p:nvPr/>
        </p:nvSpPr>
        <p:spPr>
          <a:xfrm rot="5400000">
            <a:off x="7120455" y="4075300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C1B412BF-616F-4567-8221-73743850F1F7}"/>
              </a:ext>
            </a:extLst>
          </p:cNvPr>
          <p:cNvSpPr/>
          <p:nvPr/>
        </p:nvSpPr>
        <p:spPr>
          <a:xfrm rot="5400000">
            <a:off x="7574586" y="4075300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713D6CE0-B385-4CD4-94AB-5D1EE0E58BB4}"/>
              </a:ext>
            </a:extLst>
          </p:cNvPr>
          <p:cNvSpPr/>
          <p:nvPr/>
        </p:nvSpPr>
        <p:spPr>
          <a:xfrm rot="5400000">
            <a:off x="8039552" y="4061178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Arrow: Right 29">
            <a:extLst>
              <a:ext uri="{FF2B5EF4-FFF2-40B4-BE49-F238E27FC236}">
                <a16:creationId xmlns:a16="http://schemas.microsoft.com/office/drawing/2014/main" id="{4A7676E3-F565-452D-9F4E-78FE52D558D1}"/>
              </a:ext>
            </a:extLst>
          </p:cNvPr>
          <p:cNvSpPr/>
          <p:nvPr/>
        </p:nvSpPr>
        <p:spPr>
          <a:xfrm rot="5400000">
            <a:off x="6490676" y="4555094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CB3FFA78-6CD1-41DC-93E6-7921144D9B18}"/>
              </a:ext>
            </a:extLst>
          </p:cNvPr>
          <p:cNvSpPr/>
          <p:nvPr/>
        </p:nvSpPr>
        <p:spPr>
          <a:xfrm rot="5400000">
            <a:off x="6942395" y="4555204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53DBF867-8263-41D9-B741-2CAD9EBFA5C2}"/>
              </a:ext>
            </a:extLst>
          </p:cNvPr>
          <p:cNvSpPr/>
          <p:nvPr/>
        </p:nvSpPr>
        <p:spPr>
          <a:xfrm rot="5400000">
            <a:off x="7389411" y="4555204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0C7553B4-1E2A-4E3E-808F-8D126BDF5167}"/>
              </a:ext>
            </a:extLst>
          </p:cNvPr>
          <p:cNvSpPr/>
          <p:nvPr/>
        </p:nvSpPr>
        <p:spPr>
          <a:xfrm rot="5400000">
            <a:off x="7861493" y="4555093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E3C4D15F-781B-493F-94DA-DBC66350BA58}"/>
              </a:ext>
            </a:extLst>
          </p:cNvPr>
          <p:cNvSpPr/>
          <p:nvPr/>
        </p:nvSpPr>
        <p:spPr>
          <a:xfrm rot="5400000">
            <a:off x="8328417" y="4555204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23BA0D51-2235-4B88-8AC5-E1E0663153F7}"/>
              </a:ext>
            </a:extLst>
          </p:cNvPr>
          <p:cNvSpPr/>
          <p:nvPr/>
        </p:nvSpPr>
        <p:spPr>
          <a:xfrm rot="5400000">
            <a:off x="6274421" y="5104976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F7C85C8C-8828-4962-BB72-9B463D0FA3DC}"/>
              </a:ext>
            </a:extLst>
          </p:cNvPr>
          <p:cNvSpPr/>
          <p:nvPr/>
        </p:nvSpPr>
        <p:spPr>
          <a:xfrm rot="5400000">
            <a:off x="6703984" y="5114847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8F6F39E1-A356-4680-BEE7-A712C99ACE3A}"/>
              </a:ext>
            </a:extLst>
          </p:cNvPr>
          <p:cNvSpPr/>
          <p:nvPr/>
        </p:nvSpPr>
        <p:spPr>
          <a:xfrm rot="5400000">
            <a:off x="7141620" y="5104976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F8656963-D641-43FE-9F9D-0FC35AFDD426}"/>
              </a:ext>
            </a:extLst>
          </p:cNvPr>
          <p:cNvSpPr/>
          <p:nvPr/>
        </p:nvSpPr>
        <p:spPr>
          <a:xfrm rot="5400000">
            <a:off x="7582355" y="5104975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Arrow: Right 38">
            <a:extLst>
              <a:ext uri="{FF2B5EF4-FFF2-40B4-BE49-F238E27FC236}">
                <a16:creationId xmlns:a16="http://schemas.microsoft.com/office/drawing/2014/main" id="{47CD0A44-3996-40EC-B319-4FFA95362D21}"/>
              </a:ext>
            </a:extLst>
          </p:cNvPr>
          <p:cNvSpPr/>
          <p:nvPr/>
        </p:nvSpPr>
        <p:spPr>
          <a:xfrm rot="5400000">
            <a:off x="8055830" y="5104974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Arrow: Right 39">
            <a:extLst>
              <a:ext uri="{FF2B5EF4-FFF2-40B4-BE49-F238E27FC236}">
                <a16:creationId xmlns:a16="http://schemas.microsoft.com/office/drawing/2014/main" id="{C79A3789-0DDA-4C1F-974C-225E61B5FF8A}"/>
              </a:ext>
            </a:extLst>
          </p:cNvPr>
          <p:cNvSpPr/>
          <p:nvPr/>
        </p:nvSpPr>
        <p:spPr>
          <a:xfrm rot="5400000">
            <a:off x="6266700" y="4080996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40F80DEC-B4D6-41C2-B78A-FF18B2C0824C}"/>
              </a:ext>
            </a:extLst>
          </p:cNvPr>
          <p:cNvSpPr/>
          <p:nvPr/>
        </p:nvSpPr>
        <p:spPr>
          <a:xfrm rot="5400000">
            <a:off x="1518518" y="4058208"/>
            <a:ext cx="907187" cy="17536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1661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9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2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AD2F2-EE1D-F343-A2C5-DA71AF7F8D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4181" y="409209"/>
            <a:ext cx="10528050" cy="440661"/>
          </a:xfrm>
        </p:spPr>
        <p:txBody>
          <a:bodyPr/>
          <a:lstStyle/>
          <a:p>
            <a:pPr>
              <a:spcAft>
                <a:spcPts val="500"/>
              </a:spcAft>
            </a:pPr>
            <a:r>
              <a:rPr lang="cy-GB"/>
              <a:t>Gwerthusiad</a:t>
            </a:r>
            <a:br>
              <a:rPr lang="cy-GB"/>
            </a:br>
            <a:r>
              <a:rPr lang="cy-GB" sz="2400" b="0">
                <a:solidFill>
                  <a:schemeClr val="tx1"/>
                </a:solidFill>
              </a:rPr>
              <a:t>Sut wyt ti’n teimlo am ein </a:t>
            </a:r>
            <a:r>
              <a:rPr lang="cy-GB" sz="2400"/>
              <a:t>hamcanion dysgu </a:t>
            </a:r>
            <a:r>
              <a:rPr lang="cy-GB" sz="2400" b="0">
                <a:solidFill>
                  <a:schemeClr val="tx1"/>
                </a:solidFill>
              </a:rPr>
              <a:t>heddiw?</a:t>
            </a:r>
            <a:br>
              <a:rPr lang="cy-GB" sz="2400" b="0">
                <a:solidFill>
                  <a:schemeClr val="tx1"/>
                </a:solidFill>
              </a:rPr>
            </a:br>
            <a:endParaRPr lang="cy-GB" sz="2400" b="0">
              <a:solidFill>
                <a:schemeClr val="tx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22790B-BB99-40CF-AC12-56E772E612D4}"/>
              </a:ext>
            </a:extLst>
          </p:cNvPr>
          <p:cNvSpPr txBox="1"/>
          <p:nvPr/>
        </p:nvSpPr>
        <p:spPr>
          <a:xfrm>
            <a:off x="755140" y="1399691"/>
            <a:ext cx="949244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cy-GB" sz="2400" dirty="0">
                <a:latin typeface="Century Gothic" panose="020B0502020202020204" pitchFamily="34" charset="0"/>
              </a:rPr>
              <a:t>Rydw i’n deall beth mae’r gair ‘pwysedd’ yn ei olygu.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y-GB" sz="2400" dirty="0">
                <a:latin typeface="Century Gothic" panose="020B0502020202020204" pitchFamily="34" charset="0"/>
              </a:rPr>
              <a:t>Rwy’n deall bod yr aer o’n cwmpas yn achosi pwysedd ar bob gwrthrych mae’n ei gyffwrdd.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y-GB" sz="2400" dirty="0">
                <a:latin typeface="Century Gothic" panose="020B0502020202020204" pitchFamily="34" charset="0"/>
              </a:rPr>
              <a:t>Rwy’n deall er nad ydw i’n teimlo pwysedd aer rwy’n gallu gweld beth mae’n ei wneud.</a:t>
            </a:r>
          </a:p>
          <a:p>
            <a:endParaRPr lang="en-GB" sz="2400" dirty="0">
              <a:latin typeface="Century Gothic" panose="020B0502020202020204" pitchFamily="34" charset="0"/>
            </a:endParaRPr>
          </a:p>
          <a:p>
            <a:r>
              <a:rPr lang="cy-GB" sz="2400" dirty="0">
                <a:latin typeface="Century Gothic" panose="020B0502020202020204" pitchFamily="34" charset="0"/>
              </a:rPr>
              <a:t>Os wyt ti’n teimlo’n hyderus, dangosa 5 bys i’r athro, neu dangosa 1 os wyt ti’n teimlo bod angen i ti gael sgwrs arall i egluro’r wers.</a:t>
            </a:r>
          </a:p>
          <a:p>
            <a:pPr lvl="0"/>
            <a:endParaRPr lang="en-GB" sz="2400" dirty="0">
              <a:latin typeface="Century Gothic" panose="020B0502020202020204" pitchFamily="34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</a:pPr>
            <a:endParaRPr lang="en-GB" sz="2400" dirty="0">
              <a:latin typeface="Century Gothic" panose="020B0502020202020204" pitchFamily="34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072D9671-D374-4EAF-B9DF-AF59F380E91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1B2E3400-99E5-4A6A-A937-C00375C6319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91733" y="4750347"/>
            <a:ext cx="7396910" cy="1955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6157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3600"/>
              <a:t>   Cydnabyddiaeth</a:t>
            </a:r>
          </a:p>
          <a:p>
            <a:endParaRPr lang="en-GB" sz="3600" dirty="0"/>
          </a:p>
          <a:p>
            <a:endParaRPr lang="en-GB" sz="1800" dirty="0"/>
          </a:p>
          <a:p>
            <a:r>
              <a:rPr lang="cy-GB" sz="1800"/>
              <a:t> </a:t>
            </a:r>
          </a:p>
          <a:p>
            <a:endParaRPr lang="en-GB" sz="1800" dirty="0"/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>
                <a:latin typeface="Century Gothic" panose="020B0502020202020204" pitchFamily="34" charset="0"/>
              </a:rPr>
              <a:t>Sleid 2: delwedd © nikiteev_konstantin/Shutterstock</a:t>
            </a:r>
          </a:p>
          <a:p>
            <a:r>
              <a:rPr lang="cy-GB">
                <a:latin typeface="Century Gothic" panose="020B0502020202020204" pitchFamily="34" charset="0"/>
              </a:rPr>
              <a:t>Sleid 6: delwedd © Alex Bard/Shutterstock</a:t>
            </a:r>
          </a:p>
          <a:p>
            <a:r>
              <a:rPr lang="cy-GB">
                <a:latin typeface="Century Gothic" panose="020B0502020202020204" pitchFamily="34" charset="0"/>
              </a:rPr>
              <a:t>Sleid 7: delwedd © Y Gymdeithas Gemeg Frenhinol</a:t>
            </a:r>
          </a:p>
          <a:p>
            <a:r>
              <a:rPr lang="cy-GB">
                <a:latin typeface="Century Gothic" panose="020B0502020202020204" pitchFamily="34" charset="0"/>
              </a:rPr>
              <a:t>Sleidiau 8, 9 a 10: delweddau © Y Gymdeithas Gemeg Frenhinol</a:t>
            </a:r>
          </a:p>
          <a:p>
            <a:r>
              <a:rPr lang="cy-GB">
                <a:latin typeface="Century Gothic" panose="020B0502020202020204" pitchFamily="34" charset="0"/>
              </a:rPr>
              <a:t>Sleid 11: delwedd © Prostock-studiol/Shutterstock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8447A52-E0F1-4F59-BAB2-BBB5CE80B45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801410">
            <a:off x="4945638" y="2025077"/>
            <a:ext cx="4213955" cy="421395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Y botel sy'n gollwng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980000"/>
            <a:ext cx="8858000" cy="2645008"/>
          </a:xfrm>
        </p:spPr>
        <p:txBody>
          <a:bodyPr/>
          <a:lstStyle/>
          <a:p>
            <a:r>
              <a:rPr lang="cy-GB" b="1" dirty="0"/>
              <a:t>Byddwn yn gwneud y canlynol:</a:t>
            </a:r>
          </a:p>
          <a:p>
            <a:r>
              <a:rPr lang="cy-GB" dirty="0"/>
              <a:t>Archwilio pwysedd aer – sut mae arwynebedd gwrthrych yn effeithio ar y grymoedd sy’n cael eu creu arno?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Amcanion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058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y-GB" b="1">
                <a:solidFill>
                  <a:srgbClr val="DA1884"/>
                </a:solidFill>
              </a:rPr>
              <a:t>Dealltwriaeth</a:t>
            </a:r>
          </a:p>
          <a:p>
            <a:r>
              <a:rPr lang="cy-GB"/>
              <a:t>Rwy’n deall bod pwysedd yn dod o wthiad (grym) ar ddarn o wrthrych.</a:t>
            </a:r>
          </a:p>
          <a:p>
            <a:r>
              <a:rPr lang="cy-GB"/>
              <a:t>Rydw i’n deall fod aer o’n cwmpas ym mhobman ac yn creu pwysedd ar wrthrychau.</a:t>
            </a:r>
          </a:p>
          <a:p>
            <a:r>
              <a:rPr lang="cy-GB"/>
              <a:t>Rwy’n deall er nad ydw i’n teimlo pwysedd aer rwy’n gallu gweld beth mae’n ei wneud.</a:t>
            </a:r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Geirfa ddefnyddiol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cy-GB" b="1">
                <a:solidFill>
                  <a:srgbClr val="DA1884"/>
                </a:solidFill>
              </a:rPr>
              <a:t>Aer:</a:t>
            </a:r>
            <a:r>
              <a:rPr lang="cy-GB"/>
              <a:t> cymysgedd o nwyon sydd o’n cwmpas ac rydym yn ei anadlu. Mae’n cynnwys tua 78% o nitrogen, 20% o ocsigen, a llai na 2% o argon, carbon deuocsid, anwedd dŵr a nwyon eraill.</a:t>
            </a:r>
          </a:p>
          <a:p>
            <a:pPr lvl="0"/>
            <a:r>
              <a:rPr lang="cy-GB" b="1">
                <a:solidFill>
                  <a:srgbClr val="DA1884"/>
                </a:solidFill>
              </a:rPr>
              <a:t>Grym:</a:t>
            </a:r>
            <a:r>
              <a:rPr lang="cy-GB"/>
              <a:t> gwthiad, tyniad, neu wthiad </a:t>
            </a:r>
            <a:r>
              <a:rPr lang="cy-GB" u="sng"/>
              <a:t>a</a:t>
            </a:r>
            <a:r>
              <a:rPr lang="cy-GB"/>
              <a:t> thyniad sy’n digwydd pryd bynnag y bydd gwrthrychau yn dod i gysylltiad â’i gilydd.</a:t>
            </a:r>
          </a:p>
          <a:p>
            <a:pPr lvl="0"/>
            <a:r>
              <a:rPr lang="cy-GB" b="1">
                <a:solidFill>
                  <a:srgbClr val="DA1884"/>
                </a:solidFill>
              </a:rPr>
              <a:t>Pwysedd:</a:t>
            </a:r>
            <a:r>
              <a:rPr lang="cy-GB" b="1"/>
              <a:t> </a:t>
            </a:r>
            <a:r>
              <a:rPr lang="cy-GB"/>
              <a:t>mesur o rym dros ardal benodol. Felly, </a:t>
            </a:r>
            <a:r>
              <a:rPr lang="cy-GB" b="1">
                <a:solidFill>
                  <a:srgbClr val="DA1884"/>
                </a:solidFill>
              </a:rPr>
              <a:t>pwysedd aer</a:t>
            </a:r>
            <a:r>
              <a:rPr lang="cy-GB"/>
              <a:t> yw’r grym mae’r aer yn ei roi ar ardal benodol. </a:t>
            </a:r>
          </a:p>
          <a:p>
            <a:pPr lvl="0"/>
            <a:r>
              <a:rPr lang="cy-GB" b="1">
                <a:solidFill>
                  <a:srgbClr val="DA1884"/>
                </a:solidFill>
              </a:rPr>
              <a:t>Disgyrchiant:</a:t>
            </a:r>
            <a:r>
              <a:rPr lang="cy-GB" b="1"/>
              <a:t> </a:t>
            </a:r>
            <a:r>
              <a:rPr lang="cy-GB"/>
              <a:t>y grym sy’n tynnu pob gwrthrych i lawr tuag at ganol y Ddaear. </a:t>
            </a:r>
          </a:p>
        </p:txBody>
      </p:sp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Beth mae’n ei olygu i fod...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F233B5-09DD-4CFD-AE3E-61C1A02091AD}"/>
              </a:ext>
            </a:extLst>
          </p:cNvPr>
          <p:cNvSpPr/>
          <p:nvPr/>
        </p:nvSpPr>
        <p:spPr>
          <a:xfrm>
            <a:off x="4478682" y="2735513"/>
            <a:ext cx="1662636" cy="37702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y-GB" sz="23900" b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Cooper Black" panose="0208090404030B020404" pitchFamily="18" charset="0"/>
              </a:rPr>
              <a:t>?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F77A64C-D2C6-4C8E-A6F7-8565497F78AC}"/>
              </a:ext>
            </a:extLst>
          </p:cNvPr>
          <p:cNvSpPr/>
          <p:nvPr/>
        </p:nvSpPr>
        <p:spPr>
          <a:xfrm>
            <a:off x="3738348" y="5876164"/>
            <a:ext cx="3236784" cy="61555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cy-GB" sz="3400" b="1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Paru a Rhannu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87A734A-79BD-47AA-A12B-A5C9615E40B3}"/>
              </a:ext>
            </a:extLst>
          </p:cNvPr>
          <p:cNvSpPr txBox="1">
            <a:spLocks/>
          </p:cNvSpPr>
          <p:nvPr/>
        </p:nvSpPr>
        <p:spPr>
          <a:xfrm>
            <a:off x="3149762" y="1298976"/>
            <a:ext cx="4413956" cy="2130024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4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defRPr>
            </a:lvl1pPr>
          </a:lstStyle>
          <a:p>
            <a:pPr algn="ctr"/>
            <a:r>
              <a:rPr lang="cy-GB" sz="8800"/>
              <a:t>D</a:t>
            </a:r>
            <a:r>
              <a:rPr lang="cy-GB" sz="6600"/>
              <a:t>A</a:t>
            </a:r>
            <a:r>
              <a:rPr lang="cy-GB" sz="8800"/>
              <a:t>N</a:t>
            </a:r>
            <a:r>
              <a:rPr lang="cy-GB" sz="6600"/>
              <a:t> </a:t>
            </a:r>
            <a:r>
              <a:rPr lang="cy-GB" sz="8800"/>
              <a:t>B</a:t>
            </a:r>
            <a:r>
              <a:rPr lang="cy-GB" sz="6600"/>
              <a:t>WYSA</a:t>
            </a:r>
            <a:r>
              <a:rPr lang="cy-GB" sz="8800"/>
              <a:t>U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0C46DF-2AD8-4187-AB58-2366C9C31AD4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3248" y="4372176"/>
            <a:ext cx="146050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84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928774DC-DAD2-4B8E-92D5-01798C436DE4}"/>
              </a:ext>
            </a:extLst>
          </p:cNvPr>
          <p:cNvSpPr/>
          <p:nvPr/>
        </p:nvSpPr>
        <p:spPr>
          <a:xfrm>
            <a:off x="348738" y="3655934"/>
            <a:ext cx="8420171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cy-GB" sz="2400">
                <a:latin typeface="Century Gothic" panose="020B0502020202020204" pitchFamily="34" charset="0"/>
              </a:rPr>
              <a:t>Os ydych chi’n eistedd ar waelod pwll nofio</a:t>
            </a:r>
          </a:p>
          <a:p>
            <a:pPr algn="ctr"/>
            <a:r>
              <a:rPr lang="cy-GB" sz="2400">
                <a:latin typeface="Century Gothic" panose="020B0502020202020204" pitchFamily="34" charset="0"/>
              </a:rPr>
              <a:t>mae’n teimlo’n wahanol iawn i eistedd yn y dosbarth.</a:t>
            </a:r>
          </a:p>
          <a:p>
            <a:pPr algn="ctr"/>
            <a:endParaRPr lang="en-US" sz="2400" dirty="0">
              <a:latin typeface="Century Gothic" panose="020B0502020202020204" pitchFamily="34" charset="0"/>
            </a:endParaRPr>
          </a:p>
          <a:p>
            <a:pPr algn="ctr"/>
            <a:r>
              <a:rPr lang="cy-GB" sz="2400">
                <a:latin typeface="Century Gothic" panose="020B0502020202020204" pitchFamily="34" charset="0"/>
                <a:ea typeface="+mj-ea"/>
                <a:cs typeface="+mj-cs"/>
              </a:rPr>
              <a:t>Y rheswm am hynny yw am fod </a:t>
            </a:r>
            <a:r>
              <a:rPr lang="cy-GB" sz="2400" b="1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grym</a:t>
            </a:r>
            <a:r>
              <a:rPr lang="cy-GB" sz="2400">
                <a:latin typeface="Century Gothic" panose="020B0502020202020204" pitchFamily="34" charset="0"/>
                <a:ea typeface="+mj-ea"/>
                <a:cs typeface="+mj-cs"/>
              </a:rPr>
              <a:t> gwahanol, ac mae’n pwyso yn eich erbyn. </a:t>
            </a:r>
          </a:p>
          <a:p>
            <a:pPr algn="ctr"/>
            <a:endParaRPr lang="en-US" sz="2400" dirty="0">
              <a:latin typeface="Century Gothic" panose="020B0502020202020204" pitchFamily="34" charset="0"/>
            </a:endParaRPr>
          </a:p>
          <a:p>
            <a:pPr algn="ctr"/>
            <a:r>
              <a:rPr lang="cy-GB" sz="2400">
                <a:latin typeface="Century Gothic" panose="020B0502020202020204" pitchFamily="34" charset="0"/>
                <a:ea typeface="+mj-ea"/>
                <a:cs typeface="+mj-cs"/>
              </a:rPr>
              <a:t>Mae hyn yn creu </a:t>
            </a:r>
            <a:r>
              <a:rPr lang="cy-GB" sz="2400" b="1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pwysedd dŵr.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2C9F9F-A21C-4FDB-8691-763CD5B2889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  <p:pic>
        <p:nvPicPr>
          <p:cNvPr id="4" name="Picture 3" descr="A picture containing water, sport, person, water sport&#10;&#10;Description automatically generated">
            <a:extLst>
              <a:ext uri="{FF2B5EF4-FFF2-40B4-BE49-F238E27FC236}">
                <a16:creationId xmlns:a16="http://schemas.microsoft.com/office/drawing/2014/main" id="{5858B101-1388-47C0-90E5-D424769A8DAC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25188" y="344872"/>
            <a:ext cx="4756541" cy="3174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76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2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451004-3750-44A5-A075-9303675BA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Pwysedd aer</a:t>
            </a:r>
            <a:br>
              <a:rPr lang="cy-GB"/>
            </a:br>
            <a:endParaRPr lang="cy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7C0237-7C4D-4092-B22A-71E2A0CDAA01}"/>
              </a:ext>
            </a:extLst>
          </p:cNvPr>
          <p:cNvSpPr txBox="1"/>
          <p:nvPr/>
        </p:nvSpPr>
        <p:spPr>
          <a:xfrm>
            <a:off x="539999" y="1570170"/>
            <a:ext cx="908429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2400">
                <a:latin typeface="Century Gothic" panose="020B0502020202020204" pitchFamily="34" charset="0"/>
                <a:ea typeface="+mj-ea"/>
                <a:cs typeface="+mj-cs"/>
              </a:rPr>
              <a:t>Mae </a:t>
            </a:r>
            <a:r>
              <a:rPr lang="cy-GB" sz="2400" b="1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pwysedd aer</a:t>
            </a:r>
            <a:r>
              <a:rPr lang="cy-GB" sz="2400">
                <a:latin typeface="Century Gothic" panose="020B0502020202020204" pitchFamily="34" charset="0"/>
                <a:ea typeface="+mj-ea"/>
                <a:cs typeface="+mj-cs"/>
              </a:rPr>
              <a:t> ym mhob man o’n cwmpas, drwy’r adeg. Nid ydym yn sylwi arno gan ein bod wedi hen arfer â hyn, </a:t>
            </a:r>
            <a:r>
              <a:rPr lang="cy-GB" sz="2400" b="1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OND</a:t>
            </a:r>
            <a:r>
              <a:rPr lang="cy-GB" sz="2400">
                <a:latin typeface="Century Gothic" panose="020B0502020202020204" pitchFamily="34" charset="0"/>
                <a:ea typeface="+mj-ea"/>
                <a:cs typeface="+mj-cs"/>
              </a:rPr>
              <a:t> mae’n pwyso arnom drwy’r adeg.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C42BAE-0E2C-4DE0-8754-0E9577C4190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046" y="4628499"/>
            <a:ext cx="1124965" cy="2038999"/>
          </a:xfrm>
          <a:prstGeom prst="rect">
            <a:avLst/>
          </a:prstGeom>
        </p:spPr>
      </p:pic>
      <p:pic>
        <p:nvPicPr>
          <p:cNvPr id="5" name="Picture 4" descr="A picture containing text, pencil, tool, vector graphics&#10;&#10;Description automatically generated">
            <a:extLst>
              <a:ext uri="{FF2B5EF4-FFF2-40B4-BE49-F238E27FC236}">
                <a16:creationId xmlns:a16="http://schemas.microsoft.com/office/drawing/2014/main" id="{50B84673-4365-4268-83B9-164BEFA96BDE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12859" y="2701679"/>
            <a:ext cx="3098451" cy="4094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341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0000" y="409368"/>
            <a:ext cx="9540000" cy="440661"/>
          </a:xfrm>
        </p:spPr>
        <p:txBody>
          <a:bodyPr/>
          <a:lstStyle/>
          <a:p>
            <a:r>
              <a:rPr lang="cy-GB"/>
              <a:t>Dull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1" y="925238"/>
            <a:ext cx="6504266" cy="5598000"/>
          </a:xfrm>
        </p:spPr>
        <p:txBody>
          <a:bodyPr>
            <a:normAutofit/>
          </a:bodyPr>
          <a:lstStyle/>
          <a:p>
            <a:pPr>
              <a:buClr>
                <a:srgbClr val="DA1884"/>
              </a:buClr>
              <a:buSzPct val="125000"/>
            </a:pPr>
            <a:r>
              <a:rPr lang="cy-GB" b="1" dirty="0"/>
              <a:t>Rhan Un</a:t>
            </a:r>
          </a:p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cy-GB" dirty="0"/>
              <a:t>Rho dy bren mesur ar y bwrdd gydag oddeutu 10 cm yn hongian dros yr ymyl. </a:t>
            </a:r>
          </a:p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cy-GB" dirty="0"/>
              <a:t>Gwna belen gyda dalen o bapur newydd a’i rhoi ar y darn o’r pren mesur sydd ar y bwrdd.</a:t>
            </a:r>
          </a:p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cy-GB" dirty="0"/>
              <a:t>Ceisia ddyfalu beth fydd yn digwydd os byddi di’n taro’r pren mesur gydag ymyl dy law!</a:t>
            </a:r>
          </a:p>
          <a:p>
            <a:pPr marL="457200" indent="-457200"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cy-GB" dirty="0"/>
              <a:t>Defnyddia ymyl dy law i roi cynnig ar daro’r pren mesur. Paid â defnyddio dy law arall i ddal y pren mesur yn ei le! </a:t>
            </a:r>
          </a:p>
          <a:p>
            <a:pPr>
              <a:buClr>
                <a:srgbClr val="DA1884"/>
              </a:buClr>
              <a:buSzPct val="125000"/>
            </a:pPr>
            <a:r>
              <a:rPr lang="cy-GB" b="1" dirty="0">
                <a:solidFill>
                  <a:srgbClr val="DA1884"/>
                </a:solidFill>
                <a:ea typeface="+mj-ea"/>
                <a:cs typeface="+mj-cs"/>
              </a:rPr>
              <a:t>	Oedd eich rhagfynegiad yn gywir?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D2FCDCF-1E97-44CF-80A1-AB712C1266CB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E511BF9-E592-48D7-A7E4-DB0EBE8A040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7080000" y="1909563"/>
            <a:ext cx="3107354" cy="233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865D3AF-8094-48DA-8EE5-0187197D0E3D}"/>
              </a:ext>
            </a:extLst>
          </p:cNvPr>
          <p:cNvSpPr txBox="1"/>
          <p:nvPr/>
        </p:nvSpPr>
        <p:spPr>
          <a:xfrm>
            <a:off x="434157" y="97175"/>
            <a:ext cx="6491576" cy="6760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2400" b="1" dirty="0">
                <a:latin typeface="Century Gothic" panose="020B0502020202020204" pitchFamily="34" charset="0"/>
              </a:rPr>
              <a:t>Rhan Dau</a:t>
            </a:r>
          </a:p>
          <a:p>
            <a:endParaRPr lang="en-GB" sz="1600" b="1" dirty="0">
              <a:latin typeface="Century Gothic" panose="020B0502020202020204" pitchFamily="34" charset="0"/>
            </a:endParaRPr>
          </a:p>
          <a:p>
            <a:pPr marL="457200" indent="-457200">
              <a:spcAft>
                <a:spcPts val="1000"/>
              </a:spcAft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cy-GB" sz="2400" dirty="0">
                <a:latin typeface="Century Gothic" panose="020B0502020202020204" pitchFamily="34" charset="0"/>
              </a:rPr>
              <a:t>Gosodwch eich pren mesur yn union fel yn Rhan Un.</a:t>
            </a:r>
          </a:p>
          <a:p>
            <a:pPr marL="457200" indent="-457200">
              <a:spcAft>
                <a:spcPts val="1000"/>
              </a:spcAft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cy-GB" sz="2400" dirty="0">
                <a:latin typeface="Century Gothic" panose="020B0502020202020204" pitchFamily="34" charset="0"/>
              </a:rPr>
              <a:t>Rhowch ddalen </a:t>
            </a:r>
            <a:r>
              <a:rPr lang="cy-GB" sz="2400" b="1" dirty="0">
                <a:latin typeface="Century Gothic" panose="020B0502020202020204" pitchFamily="34" charset="0"/>
              </a:rPr>
              <a:t>fflat </a:t>
            </a:r>
            <a:r>
              <a:rPr lang="cy-GB" sz="2400" dirty="0">
                <a:latin typeface="Century Gothic" panose="020B0502020202020204" pitchFamily="34" charset="0"/>
              </a:rPr>
              <a:t>o bapur newydd i orwedd dros y darn o’r pren mesur sydd ar y bwrdd. Defnyddiwch ddalen o bapur sy’n union yr un fath â'r tro diwethaf. </a:t>
            </a:r>
            <a:r>
              <a:rPr lang="cy-GB" sz="2400" b="1" dirty="0">
                <a:latin typeface="Century Gothic" panose="020B0502020202020204" pitchFamily="34" charset="0"/>
              </a:rPr>
              <a:t>Llyfnwch y papur</a:t>
            </a:r>
            <a:r>
              <a:rPr lang="cy-GB" sz="2400" dirty="0">
                <a:latin typeface="Century Gothic" panose="020B0502020202020204" pitchFamily="34" charset="0"/>
              </a:rPr>
              <a:t> dros y pren mesur fel </a:t>
            </a:r>
            <a:r>
              <a:rPr lang="cy-GB" sz="2400" b="1" dirty="0">
                <a:latin typeface="Century Gothic" panose="020B0502020202020204" pitchFamily="34" charset="0"/>
              </a:rPr>
              <a:t>nad oes pocedi o aer</a:t>
            </a:r>
            <a:r>
              <a:rPr lang="cy-GB" sz="2400" dirty="0">
                <a:latin typeface="Century Gothic" panose="020B0502020202020204" pitchFamily="34" charset="0"/>
              </a:rPr>
              <a:t>.</a:t>
            </a:r>
          </a:p>
          <a:p>
            <a:pPr marL="457200" indent="-457200">
              <a:spcAft>
                <a:spcPts val="1000"/>
              </a:spcAft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cy-GB" sz="2400" dirty="0">
                <a:latin typeface="Century Gothic" panose="020B0502020202020204" pitchFamily="34" charset="0"/>
              </a:rPr>
              <a:t>Unwaith eto, ceisia ddyfalu beth fydd yn digwydd pan fyddi di’n taro’r pren mesur gydag ymyl dy law.</a:t>
            </a:r>
          </a:p>
          <a:p>
            <a:pPr marL="457200" indent="-457200">
              <a:spcAft>
                <a:spcPts val="1000"/>
              </a:spcAft>
              <a:buClr>
                <a:srgbClr val="DA1884"/>
              </a:buClr>
              <a:buSzPct val="125000"/>
              <a:buFont typeface="+mj-lt"/>
              <a:buAutoNum type="arabicPeriod"/>
            </a:pPr>
            <a:r>
              <a:rPr lang="cy-GB" sz="2400" dirty="0">
                <a:latin typeface="Century Gothic" panose="020B0502020202020204" pitchFamily="34" charset="0"/>
              </a:rPr>
              <a:t>Defnyddia ymyl dy law i roi cynnig ar daro’r pren mesur. Paid â defnyddio dy law arall i ddal y pren mesur yn ei le! </a:t>
            </a:r>
          </a:p>
          <a:p>
            <a:pPr>
              <a:spcAft>
                <a:spcPts val="1000"/>
              </a:spcAft>
              <a:buClr>
                <a:srgbClr val="DA1884"/>
              </a:buClr>
              <a:buSzPct val="125000"/>
            </a:pPr>
            <a:r>
              <a:rPr lang="cy-GB" sz="2400" b="1" dirty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	Oedd eich rhagfynegiad yn gywir?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237FBB1-DBFD-42AF-8641-C9B8EEB3B829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40C2E50D-0C16-454E-904A-FB7D396982F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47196" y="1220000"/>
            <a:ext cx="3051963" cy="2573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0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735</Words>
  <Application>Microsoft Office PowerPoint</Application>
  <PresentationFormat>Widescreen</PresentationFormat>
  <Paragraphs>70</Paragraphs>
  <Slides>12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Calibri Light</vt:lpstr>
      <vt:lpstr>Century Gothic</vt:lpstr>
      <vt:lpstr>Cooper Black</vt:lpstr>
      <vt:lpstr>Office Theme</vt:lpstr>
      <vt:lpstr>Ymchwiliadau gwyddoniaeth cynradd https://rsc.li/3xsBFqa    </vt:lpstr>
      <vt:lpstr>Y botel sy'n gollwng</vt:lpstr>
      <vt:lpstr>Amcanion dysgu</vt:lpstr>
      <vt:lpstr>Geirfa ddefnyddiol</vt:lpstr>
      <vt:lpstr>Beth mae’n ei olygu i fod...</vt:lpstr>
      <vt:lpstr>PowerPoint Presentation</vt:lpstr>
      <vt:lpstr>Pwysedd aer </vt:lpstr>
      <vt:lpstr>Dull</vt:lpstr>
      <vt:lpstr>PowerPoint Presentation</vt:lpstr>
      <vt:lpstr>Felly, beth sy’n digwydd?</vt:lpstr>
      <vt:lpstr>Gwerthusiad Sut wyt ti’n teimlo am ein hamcanion dysgu heddiw?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 botel sy'n gollwng: sleidiau dosbarth</dc:title>
  <dc:subject>Mae’r arbrawf hwn yn canolbwyntio ar bwysedd aer, a gall helpu i ddatblygu dealltwriaeth dysgwyr o rymoedd, disgyrchiant a phriodweddau aer.</dc:subject>
  <dc:creator>Melinda Welch</dc:creator>
  <cp:keywords>Primary science experiment_investigation_pressure_force_air pressure</cp:keywords>
  <cp:lastModifiedBy>Chloe Francis</cp:lastModifiedBy>
  <cp:revision>254</cp:revision>
  <dcterms:created xsi:type="dcterms:W3CDTF">2021-04-13T16:26:00Z</dcterms:created>
  <dcterms:modified xsi:type="dcterms:W3CDTF">2021-08-05T15:45:48Z</dcterms:modified>
  <cp:category>Royal Society of Chemistry</cp:category>
</cp:coreProperties>
</file>