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7"/>
  </p:handoutMasterIdLst>
  <p:sldIdLst>
    <p:sldId id="284" r:id="rId2"/>
    <p:sldId id="287" r:id="rId3"/>
    <p:sldId id="314" r:id="rId4"/>
    <p:sldId id="289" r:id="rId5"/>
    <p:sldId id="288" r:id="rId6"/>
    <p:sldId id="315" r:id="rId7"/>
    <p:sldId id="313" r:id="rId8"/>
    <p:sldId id="305" r:id="rId9"/>
    <p:sldId id="319" r:id="rId10"/>
    <p:sldId id="320" r:id="rId11"/>
    <p:sldId id="308" r:id="rId12"/>
    <p:sldId id="321" r:id="rId13"/>
    <p:sldId id="317" r:id="rId14"/>
    <p:sldId id="316" r:id="rId15"/>
    <p:sldId id="318"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03DB1F-4D90-F183-C696-415FB87D612B}" name="Georgia Murphy" initials="GM" userId="S::MurphyG@rsc.org::e6114088-85e7-408f-b978-c0430ff13ad8" providerId="AD"/>
  <p188:author id="{93898FDF-1F87-EDD6-6458-059E95E842BE}" name="Kirsty Patterson" initials="KP" userId="S::pattersonk@rsc.org::06c453ef-d90e-4cbc-ba6b-1bf363c3e0a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62"/>
    <a:srgbClr val="E6F1EF"/>
    <a:srgbClr val="EDF6F9"/>
    <a:srgbClr val="48A9C5"/>
    <a:srgbClr val="FAE7EA"/>
    <a:srgbClr val="F7DBE0"/>
    <a:srgbClr val="F4CFD5"/>
    <a:srgbClr val="FF9E1B"/>
    <a:srgbClr val="C8102E"/>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24"/>
    <p:restoredTop sz="96327"/>
  </p:normalViewPr>
  <p:slideViewPr>
    <p:cSldViewPr snapToGrid="0" snapToObjects="1">
      <p:cViewPr varScale="1">
        <p:scale>
          <a:sx n="82" d="100"/>
          <a:sy n="82" d="100"/>
        </p:scale>
        <p:origin x="941" y="58"/>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CB39AB8-A2F9-0D34-2F36-CD2546014EC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F8E6290B-0FF0-A400-53E6-A9ECD81C69C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075F5CF-51A3-430D-AD44-14F67D3A1BC4}" type="datetimeFigureOut">
              <a:rPr lang="en-GB" smtClean="0"/>
              <a:t>01/12/2023</a:t>
            </a:fld>
            <a:endParaRPr lang="en-GB"/>
          </a:p>
        </p:txBody>
      </p:sp>
      <p:sp>
        <p:nvSpPr>
          <p:cNvPr id="4" name="Footer Placeholder 3">
            <a:extLst>
              <a:ext uri="{FF2B5EF4-FFF2-40B4-BE49-F238E27FC236}">
                <a16:creationId xmlns:a16="http://schemas.microsoft.com/office/drawing/2014/main" id="{DB139595-5668-38DD-8B43-BB09E406F28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C45B7F8-0E71-ED14-F68A-0F4833B9FC5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3637792-0A55-4828-ABA8-A76E0AAC0C51}" type="slidenum">
              <a:rPr lang="en-GB" smtClean="0"/>
              <a:t>‹#›</a:t>
            </a:fld>
            <a:endParaRPr lang="en-GB"/>
          </a:p>
        </p:txBody>
      </p:sp>
    </p:spTree>
    <p:extLst>
      <p:ext uri="{BB962C8B-B14F-4D97-AF65-F5344CB8AC3E}">
        <p14:creationId xmlns:p14="http://schemas.microsoft.com/office/powerpoint/2010/main" val="37561027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1-14 years Title, single line, generic photo">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F5168C22-13C5-5042-B68D-D5810F149BD4}"/>
              </a:ext>
            </a:extLst>
          </p:cNvPr>
          <p:cNvGrpSpPr/>
          <p:nvPr userDrawn="1"/>
        </p:nvGrpSpPr>
        <p:grpSpPr>
          <a:xfrm>
            <a:off x="0" y="0"/>
            <a:ext cx="12196800" cy="6858000"/>
            <a:chOff x="0" y="0"/>
            <a:chExt cx="12196800" cy="6858000"/>
          </a:xfrm>
        </p:grpSpPr>
        <p:pic>
          <p:nvPicPr>
            <p:cNvPr id="16" name="Picture 15">
              <a:extLst>
                <a:ext uri="{FF2B5EF4-FFF2-40B4-BE49-F238E27FC236}">
                  <a16:creationId xmlns:a16="http://schemas.microsoft.com/office/drawing/2014/main" id="{01348E18-6A0F-0842-92AA-634472BB458F}"/>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42" name="Picture 41">
              <a:extLst>
                <a:ext uri="{FF2B5EF4-FFF2-40B4-BE49-F238E27FC236}">
                  <a16:creationId xmlns:a16="http://schemas.microsoft.com/office/drawing/2014/main" id="{7D0D226C-0904-EC4D-9B16-19AD2507974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06038" y="0"/>
              <a:ext cx="6855236" cy="6858000"/>
            </a:xfrm>
            <a:prstGeom prst="rect">
              <a:avLst/>
            </a:prstGeom>
          </p:spPr>
        </p:pic>
      </p:grpSp>
      <p:grpSp>
        <p:nvGrpSpPr>
          <p:cNvPr id="98" name="Group 97">
            <a:extLst>
              <a:ext uri="{FF2B5EF4-FFF2-40B4-BE49-F238E27FC236}">
                <a16:creationId xmlns:a16="http://schemas.microsoft.com/office/drawing/2014/main" id="{D1166B66-EF9F-7F44-B3D5-0039E00DA134}"/>
              </a:ext>
            </a:extLst>
          </p:cNvPr>
          <p:cNvGrpSpPr/>
          <p:nvPr userDrawn="1"/>
        </p:nvGrpSpPr>
        <p:grpSpPr>
          <a:xfrm>
            <a:off x="0" y="-1670"/>
            <a:ext cx="7622497" cy="6859670"/>
            <a:chOff x="0" y="-1670"/>
            <a:chExt cx="7622497" cy="6859670"/>
          </a:xfrm>
        </p:grpSpPr>
        <p:pic>
          <p:nvPicPr>
            <p:cNvPr id="84" name="Picture 83">
              <a:extLst>
                <a:ext uri="{FF2B5EF4-FFF2-40B4-BE49-F238E27FC236}">
                  <a16:creationId xmlns:a16="http://schemas.microsoft.com/office/drawing/2014/main" id="{F1E65715-C07C-5A49-8AE3-55777E91145F}"/>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86" name="Picture 85">
              <a:extLst>
                <a:ext uri="{FF2B5EF4-FFF2-40B4-BE49-F238E27FC236}">
                  <a16:creationId xmlns:a16="http://schemas.microsoft.com/office/drawing/2014/main" id="{2A1E57C7-F139-AD4D-BA28-4F7521ED0599}"/>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383422" y="-1670"/>
              <a:ext cx="4239075" cy="6858000"/>
            </a:xfrm>
            <a:prstGeom prst="rect">
              <a:avLst/>
            </a:prstGeom>
          </p:spPr>
        </p:pic>
        <p:pic>
          <p:nvPicPr>
            <p:cNvPr id="96" name="Picture 95">
              <a:extLst>
                <a:ext uri="{FF2B5EF4-FFF2-40B4-BE49-F238E27FC236}">
                  <a16:creationId xmlns:a16="http://schemas.microsoft.com/office/drawing/2014/main" id="{6CC0A54E-2863-3942-914D-4D2B8FFDF4BF}"/>
                </a:ext>
              </a:extLst>
            </p:cNvPr>
            <p:cNvPicPr>
              <a:picLocks noChangeAspect="1"/>
            </p:cNvPicPr>
            <p:nvPr userDrawn="1"/>
          </p:nvPicPr>
          <p:blipFill>
            <a:blip r:embed="rId6" cstate="print">
              <a:alphaModFix amt="75000"/>
              <a:extLst>
                <a:ext uri="{28A0092B-C50C-407E-A947-70E740481C1C}">
                  <a14:useLocalDpi xmlns:a14="http://schemas.microsoft.com/office/drawing/2010/main"/>
                </a:ext>
              </a:extLst>
            </a:blip>
            <a:stretch>
              <a:fillRect/>
            </a:stretch>
          </p:blipFill>
          <p:spPr>
            <a:xfrm>
              <a:off x="4023211" y="0"/>
              <a:ext cx="3599286" cy="2832100"/>
            </a:xfrm>
            <a:prstGeom prst="rect">
              <a:avLst/>
            </a:prstGeom>
          </p:spPr>
        </p:pic>
      </p:grpSp>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7" name="Picture 6">
            <a:extLst>
              <a:ext uri="{FF2B5EF4-FFF2-40B4-BE49-F238E27FC236}">
                <a16:creationId xmlns:a16="http://schemas.microsoft.com/office/drawing/2014/main" id="{320B49D5-F310-A340-BF5B-AB0D4EB1E384}"/>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38" name="Picture 37">
            <a:extLst>
              <a:ext uri="{FF2B5EF4-FFF2-40B4-BE49-F238E27FC236}">
                <a16:creationId xmlns:a16="http://schemas.microsoft.com/office/drawing/2014/main" id="{14E3DA79-FDC9-7F4B-9277-8C9EB9346AD6}"/>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2281CF7B-F07A-C049-BDB9-748CCF3F310B}"/>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rsc.li/49ZAmn5 </a:t>
            </a:r>
            <a:endParaRPr lang="en-US" sz="1600" u="none" dirty="0">
              <a:solidFill>
                <a:schemeClr val="bg1"/>
              </a:solidFill>
            </a:endParaRPr>
          </a:p>
        </p:txBody>
      </p:sp>
    </p:spTree>
    <p:extLst>
      <p:ext uri="{BB962C8B-B14F-4D97-AF65-F5344CB8AC3E}">
        <p14:creationId xmlns:p14="http://schemas.microsoft.com/office/powerpoint/2010/main" val="1226937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7" name="Vertical Title 1">
            <a:extLst>
              <a:ext uri="{FF2B5EF4-FFF2-40B4-BE49-F238E27FC236}">
                <a16:creationId xmlns:a16="http://schemas.microsoft.com/office/drawing/2014/main" id="{A91184F5-33EC-7208-FE1A-06C0CB089621}"/>
              </a:ext>
            </a:extLst>
          </p:cNvPr>
          <p:cNvSpPr txBox="1">
            <a:spLocks/>
          </p:cNvSpPr>
          <p:nvPr userDrawn="1"/>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Introduction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226702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bullet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1067C70-ACA3-B14D-96A0-0D77B8CFC9D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9" name="Title 1">
            <a:extLst>
              <a:ext uri="{FF2B5EF4-FFF2-40B4-BE49-F238E27FC236}">
                <a16:creationId xmlns:a16="http://schemas.microsoft.com/office/drawing/2014/main" id="{02CD3606-77CB-6E4D-9323-AB8EF1219EFD}"/>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11" name="Rectangle 10">
            <a:extLst>
              <a:ext uri="{FF2B5EF4-FFF2-40B4-BE49-F238E27FC236}">
                <a16:creationId xmlns:a16="http://schemas.microsoft.com/office/drawing/2014/main" id="{7E4FF0AC-E9DB-1248-A929-F5456D977C3B}"/>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18028020-C193-574C-845B-55DE20C710D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4" name="Picture 13">
            <a:extLst>
              <a:ext uri="{FF2B5EF4-FFF2-40B4-BE49-F238E27FC236}">
                <a16:creationId xmlns:a16="http://schemas.microsoft.com/office/drawing/2014/main" id="{C18A1EB2-8DF8-6542-A7A9-0F3B0C8FD39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5" name="Content Placeholder 2">
            <a:extLst>
              <a:ext uri="{FF2B5EF4-FFF2-40B4-BE49-F238E27FC236}">
                <a16:creationId xmlns:a16="http://schemas.microsoft.com/office/drawing/2014/main" id="{BA650EB0-B31B-E84E-ABFC-1CF9FBE832D1}"/>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006F62"/>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648709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number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B543E3E-01B2-EB46-845D-1381317D3CB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9" name="Title 1">
            <a:extLst>
              <a:ext uri="{FF2B5EF4-FFF2-40B4-BE49-F238E27FC236}">
                <a16:creationId xmlns:a16="http://schemas.microsoft.com/office/drawing/2014/main" id="{C87EC78B-5880-3945-9FAD-DABB5B4826E6}"/>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0D89EB5B-F66A-3E48-BD79-D27C96AA6218}"/>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F046732-56CB-9E44-BD4C-38016D2A9A7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3" name="Picture 12">
            <a:extLst>
              <a:ext uri="{FF2B5EF4-FFF2-40B4-BE49-F238E27FC236}">
                <a16:creationId xmlns:a16="http://schemas.microsoft.com/office/drawing/2014/main" id="{F989A2B9-415B-2F4C-8BC6-1CD03508DFA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5" name="Content Placeholder 2">
            <a:extLst>
              <a:ext uri="{FF2B5EF4-FFF2-40B4-BE49-F238E27FC236}">
                <a16:creationId xmlns:a16="http://schemas.microsoft.com/office/drawing/2014/main" id="{21F1670D-5751-0349-B530-C491658DFB72}"/>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006F62"/>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36034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14 years Content - two columns/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752318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14 years Content plus image - single column/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4272807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14 years Tabl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8" name="Content Placeholder 2">
            <a:extLst>
              <a:ext uri="{FF2B5EF4-FFF2-40B4-BE49-F238E27FC236}">
                <a16:creationId xmlns:a16="http://schemas.microsoft.com/office/drawing/2014/main" id="{C0BE649A-7EEA-FA47-B309-34656CF95BAB}"/>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9" name="Title 1">
            <a:extLst>
              <a:ext uri="{FF2B5EF4-FFF2-40B4-BE49-F238E27FC236}">
                <a16:creationId xmlns:a16="http://schemas.microsoft.com/office/drawing/2014/main" id="{DDF54D36-4C6E-4A4A-9D38-7C20B2EB3ECC}"/>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3981790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12/1/2023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67" r:id="rId4"/>
    <p:sldLayoutId id="2147483687" r:id="rId5"/>
    <p:sldLayoutId id="2147483690" r:id="rId6"/>
    <p:sldLayoutId id="2147483694"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bit.ly/3N9qE7Q"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A534B-AC17-764F-BD66-5740010F8A34}"/>
              </a:ext>
            </a:extLst>
          </p:cNvPr>
          <p:cNvSpPr>
            <a:spLocks noGrp="1"/>
          </p:cNvSpPr>
          <p:nvPr>
            <p:ph type="ctrTitle"/>
          </p:nvPr>
        </p:nvSpPr>
        <p:spPr/>
        <p:txBody>
          <a:bodyPr/>
          <a:lstStyle/>
          <a:p>
            <a:r>
              <a:rPr lang="en-US" dirty="0"/>
              <a:t>11–14 years</a:t>
            </a:r>
          </a:p>
        </p:txBody>
      </p:sp>
      <p:sp>
        <p:nvSpPr>
          <p:cNvPr id="3" name="Subtitle 2">
            <a:extLst>
              <a:ext uri="{FF2B5EF4-FFF2-40B4-BE49-F238E27FC236}">
                <a16:creationId xmlns:a16="http://schemas.microsoft.com/office/drawing/2014/main" id="{F1271DC6-EF13-2848-9EDB-505FAEE426A5}"/>
              </a:ext>
            </a:extLst>
          </p:cNvPr>
          <p:cNvSpPr>
            <a:spLocks noGrp="1"/>
          </p:cNvSpPr>
          <p:nvPr>
            <p:ph type="subTitle" idx="1"/>
          </p:nvPr>
        </p:nvSpPr>
        <p:spPr/>
        <p:txBody>
          <a:bodyPr/>
          <a:lstStyle/>
          <a:p>
            <a:r>
              <a:rPr lang="en-US" dirty="0"/>
              <a:t>Making ice</a:t>
            </a:r>
          </a:p>
        </p:txBody>
      </p:sp>
      <p:sp>
        <p:nvSpPr>
          <p:cNvPr id="8" name="Oval 7" descr="A photo of a plastic bottle of water with a blue lid floating in ice cubes">
            <a:extLst>
              <a:ext uri="{FF2B5EF4-FFF2-40B4-BE49-F238E27FC236}">
                <a16:creationId xmlns:a16="http://schemas.microsoft.com/office/drawing/2014/main" id="{A7335F0B-29F5-2648-9B20-470CA4A491D6}"/>
              </a:ext>
            </a:extLst>
          </p:cNvPr>
          <p:cNvSpPr/>
          <p:nvPr/>
        </p:nvSpPr>
        <p:spPr>
          <a:xfrm>
            <a:off x="8902270" y="-469147"/>
            <a:ext cx="4320000" cy="4320000"/>
          </a:xfrm>
          <a:prstGeom prst="ellipse">
            <a:avLst/>
          </a:prstGeom>
          <a:blipFill>
            <a:blip r:embed="rId2" cstate="screen">
              <a:extLst>
                <a:ext uri="{28A0092B-C50C-407E-A947-70E740481C1C}">
                  <a14:useLocalDpi xmlns:a14="http://schemas.microsoft.com/office/drawing/2010/main"/>
                </a:ext>
              </a:extLst>
            </a:blip>
            <a:stretch>
              <a:fillRect l="196" b="1284"/>
            </a:stretch>
          </a:blipFill>
          <a:ln w="127000">
            <a:solidFill>
              <a:srgbClr val="006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3610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1EF4E-5EBC-2943-3050-7B72276C5A75}"/>
              </a:ext>
            </a:extLst>
          </p:cNvPr>
          <p:cNvSpPr>
            <a:spLocks noGrp="1"/>
          </p:cNvSpPr>
          <p:nvPr>
            <p:ph type="title"/>
          </p:nvPr>
        </p:nvSpPr>
        <p:spPr/>
        <p:txBody>
          <a:bodyPr/>
          <a:lstStyle/>
          <a:p>
            <a:r>
              <a:rPr lang="en-GB" dirty="0"/>
              <a:t>Explanation</a:t>
            </a:r>
          </a:p>
        </p:txBody>
      </p:sp>
      <p:sp>
        <p:nvSpPr>
          <p:cNvPr id="3" name="Content Placeholder 2">
            <a:extLst>
              <a:ext uri="{FF2B5EF4-FFF2-40B4-BE49-F238E27FC236}">
                <a16:creationId xmlns:a16="http://schemas.microsoft.com/office/drawing/2014/main" id="{4FE8F9BA-C12E-EED0-50E3-F3E994FA7276}"/>
              </a:ext>
            </a:extLst>
          </p:cNvPr>
          <p:cNvSpPr>
            <a:spLocks noGrp="1"/>
          </p:cNvSpPr>
          <p:nvPr>
            <p:ph idx="1"/>
          </p:nvPr>
        </p:nvSpPr>
        <p:spPr>
          <a:xfrm>
            <a:off x="540000" y="1260000"/>
            <a:ext cx="10274180" cy="5040000"/>
          </a:xfrm>
        </p:spPr>
        <p:txBody>
          <a:bodyPr/>
          <a:lstStyle/>
          <a:p>
            <a:pPr>
              <a:lnSpc>
                <a:spcPct val="107000"/>
              </a:lnSpc>
              <a:spcAft>
                <a:spcPts val="600"/>
              </a:spcAft>
            </a:pPr>
            <a:r>
              <a:rPr lang="en-GB" sz="2400" b="1" dirty="0">
                <a:ea typeface="Calibri" panose="020F0502020204030204" pitchFamily="34" charset="0"/>
                <a:cs typeface="Arial" panose="020B0604020202020204" pitchFamily="34" charset="0"/>
              </a:rPr>
              <a:t>Does </a:t>
            </a:r>
            <a:r>
              <a:rPr lang="en-GB" sz="2400" b="1" dirty="0">
                <a:effectLst/>
                <a:latin typeface="Century Gothic" panose="020B0502020202020204" pitchFamily="34" charset="0"/>
                <a:ea typeface="Calibri" panose="020F0502020204030204" pitchFamily="34" charset="0"/>
                <a:cs typeface="Arial" panose="020B0604020202020204" pitchFamily="34" charset="0"/>
              </a:rPr>
              <a:t>hot water freeze more quickly than cold water? </a:t>
            </a:r>
          </a:p>
          <a:p>
            <a:pPr>
              <a:lnSpc>
                <a:spcPct val="107000"/>
              </a:lnSpc>
              <a:spcAft>
                <a:spcPts val="600"/>
              </a:spcAft>
            </a:pPr>
            <a:r>
              <a:rPr lang="en-GB" sz="2000" dirty="0">
                <a:effectLst/>
                <a:latin typeface="Century Gothic" panose="020B0502020202020204" pitchFamily="34" charset="0"/>
                <a:ea typeface="Calibri" panose="020F0502020204030204" pitchFamily="34" charset="0"/>
                <a:cs typeface="Arial" panose="020B0604020202020204" pitchFamily="34" charset="0"/>
              </a:rPr>
              <a:t>Under some conditions, yes. </a:t>
            </a:r>
          </a:p>
          <a:p>
            <a:pPr>
              <a:lnSpc>
                <a:spcPct val="107000"/>
              </a:lnSpc>
              <a:spcAft>
                <a:spcPts val="600"/>
              </a:spcAft>
            </a:pPr>
            <a:r>
              <a:rPr lang="en-GB" sz="2000" dirty="0">
                <a:effectLst/>
                <a:latin typeface="Century Gothic" panose="020B0502020202020204" pitchFamily="34" charset="0"/>
                <a:ea typeface="Calibri" panose="020F0502020204030204" pitchFamily="34" charset="0"/>
                <a:cs typeface="Arial" panose="020B0604020202020204" pitchFamily="34" charset="0"/>
              </a:rPr>
              <a:t>Or, more precisely, water freezes more slowly if the initial temperature is below room temperature. </a:t>
            </a:r>
          </a:p>
          <a:p>
            <a:pPr>
              <a:lnSpc>
                <a:spcPct val="107000"/>
              </a:lnSpc>
              <a:spcAft>
                <a:spcPts val="600"/>
              </a:spcAft>
            </a:pPr>
            <a:r>
              <a:rPr lang="en-GB" sz="2000" dirty="0">
                <a:effectLst/>
                <a:latin typeface="Century Gothic" panose="020B0502020202020204" pitchFamily="34" charset="0"/>
                <a:ea typeface="Calibri" panose="020F0502020204030204" pitchFamily="34" charset="0"/>
                <a:cs typeface="Arial" panose="020B0604020202020204" pitchFamily="34" charset="0"/>
              </a:rPr>
              <a:t>The phenomenon is still puzzling scientists but may be because a hot liquid has a ‘hot top’ of </a:t>
            </a:r>
            <a:r>
              <a:rPr lang="en-GB" sz="2000" b="1" dirty="0">
                <a:solidFill>
                  <a:srgbClr val="006F62"/>
                </a:solidFill>
                <a:effectLst/>
                <a:latin typeface="Century Gothic" panose="020B0502020202020204" pitchFamily="34" charset="0"/>
                <a:ea typeface="Calibri" panose="020F0502020204030204" pitchFamily="34" charset="0"/>
                <a:cs typeface="Arial" panose="020B0604020202020204" pitchFamily="34" charset="0"/>
              </a:rPr>
              <a:t>mobile molecules </a:t>
            </a:r>
            <a:r>
              <a:rPr lang="en-GB" sz="2000" dirty="0">
                <a:effectLst/>
                <a:latin typeface="Century Gothic" panose="020B0502020202020204" pitchFamily="34" charset="0"/>
                <a:ea typeface="Calibri" panose="020F0502020204030204" pitchFamily="34" charset="0"/>
                <a:cs typeface="Arial" panose="020B0604020202020204" pitchFamily="34" charset="0"/>
              </a:rPr>
              <a:t>with </a:t>
            </a:r>
            <a:r>
              <a:rPr lang="en-GB" sz="2000" b="1" dirty="0">
                <a:solidFill>
                  <a:srgbClr val="006F62"/>
                </a:solidFill>
                <a:effectLst/>
                <a:latin typeface="Century Gothic" panose="020B0502020202020204" pitchFamily="34" charset="0"/>
                <a:ea typeface="Calibri" panose="020F0502020204030204" pitchFamily="34" charset="0"/>
                <a:cs typeface="Arial" panose="020B0604020202020204" pitchFamily="34" charset="0"/>
              </a:rPr>
              <a:t>high kinetic energy</a:t>
            </a:r>
            <a:r>
              <a:rPr lang="en-GB" sz="2000" dirty="0">
                <a:effectLst/>
                <a:latin typeface="Century Gothic" panose="020B0502020202020204" pitchFamily="34" charset="0"/>
                <a:ea typeface="Calibri" panose="020F0502020204030204" pitchFamily="34" charset="0"/>
                <a:cs typeface="Arial" panose="020B0604020202020204" pitchFamily="34" charset="0"/>
              </a:rPr>
              <a:t>. These molecules can escape from the liquid phase more easily than colder molecules with lower kinetic energy in a cooler liquid. This is due to the hotter molecules having </a:t>
            </a:r>
            <a:r>
              <a:rPr lang="en-GB" sz="2000" b="1" dirty="0">
                <a:solidFill>
                  <a:srgbClr val="006F62"/>
                </a:solidFill>
                <a:effectLst/>
                <a:latin typeface="Century Gothic" panose="020B0502020202020204" pitchFamily="34" charset="0"/>
                <a:ea typeface="Calibri" panose="020F0502020204030204" pitchFamily="34" charset="0"/>
                <a:cs typeface="Arial" panose="020B0604020202020204" pitchFamily="34" charset="0"/>
              </a:rPr>
              <a:t>more energy </a:t>
            </a:r>
            <a:r>
              <a:rPr lang="en-GB" sz="2000" dirty="0">
                <a:effectLst/>
                <a:latin typeface="Century Gothic" panose="020B0502020202020204" pitchFamily="34" charset="0"/>
                <a:ea typeface="Calibri" panose="020F0502020204030204" pitchFamily="34" charset="0"/>
                <a:cs typeface="Arial" panose="020B0604020202020204" pitchFamily="34" charset="0"/>
              </a:rPr>
              <a:t>to overcome the </a:t>
            </a:r>
            <a:r>
              <a:rPr lang="en-GB" sz="2000" b="1" dirty="0">
                <a:solidFill>
                  <a:srgbClr val="006F62"/>
                </a:solidFill>
                <a:effectLst/>
                <a:latin typeface="Century Gothic" panose="020B0502020202020204" pitchFamily="34" charset="0"/>
                <a:ea typeface="Calibri" panose="020F0502020204030204" pitchFamily="34" charset="0"/>
                <a:cs typeface="Arial" panose="020B0604020202020204" pitchFamily="34" charset="0"/>
              </a:rPr>
              <a:t>intermolecular forces</a:t>
            </a:r>
            <a:r>
              <a:rPr lang="en-GB" sz="2000" dirty="0">
                <a:effectLst/>
                <a:latin typeface="Century Gothic" panose="020B0502020202020204" pitchFamily="34" charset="0"/>
                <a:ea typeface="Calibri" panose="020F0502020204030204" pitchFamily="34" charset="0"/>
                <a:cs typeface="Arial" panose="020B0604020202020204" pitchFamily="34" charset="0"/>
              </a:rPr>
              <a:t>. Therefore, the rapid cooling of the hot liquid may be due to the </a:t>
            </a:r>
            <a:r>
              <a:rPr lang="en-GB" sz="2000" b="1" dirty="0">
                <a:solidFill>
                  <a:srgbClr val="006F62"/>
                </a:solidFill>
                <a:effectLst/>
                <a:latin typeface="Century Gothic" panose="020B0502020202020204" pitchFamily="34" charset="0"/>
                <a:ea typeface="Calibri" panose="020F0502020204030204" pitchFamily="34" charset="0"/>
                <a:cs typeface="Arial" panose="020B0604020202020204" pitchFamily="34" charset="0"/>
              </a:rPr>
              <a:t>evaporation</a:t>
            </a:r>
            <a:r>
              <a:rPr lang="en-GB" sz="2000" dirty="0">
                <a:effectLst/>
                <a:latin typeface="Century Gothic" panose="020B0502020202020204" pitchFamily="34" charset="0"/>
                <a:ea typeface="Calibri" panose="020F0502020204030204" pitchFamily="34" charset="0"/>
                <a:cs typeface="Arial" panose="020B0604020202020204" pitchFamily="34" charset="0"/>
              </a:rPr>
              <a:t> from this ‘hot top’.</a:t>
            </a:r>
          </a:p>
          <a:p>
            <a:pPr>
              <a:lnSpc>
                <a:spcPct val="107000"/>
              </a:lnSpc>
              <a:spcAft>
                <a:spcPts val="600"/>
              </a:spcAft>
            </a:pPr>
            <a:endParaRPr lang="en-GB" sz="2000" dirty="0">
              <a:effectLst/>
              <a:latin typeface="Century Gothic" panose="020B0502020202020204" pitchFamily="34" charset="0"/>
              <a:ea typeface="Calibri" panose="020F0502020204030204" pitchFamily="34" charset="0"/>
              <a:cs typeface="Arial" panose="020B0604020202020204" pitchFamily="34" charset="0"/>
            </a:endParaRPr>
          </a:p>
          <a:p>
            <a:pPr>
              <a:lnSpc>
                <a:spcPct val="107000"/>
              </a:lnSpc>
              <a:spcAft>
                <a:spcPts val="600"/>
              </a:spcAft>
            </a:pPr>
            <a:endParaRPr lang="en-GB" sz="2000" dirty="0">
              <a:ea typeface="Calibri" panose="020F0502020204030204" pitchFamily="34" charset="0"/>
              <a:cs typeface="Arial" panose="020B0604020202020204" pitchFamily="34" charset="0"/>
            </a:endParaRPr>
          </a:p>
          <a:p>
            <a:pPr>
              <a:lnSpc>
                <a:spcPct val="107000"/>
              </a:lnSpc>
              <a:spcAft>
                <a:spcPts val="600"/>
              </a:spcAft>
            </a:pPr>
            <a:r>
              <a:rPr lang="en-GB" sz="2000" dirty="0">
                <a:effectLst/>
                <a:latin typeface="Century Gothic" panose="020B0502020202020204" pitchFamily="34" charset="0"/>
                <a:ea typeface="Calibri" panose="020F0502020204030204" pitchFamily="34" charset="0"/>
                <a:cs typeface="Arial" panose="020B0604020202020204" pitchFamily="34" charset="0"/>
              </a:rPr>
              <a:t>Read more about research into the </a:t>
            </a:r>
            <a:r>
              <a:rPr lang="en-GB" sz="2000" dirty="0" err="1">
                <a:effectLst/>
                <a:latin typeface="Century Gothic" panose="020B0502020202020204" pitchFamily="34" charset="0"/>
                <a:ea typeface="Calibri" panose="020F0502020204030204" pitchFamily="34" charset="0"/>
                <a:cs typeface="Arial" panose="020B0604020202020204" pitchFamily="34" charset="0"/>
              </a:rPr>
              <a:t>Mpemba</a:t>
            </a:r>
            <a:r>
              <a:rPr lang="en-GB" sz="2000" dirty="0">
                <a:effectLst/>
                <a:latin typeface="Century Gothic" panose="020B0502020202020204" pitchFamily="34" charset="0"/>
                <a:ea typeface="Calibri" panose="020F0502020204030204" pitchFamily="34" charset="0"/>
                <a:cs typeface="Arial" panose="020B0604020202020204" pitchFamily="34" charset="0"/>
              </a:rPr>
              <a:t> effect here: </a:t>
            </a:r>
            <a:r>
              <a:rPr lang="en-GB" sz="2000" u="sng" dirty="0">
                <a:solidFill>
                  <a:srgbClr val="0000FF"/>
                </a:solidFill>
                <a:effectLst/>
                <a:latin typeface="Century Gothic" panose="020B0502020202020204" pitchFamily="34" charset="0"/>
                <a:ea typeface="Calibri" panose="020F0502020204030204" pitchFamily="34" charset="0"/>
                <a:cs typeface="Arial" panose="020B0604020202020204" pitchFamily="34" charset="0"/>
                <a:hlinkClick r:id="rId2"/>
              </a:rPr>
              <a:t>bit.ly/3N9qE7Q</a:t>
            </a:r>
            <a:r>
              <a:rPr lang="en-GB" sz="2000" dirty="0">
                <a:effectLst/>
                <a:latin typeface="Century Gothic" panose="020B0502020202020204" pitchFamily="34" charset="0"/>
                <a:ea typeface="Calibri" panose="020F0502020204030204" pitchFamily="34" charset="0"/>
                <a:cs typeface="Arial" panose="020B0604020202020204" pitchFamily="34" charset="0"/>
              </a:rPr>
              <a:t>. </a:t>
            </a:r>
          </a:p>
          <a:p>
            <a:endParaRPr lang="en-GB" dirty="0"/>
          </a:p>
        </p:txBody>
      </p:sp>
      <p:sp>
        <p:nvSpPr>
          <p:cNvPr id="5" name="Title 1">
            <a:extLst>
              <a:ext uri="{FF2B5EF4-FFF2-40B4-BE49-F238E27FC236}">
                <a16:creationId xmlns:a16="http://schemas.microsoft.com/office/drawing/2014/main" id="{EDB0FB10-4F04-7E77-0B2C-355BE0F9E56C}"/>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Explanation</a:t>
            </a:r>
            <a:endParaRPr lang="en-US" sz="2200" dirty="0">
              <a:solidFill>
                <a:schemeClr val="bg1"/>
              </a:solidFill>
            </a:endParaRPr>
          </a:p>
        </p:txBody>
      </p:sp>
    </p:spTree>
    <p:extLst>
      <p:ext uri="{BB962C8B-B14F-4D97-AF65-F5344CB8AC3E}">
        <p14:creationId xmlns:p14="http://schemas.microsoft.com/office/powerpoint/2010/main" val="4045900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p:txBody>
          <a:bodyPr/>
          <a:lstStyle/>
          <a:p>
            <a:r>
              <a:rPr lang="en-US" dirty="0"/>
              <a:t>Now complete the worksheet questions relating to the particle model and solids, liquids and gases.</a:t>
            </a:r>
          </a:p>
        </p:txBody>
      </p:sp>
      <p:sp>
        <p:nvSpPr>
          <p:cNvPr id="6" name="Title 1">
            <a:extLst>
              <a:ext uri="{FF2B5EF4-FFF2-40B4-BE49-F238E27FC236}">
                <a16:creationId xmlns:a16="http://schemas.microsoft.com/office/drawing/2014/main" id="{E4E77663-259B-104A-AAD0-31021C659F7E}"/>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Follow-up questions</a:t>
            </a:r>
            <a:endParaRPr lang="en-US" sz="2200" dirty="0">
              <a:solidFill>
                <a:schemeClr val="bg1"/>
              </a:solidFill>
            </a:endParaRPr>
          </a:p>
        </p:txBody>
      </p:sp>
      <p:pic>
        <p:nvPicPr>
          <p:cNvPr id="7" name="Picture 6" descr="Making ice unscaffolded student sheet preview">
            <a:extLst>
              <a:ext uri="{FF2B5EF4-FFF2-40B4-BE49-F238E27FC236}">
                <a16:creationId xmlns:a16="http://schemas.microsoft.com/office/drawing/2014/main" id="{4CED678C-0F92-3B6F-226E-624F1057F08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256825">
            <a:off x="6224017" y="434950"/>
            <a:ext cx="4229248" cy="5980780"/>
          </a:xfrm>
          <a:prstGeom prst="rect">
            <a:avLst/>
          </a:prstGeom>
          <a:effectLst>
            <a:outerShdw blurRad="50800" dist="38100" dir="2700000" algn="tl" rotWithShape="0">
              <a:prstClr val="black">
                <a:alpha val="40000"/>
              </a:prstClr>
            </a:outerShdw>
          </a:effectLst>
        </p:spPr>
      </p:pic>
      <p:sp>
        <p:nvSpPr>
          <p:cNvPr id="8" name="Arrow: Bent 7">
            <a:extLst>
              <a:ext uri="{FF2B5EF4-FFF2-40B4-BE49-F238E27FC236}">
                <a16:creationId xmlns:a16="http://schemas.microsoft.com/office/drawing/2014/main" id="{0EAC002A-D901-6EBD-15F2-51B278029B50}"/>
              </a:ext>
              <a:ext uri="{C183D7F6-B498-43B3-948B-1728B52AA6E4}">
                <adec:decorative xmlns:adec="http://schemas.microsoft.com/office/drawing/2017/decorative" val="1"/>
              </a:ext>
            </a:extLst>
          </p:cNvPr>
          <p:cNvSpPr/>
          <p:nvPr/>
        </p:nvSpPr>
        <p:spPr>
          <a:xfrm rot="10800000" flipH="1">
            <a:off x="1903862" y="2566710"/>
            <a:ext cx="3767364" cy="1206230"/>
          </a:xfrm>
          <a:prstGeom prst="bentArrow">
            <a:avLst>
              <a:gd name="adj1" fmla="val 15826"/>
              <a:gd name="adj2" fmla="val 34633"/>
              <a:gd name="adj3" fmla="val 40596"/>
              <a:gd name="adj4" fmla="val 4375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838779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4E77663-259B-104A-AAD0-31021C659F7E}"/>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Follow-up questions</a:t>
            </a:r>
            <a:endParaRPr lang="en-US" sz="2200" dirty="0">
              <a:solidFill>
                <a:schemeClr val="bg1"/>
              </a:solidFill>
            </a:endParaRPr>
          </a:p>
        </p:txBody>
      </p:sp>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p:txBody>
          <a:bodyPr/>
          <a:lstStyle/>
          <a:p>
            <a:r>
              <a:rPr lang="en-US" dirty="0"/>
              <a:t>Answers (</a:t>
            </a:r>
            <a:r>
              <a:rPr lang="en-US" dirty="0" err="1"/>
              <a:t>unscaffolded</a:t>
            </a:r>
            <a:r>
              <a:rPr lang="en-US" dirty="0"/>
              <a:t>)</a:t>
            </a:r>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a:xfrm>
            <a:off x="540000" y="1260000"/>
            <a:ext cx="10218196" cy="5040000"/>
          </a:xfrm>
        </p:spPr>
        <p:txBody>
          <a:bodyPr/>
          <a:lstStyle/>
          <a:p>
            <a:pPr marL="457200" indent="-457200">
              <a:buClr>
                <a:srgbClr val="006F62"/>
              </a:buClr>
              <a:buFont typeface="+mj-lt"/>
              <a:buAutoNum type="arabicPeriod"/>
            </a:pPr>
            <a:r>
              <a:rPr lang="en-US" dirty="0"/>
              <a:t> </a:t>
            </a:r>
          </a:p>
        </p:txBody>
      </p:sp>
      <p:pic>
        <p:nvPicPr>
          <p:cNvPr id="7" name="Picture 6" descr="There are three images all containing grey circles which are the same size and shape. The image on the far left has grey circles arranged in a regular structure of five columns and five rows with all the circles touching. This image is labelled solid. The second image shows the grey circles in a container. They are not in a regular arrangement but most are touching each other and moving over each other. This image is labelled liquid. The third image shows six grey circles which are all separate from one another. This image is labelled gas. &#10;">
            <a:extLst>
              <a:ext uri="{FF2B5EF4-FFF2-40B4-BE49-F238E27FC236}">
                <a16:creationId xmlns:a16="http://schemas.microsoft.com/office/drawing/2014/main" id="{02962B9F-FDDB-DBE8-817C-30D5C77FC3F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bwMode="auto">
          <a:xfrm>
            <a:off x="1433804" y="1329204"/>
            <a:ext cx="7672458" cy="5114972"/>
          </a:xfrm>
          <a:prstGeom prst="rect">
            <a:avLst/>
          </a:prstGeom>
          <a:noFill/>
          <a:ln>
            <a:noFill/>
          </a:ln>
        </p:spPr>
      </p:pic>
      <p:sp>
        <p:nvSpPr>
          <p:cNvPr id="4" name="TextBox 3">
            <a:extLst>
              <a:ext uri="{FF2B5EF4-FFF2-40B4-BE49-F238E27FC236}">
                <a16:creationId xmlns:a16="http://schemas.microsoft.com/office/drawing/2014/main" id="{ADE9F92F-7121-810C-2ABC-125355EC6C8D}"/>
              </a:ext>
              <a:ext uri="{C183D7F6-B498-43B3-948B-1728B52AA6E4}">
                <adec:decorative xmlns:adec="http://schemas.microsoft.com/office/drawing/2017/decorative" val="1"/>
              </a:ext>
            </a:extLst>
          </p:cNvPr>
          <p:cNvSpPr txBox="1"/>
          <p:nvPr/>
        </p:nvSpPr>
        <p:spPr>
          <a:xfrm>
            <a:off x="2267806" y="4857357"/>
            <a:ext cx="1194317" cy="523220"/>
          </a:xfrm>
          <a:prstGeom prst="rect">
            <a:avLst/>
          </a:prstGeom>
          <a:noFill/>
        </p:spPr>
        <p:txBody>
          <a:bodyPr wrap="square" rtlCol="0">
            <a:spAutoFit/>
          </a:bodyPr>
          <a:lstStyle/>
          <a:p>
            <a:pPr algn="ctr"/>
            <a:r>
              <a:rPr lang="en-GB" sz="2800" dirty="0">
                <a:latin typeface="Century Gothic" panose="020B0502020202020204" pitchFamily="34" charset="0"/>
              </a:rPr>
              <a:t>solid</a:t>
            </a:r>
          </a:p>
        </p:txBody>
      </p:sp>
      <p:sp>
        <p:nvSpPr>
          <p:cNvPr id="8" name="TextBox 7">
            <a:extLst>
              <a:ext uri="{FF2B5EF4-FFF2-40B4-BE49-F238E27FC236}">
                <a16:creationId xmlns:a16="http://schemas.microsoft.com/office/drawing/2014/main" id="{BD75F42D-2455-85F0-7911-AA2B70A80440}"/>
              </a:ext>
              <a:ext uri="{C183D7F6-B498-43B3-948B-1728B52AA6E4}">
                <adec:decorative xmlns:adec="http://schemas.microsoft.com/office/drawing/2017/decorative" val="1"/>
              </a:ext>
            </a:extLst>
          </p:cNvPr>
          <p:cNvSpPr txBox="1"/>
          <p:nvPr/>
        </p:nvSpPr>
        <p:spPr>
          <a:xfrm>
            <a:off x="4672874" y="4857357"/>
            <a:ext cx="1194317" cy="523220"/>
          </a:xfrm>
          <a:prstGeom prst="rect">
            <a:avLst/>
          </a:prstGeom>
          <a:noFill/>
        </p:spPr>
        <p:txBody>
          <a:bodyPr wrap="square" rtlCol="0">
            <a:spAutoFit/>
          </a:bodyPr>
          <a:lstStyle/>
          <a:p>
            <a:pPr algn="ctr"/>
            <a:r>
              <a:rPr lang="en-GB" sz="2800" dirty="0">
                <a:latin typeface="Century Gothic" panose="020B0502020202020204" pitchFamily="34" charset="0"/>
              </a:rPr>
              <a:t>liquid</a:t>
            </a:r>
          </a:p>
        </p:txBody>
      </p:sp>
      <p:sp>
        <p:nvSpPr>
          <p:cNvPr id="5" name="TextBox 4">
            <a:extLst>
              <a:ext uri="{FF2B5EF4-FFF2-40B4-BE49-F238E27FC236}">
                <a16:creationId xmlns:a16="http://schemas.microsoft.com/office/drawing/2014/main" id="{D031A743-457A-6887-FFBB-D95ED3813DBD}"/>
              </a:ext>
              <a:ext uri="{C183D7F6-B498-43B3-948B-1728B52AA6E4}">
                <adec:decorative xmlns:adec="http://schemas.microsoft.com/office/drawing/2017/decorative" val="1"/>
              </a:ext>
            </a:extLst>
          </p:cNvPr>
          <p:cNvSpPr txBox="1"/>
          <p:nvPr/>
        </p:nvSpPr>
        <p:spPr>
          <a:xfrm>
            <a:off x="7094376" y="4857357"/>
            <a:ext cx="1194317" cy="523220"/>
          </a:xfrm>
          <a:prstGeom prst="rect">
            <a:avLst/>
          </a:prstGeom>
          <a:noFill/>
        </p:spPr>
        <p:txBody>
          <a:bodyPr wrap="square" rtlCol="0">
            <a:spAutoFit/>
          </a:bodyPr>
          <a:lstStyle/>
          <a:p>
            <a:pPr algn="ctr"/>
            <a:r>
              <a:rPr lang="en-GB" sz="2800" dirty="0">
                <a:latin typeface="Century Gothic" panose="020B0502020202020204" pitchFamily="34" charset="0"/>
              </a:rPr>
              <a:t>gas</a:t>
            </a:r>
          </a:p>
        </p:txBody>
      </p:sp>
    </p:spTree>
    <p:extLst>
      <p:ext uri="{BB962C8B-B14F-4D97-AF65-F5344CB8AC3E}">
        <p14:creationId xmlns:p14="http://schemas.microsoft.com/office/powerpoint/2010/main" val="2121087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p:txBody>
          <a:bodyPr/>
          <a:lstStyle/>
          <a:p>
            <a:r>
              <a:rPr lang="en-US" dirty="0"/>
              <a:t>Answers (scaffolded)</a:t>
            </a:r>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a:xfrm>
            <a:off x="540000" y="1260000"/>
            <a:ext cx="10218196" cy="5040000"/>
          </a:xfrm>
        </p:spPr>
        <p:txBody>
          <a:bodyPr>
            <a:normAutofit lnSpcReduction="10000"/>
          </a:bodyPr>
          <a:lstStyle/>
          <a:p>
            <a:pPr marL="342900" lvl="0" indent="-342900">
              <a:buClr>
                <a:srgbClr val="006F62"/>
              </a:buClr>
              <a:buFont typeface="+mj-lt"/>
              <a:buAutoNum type="arabicPeriod" startAt="2"/>
              <a:tabLst>
                <a:tab pos="270510" algn="ctr"/>
                <a:tab pos="540385" algn="ctr"/>
              </a:tabLst>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In ice, the particles are very close together in a regular pattern. The particles vibrate around a fixed position. Solids have a fixed shape. Solids cannot be easily compressed because their particles are close together</a:t>
            </a:r>
            <a:r>
              <a:rPr lang="en-GB" sz="2400" dirty="0">
                <a:solidFill>
                  <a:srgbClr val="FF0000"/>
                </a:solidFill>
                <a:effectLst/>
                <a:latin typeface="Century Gothic" panose="020B0502020202020204" pitchFamily="34" charset="0"/>
                <a:ea typeface="Calibri" panose="020F0502020204030204" pitchFamily="34" charset="0"/>
                <a:cs typeface="Arial" panose="020B0604020202020204" pitchFamily="34" charset="0"/>
              </a:rPr>
              <a:t> </a:t>
            </a: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with no space to move into.</a:t>
            </a:r>
          </a:p>
          <a:p>
            <a:pPr marL="342900" lvl="0" indent="-342900">
              <a:buClr>
                <a:srgbClr val="006F62"/>
              </a:buClr>
              <a:buFont typeface="+mj-lt"/>
              <a:buAutoNum type="arabicPeriod" startAt="2"/>
              <a:tabLst>
                <a:tab pos="270510" algn="ctr"/>
                <a:tab pos="540385" algn="ctr"/>
              </a:tabLst>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In water, the particles are very close together and are </a:t>
            </a:r>
            <a:r>
              <a:rPr lang="en-GB" sz="2400" b="1"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randomly</a:t>
            </a: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 arranged, but still touching. The particles move around each other and have </a:t>
            </a:r>
            <a:r>
              <a:rPr lang="en-GB" sz="2400" b="1"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more</a:t>
            </a: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 energy than in a solid but </a:t>
            </a:r>
            <a:r>
              <a:rPr lang="en-GB" sz="2400" b="1"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less</a:t>
            </a: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 than in a gas. Liquids do not have a fixed </a:t>
            </a:r>
            <a:r>
              <a:rPr lang="en-GB" sz="2400" b="1"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shape</a:t>
            </a: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 Liquids can </a:t>
            </a:r>
            <a:r>
              <a:rPr lang="en-GB" sz="2400" b="1"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flow</a:t>
            </a: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 and take the shape of their container, because their </a:t>
            </a:r>
            <a:r>
              <a:rPr lang="en-GB" sz="2400" b="1"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particles</a:t>
            </a: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 can move around each other. Liquids cannot be easily </a:t>
            </a:r>
            <a:r>
              <a:rPr lang="en-GB" sz="2400" b="1"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compressed</a:t>
            </a:r>
            <a:r>
              <a:rPr lang="en-GB" sz="2400" dirty="0">
                <a:solidFill>
                  <a:srgbClr val="FF0000"/>
                </a:solidFill>
                <a:effectLst/>
                <a:latin typeface="Century Gothic" panose="020B0502020202020204" pitchFamily="34" charset="0"/>
                <a:ea typeface="Calibri" panose="020F0502020204030204" pitchFamily="34" charset="0"/>
                <a:cs typeface="Arial" panose="020B0604020202020204" pitchFamily="34" charset="0"/>
              </a:rPr>
              <a:t> </a:t>
            </a: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because their particles are close together with little space to move into.</a:t>
            </a:r>
          </a:p>
          <a:p>
            <a:pPr marL="342900" lvl="0" indent="-342900">
              <a:buClr>
                <a:srgbClr val="006F62"/>
              </a:buClr>
              <a:buFont typeface="+mj-lt"/>
              <a:buAutoNum type="arabicPeriod" startAt="2"/>
              <a:tabLst>
                <a:tab pos="270510" algn="ctr"/>
                <a:tab pos="540385" algn="ctr"/>
              </a:tabLst>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Freezing.</a:t>
            </a:r>
          </a:p>
          <a:p>
            <a:pPr marL="342900" lvl="0" indent="-342900">
              <a:buClr>
                <a:srgbClr val="006F62"/>
              </a:buClr>
              <a:buFont typeface="+mj-lt"/>
              <a:buAutoNum type="arabicPeriod" startAt="2"/>
              <a:tabLst>
                <a:tab pos="270510" algn="ctr"/>
                <a:tab pos="540385" algn="ctr"/>
              </a:tabLst>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Decreases, exothermic.</a:t>
            </a:r>
          </a:p>
        </p:txBody>
      </p:sp>
      <p:sp>
        <p:nvSpPr>
          <p:cNvPr id="6" name="Title 1">
            <a:extLst>
              <a:ext uri="{FF2B5EF4-FFF2-40B4-BE49-F238E27FC236}">
                <a16:creationId xmlns:a16="http://schemas.microsoft.com/office/drawing/2014/main" id="{E4E77663-259B-104A-AAD0-31021C659F7E}"/>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Follow-up questions</a:t>
            </a:r>
            <a:endParaRPr lang="en-US" sz="2200" dirty="0">
              <a:solidFill>
                <a:schemeClr val="bg1"/>
              </a:solidFill>
            </a:endParaRPr>
          </a:p>
        </p:txBody>
      </p:sp>
    </p:spTree>
    <p:extLst>
      <p:ext uri="{BB962C8B-B14F-4D97-AF65-F5344CB8AC3E}">
        <p14:creationId xmlns:p14="http://schemas.microsoft.com/office/powerpoint/2010/main" val="25844976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4E77663-259B-104A-AAD0-31021C659F7E}"/>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Follow-up questions</a:t>
            </a:r>
            <a:endParaRPr lang="en-US" sz="2200" dirty="0">
              <a:solidFill>
                <a:schemeClr val="bg1"/>
              </a:solidFill>
            </a:endParaRPr>
          </a:p>
        </p:txBody>
      </p:sp>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p:txBody>
          <a:bodyPr/>
          <a:lstStyle/>
          <a:p>
            <a:r>
              <a:rPr lang="en-US" dirty="0"/>
              <a:t>Answers (scaffolded)</a:t>
            </a:r>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a:xfrm>
            <a:off x="540000" y="1260000"/>
            <a:ext cx="10218196" cy="5040000"/>
          </a:xfrm>
        </p:spPr>
        <p:txBody>
          <a:bodyPr/>
          <a:lstStyle/>
          <a:p>
            <a:pPr marL="457200" indent="-457200">
              <a:buClr>
                <a:srgbClr val="006F62"/>
              </a:buClr>
              <a:buFont typeface="+mj-lt"/>
              <a:buAutoNum type="arabicPeriod"/>
            </a:pPr>
            <a:r>
              <a:rPr lang="en-US" dirty="0"/>
              <a:t> </a:t>
            </a:r>
          </a:p>
        </p:txBody>
      </p:sp>
      <p:pic>
        <p:nvPicPr>
          <p:cNvPr id="7" name="Picture 6" descr="There are three images all containing grey circles which are the same size and shape. The image on the far left has grey circles arranged in a regular structure of five columns and five rows with all the circles touching. This image is labelled solid above and ice below. The second image shows the grey circles in a container. They are not in a regular arrangement but most are touching each other and moving over each other. This image is labelled liquid and water. The third image shows six grey circles which are all separate from one another. This image is labelled gas and steam. &#10;There is an arrow pointing from the solid to liquid labelled melting, an arrow pointing from liquid to gas labelled boiling, an arrow pointing gas to liquid labelled condensing and an arrow pointing from liquid to solid labelled freezing.">
            <a:extLst>
              <a:ext uri="{FF2B5EF4-FFF2-40B4-BE49-F238E27FC236}">
                <a16:creationId xmlns:a16="http://schemas.microsoft.com/office/drawing/2014/main" id="{02962B9F-FDDB-DBE8-817C-30D5C77FC3F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auto">
          <a:xfrm>
            <a:off x="1433804" y="1328641"/>
            <a:ext cx="7672458" cy="5116098"/>
          </a:xfrm>
          <a:prstGeom prst="rect">
            <a:avLst/>
          </a:prstGeom>
          <a:noFill/>
          <a:ln>
            <a:noFill/>
          </a:ln>
        </p:spPr>
      </p:pic>
    </p:spTree>
    <p:extLst>
      <p:ext uri="{BB962C8B-B14F-4D97-AF65-F5344CB8AC3E}">
        <p14:creationId xmlns:p14="http://schemas.microsoft.com/office/powerpoint/2010/main" val="9504723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p:txBody>
          <a:bodyPr/>
          <a:lstStyle/>
          <a:p>
            <a:r>
              <a:rPr lang="en-US" dirty="0"/>
              <a:t>Answers (unscaffolded)</a:t>
            </a:r>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a:xfrm>
            <a:off x="540000" y="1260000"/>
            <a:ext cx="10218196" cy="5040000"/>
          </a:xfrm>
        </p:spPr>
        <p:txBody>
          <a:bodyPr>
            <a:normAutofit fontScale="85000" lnSpcReduction="20000"/>
          </a:bodyPr>
          <a:lstStyle/>
          <a:p>
            <a:pPr marL="342900" lvl="0" indent="-342900">
              <a:buClr>
                <a:srgbClr val="006F62"/>
              </a:buClr>
              <a:buFont typeface="+mj-lt"/>
              <a:buAutoNum type="arabicPeriod" startAt="2"/>
              <a:tabLst>
                <a:tab pos="270510" algn="ctr"/>
                <a:tab pos="540385" algn="ctr"/>
              </a:tabLst>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The particles in water are close together and randomly arranged with most touching.</a:t>
            </a:r>
          </a:p>
          <a:p>
            <a:pPr marL="342900" lvl="0" indent="-342900">
              <a:buClr>
                <a:srgbClr val="006F62"/>
              </a:buClr>
              <a:buFont typeface="+mj-lt"/>
              <a:buAutoNum type="arabicPeriod" startAt="2"/>
              <a:tabLst>
                <a:tab pos="270510" algn="ctr"/>
                <a:tab pos="540385" algn="ctr"/>
              </a:tabLst>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Particles move randomly and can flow around each other because they enough have kinetic energy.</a:t>
            </a:r>
          </a:p>
          <a:p>
            <a:pPr marL="342900" lvl="0" indent="-342900">
              <a:buClr>
                <a:srgbClr val="006F62"/>
              </a:buClr>
              <a:buFont typeface="+mj-lt"/>
              <a:buAutoNum type="arabicPeriod" startAt="2"/>
              <a:tabLst>
                <a:tab pos="270510" algn="ctr"/>
                <a:tab pos="540385" algn="ctr"/>
              </a:tabLst>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The particles in ice are close together and touching.</a:t>
            </a:r>
          </a:p>
          <a:p>
            <a:pPr marL="342900" lvl="0" indent="-342900">
              <a:buClr>
                <a:srgbClr val="006F62"/>
              </a:buClr>
              <a:buFont typeface="+mj-lt"/>
              <a:buAutoNum type="arabicPeriod" startAt="2"/>
              <a:tabLst>
                <a:tab pos="270510" algn="ctr"/>
                <a:tab pos="540385" algn="ctr"/>
              </a:tabLst>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The particles in ice vibrate around a fixed point because they don’t have enough kinetic energy to flow over each other.</a:t>
            </a:r>
          </a:p>
          <a:p>
            <a:pPr marL="342900" lvl="0" indent="-342900">
              <a:buClr>
                <a:srgbClr val="006F62"/>
              </a:buClr>
              <a:buFont typeface="+mj-lt"/>
              <a:buAutoNum type="arabicPeriod" startAt="2"/>
              <a:tabLst>
                <a:tab pos="270510" algn="ctr"/>
                <a:tab pos="540385" algn="ctr"/>
              </a:tabLst>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Freezing.</a:t>
            </a:r>
          </a:p>
          <a:p>
            <a:pPr marL="342900" lvl="0" indent="-342900">
              <a:buClr>
                <a:srgbClr val="006F62"/>
              </a:buClr>
              <a:buFont typeface="+mj-lt"/>
              <a:buAutoNum type="arabicPeriod" startAt="2"/>
              <a:tabLst>
                <a:tab pos="270510" algn="ctr"/>
                <a:tab pos="540385" algn="ctr"/>
              </a:tabLst>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It decreases. Exothermic change.</a:t>
            </a:r>
          </a:p>
          <a:p>
            <a:pPr marL="342900" lvl="0" indent="-342900">
              <a:buClr>
                <a:srgbClr val="006F62"/>
              </a:buClr>
              <a:buFont typeface="+mj-lt"/>
              <a:buAutoNum type="arabicPeriod" startAt="2"/>
              <a:tabLst>
                <a:tab pos="270510" algn="ctr"/>
                <a:tab pos="540385" algn="ctr"/>
              </a:tabLst>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In solid iron the particles are very close together giving it a higher density than liquid iron where the particles randomly flow over each other. The density of ice must be lower than the density of water otherwise it would sink. Therefore, the particles in ice must have strong forces between the particles, giving a more open structure.</a:t>
            </a:r>
          </a:p>
          <a:p>
            <a:pPr marL="342900" lvl="0" indent="-342900">
              <a:spcAft>
                <a:spcPts val="600"/>
              </a:spcAft>
              <a:buClr>
                <a:srgbClr val="006F62"/>
              </a:buClr>
              <a:buFont typeface="+mj-lt"/>
              <a:buAutoNum type="arabicPeriod" startAt="2"/>
              <a:tabLst>
                <a:tab pos="270510" algn="ctr"/>
                <a:tab pos="540385" algn="ctr"/>
              </a:tabLst>
            </a:pPr>
            <a:r>
              <a:rPr lang="en-GB" sz="24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Accept any reasonable suggestion here including ideas that the particles must lose their kinetic energy more quickly if the water is hotter.</a:t>
            </a:r>
          </a:p>
        </p:txBody>
      </p:sp>
      <p:sp>
        <p:nvSpPr>
          <p:cNvPr id="6" name="Title 1">
            <a:extLst>
              <a:ext uri="{FF2B5EF4-FFF2-40B4-BE49-F238E27FC236}">
                <a16:creationId xmlns:a16="http://schemas.microsoft.com/office/drawing/2014/main" id="{E4E77663-259B-104A-AAD0-31021C659F7E}"/>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Follow-up questions</a:t>
            </a:r>
            <a:endParaRPr lang="en-US" sz="2200" dirty="0">
              <a:solidFill>
                <a:schemeClr val="bg1"/>
              </a:solidFill>
            </a:endParaRPr>
          </a:p>
        </p:txBody>
      </p:sp>
    </p:spTree>
    <p:extLst>
      <p:ext uri="{BB962C8B-B14F-4D97-AF65-F5344CB8AC3E}">
        <p14:creationId xmlns:p14="http://schemas.microsoft.com/office/powerpoint/2010/main" val="3822457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864BD236-113E-444D-9271-431AB16BEF04}"/>
              </a:ext>
              <a:ext uri="{C183D7F6-B498-43B3-948B-1728B52AA6E4}">
                <adec:decorative xmlns:adec="http://schemas.microsoft.com/office/drawing/2017/decorative" val="0"/>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Introduction</a:t>
            </a:r>
            <a:endParaRPr lang="en-US" sz="2200" b="1"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E52CF485-D268-EE4F-A331-75DB104260E6}"/>
              </a:ext>
            </a:extLst>
          </p:cNvPr>
          <p:cNvSpPr>
            <a:spLocks noGrp="1"/>
          </p:cNvSpPr>
          <p:nvPr>
            <p:ph type="title"/>
          </p:nvPr>
        </p:nvSpPr>
        <p:spPr>
          <a:xfrm>
            <a:off x="540000" y="540000"/>
            <a:ext cx="9540000" cy="440661"/>
          </a:xfrm>
        </p:spPr>
        <p:txBody>
          <a:bodyPr/>
          <a:lstStyle/>
          <a:p>
            <a:r>
              <a:rPr lang="en-US" dirty="0"/>
              <a:t>The </a:t>
            </a:r>
            <a:r>
              <a:rPr lang="en-US" dirty="0" err="1"/>
              <a:t>Mpemba</a:t>
            </a:r>
            <a:r>
              <a:rPr lang="en-US" dirty="0"/>
              <a:t> effect</a:t>
            </a:r>
          </a:p>
        </p:txBody>
      </p:sp>
      <p:sp>
        <p:nvSpPr>
          <p:cNvPr id="3" name="Content Placeholder 2">
            <a:extLst>
              <a:ext uri="{FF2B5EF4-FFF2-40B4-BE49-F238E27FC236}">
                <a16:creationId xmlns:a16="http://schemas.microsoft.com/office/drawing/2014/main" id="{A392CD0D-586A-C746-A628-7A9409208494}"/>
              </a:ext>
            </a:extLst>
          </p:cNvPr>
          <p:cNvSpPr>
            <a:spLocks noGrp="1"/>
          </p:cNvSpPr>
          <p:nvPr>
            <p:ph idx="1"/>
          </p:nvPr>
        </p:nvSpPr>
        <p:spPr>
          <a:xfrm>
            <a:off x="539750" y="1260475"/>
            <a:ext cx="5939109" cy="4876800"/>
          </a:xfrm>
        </p:spPr>
        <p:txBody>
          <a:bodyPr>
            <a:normAutofit fontScale="92500"/>
          </a:bodyPr>
          <a:lstStyle/>
          <a:p>
            <a:r>
              <a:rPr lang="en-GB" dirty="0"/>
              <a:t>The </a:t>
            </a:r>
            <a:r>
              <a:rPr lang="en-GB" dirty="0" err="1"/>
              <a:t>Mpemba</a:t>
            </a:r>
            <a:r>
              <a:rPr lang="en-GB" dirty="0"/>
              <a:t> effect is a phenomenon named after a Tanzanian teenager, </a:t>
            </a:r>
            <a:r>
              <a:rPr lang="en-GB" dirty="0" err="1"/>
              <a:t>Erasto</a:t>
            </a:r>
            <a:r>
              <a:rPr lang="en-GB" dirty="0"/>
              <a:t> </a:t>
            </a:r>
            <a:r>
              <a:rPr lang="en-GB" dirty="0" err="1"/>
              <a:t>Mpemba</a:t>
            </a:r>
            <a:r>
              <a:rPr lang="en-GB" dirty="0"/>
              <a:t>.</a:t>
            </a:r>
          </a:p>
          <a:p>
            <a:r>
              <a:rPr lang="en-GB" dirty="0" err="1"/>
              <a:t>Erasto</a:t>
            </a:r>
            <a:r>
              <a:rPr lang="en-GB" dirty="0"/>
              <a:t> was a student at </a:t>
            </a:r>
            <a:r>
              <a:rPr lang="en-GB" dirty="0" err="1"/>
              <a:t>Magamba</a:t>
            </a:r>
            <a:r>
              <a:rPr lang="en-GB" dirty="0"/>
              <a:t> Secondary School in Tanzania, where one day, he and his classmates were making ice cream. The recipe for the ice cream said the mixture should be allowed to cool down before putting in the refrigerator. However, to ensure he could get a free space, </a:t>
            </a:r>
            <a:r>
              <a:rPr lang="en-GB" dirty="0" err="1"/>
              <a:t>Erasto</a:t>
            </a:r>
            <a:r>
              <a:rPr lang="en-GB" dirty="0"/>
              <a:t> put his ice cream mixture in the fridge without letting it cool first. At the same time one of his friends, who had let his mixture cool, also put his mixture in the fridge.</a:t>
            </a:r>
            <a:br>
              <a:rPr lang="en-GB" dirty="0"/>
            </a:br>
            <a:br>
              <a:rPr lang="en-GB" dirty="0"/>
            </a:br>
            <a:r>
              <a:rPr lang="en-GB" b="1" i="1" dirty="0"/>
              <a:t>Whose ice cream do you think froze quicker?</a:t>
            </a:r>
          </a:p>
        </p:txBody>
      </p:sp>
      <p:pic>
        <p:nvPicPr>
          <p:cNvPr id="6" name="Picture 5" descr="Scoops of vanilla ice cream in wafer cones stood in a line on a white background. © Victor1/Shutterstock">
            <a:extLst>
              <a:ext uri="{FF2B5EF4-FFF2-40B4-BE49-F238E27FC236}">
                <a16:creationId xmlns:a16="http://schemas.microsoft.com/office/drawing/2014/main" id="{FDFD64C2-71A7-0033-B816-5B6BF5F0CC0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604929" y="1260475"/>
            <a:ext cx="4089400" cy="4076700"/>
          </a:xfrm>
          <a:prstGeom prst="rect">
            <a:avLst/>
          </a:prstGeom>
        </p:spPr>
      </p:pic>
      <p:sp>
        <p:nvSpPr>
          <p:cNvPr id="7" name="TextBox 6">
            <a:extLst>
              <a:ext uri="{FF2B5EF4-FFF2-40B4-BE49-F238E27FC236}">
                <a16:creationId xmlns:a16="http://schemas.microsoft.com/office/drawing/2014/main" id="{6A403CB0-41C4-3558-2D38-46B1AC0C2A33}"/>
              </a:ext>
              <a:ext uri="{C183D7F6-B498-43B3-948B-1728B52AA6E4}">
                <adec:decorative xmlns:adec="http://schemas.microsoft.com/office/drawing/2017/decorative" val="1"/>
              </a:ext>
            </a:extLst>
          </p:cNvPr>
          <p:cNvSpPr txBox="1"/>
          <p:nvPr/>
        </p:nvSpPr>
        <p:spPr>
          <a:xfrm rot="16200000">
            <a:off x="8934862" y="3353174"/>
            <a:ext cx="3706390" cy="261610"/>
          </a:xfrm>
          <a:prstGeom prst="rect">
            <a:avLst/>
          </a:prstGeom>
          <a:noFill/>
        </p:spPr>
        <p:txBody>
          <a:bodyPr wrap="square" rtlCol="0">
            <a:spAutoFit/>
          </a:bodyPr>
          <a:lstStyle/>
          <a:p>
            <a:r>
              <a:rPr lang="en-GB" sz="1100" dirty="0">
                <a:latin typeface="Century Gothic" panose="020B0502020202020204" pitchFamily="34" charset="0"/>
              </a:rPr>
              <a:t>© Victor1/Shutterstock</a:t>
            </a:r>
          </a:p>
        </p:txBody>
      </p:sp>
    </p:spTree>
    <p:extLst>
      <p:ext uri="{BB962C8B-B14F-4D97-AF65-F5344CB8AC3E}">
        <p14:creationId xmlns:p14="http://schemas.microsoft.com/office/powerpoint/2010/main" val="1833564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p:txBody>
          <a:bodyPr/>
          <a:lstStyle/>
          <a:p>
            <a:pPr marL="457200" indent="-457200">
              <a:buFont typeface="+mj-lt"/>
              <a:buAutoNum type="arabicPeriod"/>
            </a:pPr>
            <a:r>
              <a:rPr lang="en-GB" dirty="0"/>
              <a:t>Plan a method to investigate how quickly ice forms.</a:t>
            </a:r>
          </a:p>
          <a:p>
            <a:pPr marL="457200" indent="-457200">
              <a:buFont typeface="+mj-lt"/>
              <a:buAutoNum type="arabicPeriod"/>
            </a:pPr>
            <a:r>
              <a:rPr lang="en-GB" dirty="0"/>
              <a:t>Make observations and accurately record them in a table.</a:t>
            </a:r>
          </a:p>
          <a:p>
            <a:pPr marL="457200" indent="-457200">
              <a:buFont typeface="+mj-lt"/>
              <a:buAutoNum type="arabicPeriod"/>
            </a:pPr>
            <a:r>
              <a:rPr lang="en-GB" dirty="0"/>
              <a:t>Use experimental data to draw conclusions.</a:t>
            </a:r>
          </a:p>
          <a:p>
            <a:pPr marL="457200" indent="-457200">
              <a:buFont typeface="+mj-lt"/>
              <a:buAutoNum type="arabicPeriod"/>
            </a:pPr>
            <a:r>
              <a:rPr lang="en-GB" dirty="0"/>
              <a:t>Write an investigation report.</a:t>
            </a:r>
          </a:p>
        </p:txBody>
      </p:sp>
      <p:sp>
        <p:nvSpPr>
          <p:cNvPr id="4" name="Title 1">
            <a:extLst>
              <a:ext uri="{FF2B5EF4-FFF2-40B4-BE49-F238E27FC236}">
                <a16:creationId xmlns:a16="http://schemas.microsoft.com/office/drawing/2014/main" id="{422C5118-FDAB-6644-9CD8-9A20DFD34922}"/>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Learning objectives</a:t>
            </a:r>
            <a:endParaRPr lang="en-US" sz="2200" dirty="0">
              <a:solidFill>
                <a:schemeClr val="bg1"/>
              </a:solidFill>
            </a:endParaRPr>
          </a:p>
        </p:txBody>
      </p:sp>
    </p:spTree>
    <p:extLst>
      <p:ext uri="{BB962C8B-B14F-4D97-AF65-F5344CB8AC3E}">
        <p14:creationId xmlns:p14="http://schemas.microsoft.com/office/powerpoint/2010/main" val="1073209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D871-9F35-9342-B411-7CBBF7B7D8CC}"/>
              </a:ext>
            </a:extLst>
          </p:cNvPr>
          <p:cNvSpPr>
            <a:spLocks noGrp="1"/>
          </p:cNvSpPr>
          <p:nvPr>
            <p:ph type="title"/>
          </p:nvPr>
        </p:nvSpPr>
        <p:spPr/>
        <p:txBody>
          <a:bodyPr/>
          <a:lstStyle/>
          <a:p>
            <a:r>
              <a:rPr lang="en-US" dirty="0"/>
              <a:t>Your task</a:t>
            </a: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p:txBody>
          <a:bodyPr/>
          <a:lstStyle/>
          <a:p>
            <a:pPr marL="0" indent="0">
              <a:buNone/>
            </a:pPr>
            <a:r>
              <a:rPr lang="en-GB" dirty="0"/>
              <a:t>Working in small groups (2–3 students), plan an investigation to answer the question: </a:t>
            </a:r>
          </a:p>
          <a:p>
            <a:pPr marL="0" indent="0" algn="ctr">
              <a:buNone/>
            </a:pPr>
            <a:endParaRPr lang="en-GB" b="1" dirty="0"/>
          </a:p>
          <a:p>
            <a:pPr marL="0" indent="0" algn="ctr">
              <a:buNone/>
            </a:pPr>
            <a:r>
              <a:rPr lang="en-GB" b="1" dirty="0"/>
              <a:t>‘Which makes ice faster, hot or cold water?’</a:t>
            </a:r>
          </a:p>
          <a:p>
            <a:pPr marL="0" indent="0">
              <a:buNone/>
            </a:pPr>
            <a:endParaRPr lang="en-GB" dirty="0"/>
          </a:p>
          <a:p>
            <a:pPr marL="0" indent="0">
              <a:buNone/>
            </a:pPr>
            <a:r>
              <a:rPr lang="en-GB" dirty="0"/>
              <a:t>Use your method writing, planning and problem-solving skills to answer the question using the equipment listed on the next slide. You may be able to ask your teacher for some additional equipment.</a:t>
            </a:r>
          </a:p>
          <a:p>
            <a:pPr marL="0" indent="0">
              <a:buNone/>
            </a:pPr>
            <a:r>
              <a:rPr lang="en-GB" dirty="0"/>
              <a:t>Before you begin your planning, make a prediction and write it down. A good place to start your group discussions is to identify all the different variables.</a:t>
            </a:r>
          </a:p>
        </p:txBody>
      </p:sp>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Plan your investigation</a:t>
            </a:r>
            <a:endParaRPr lang="en-US" sz="2200" dirty="0">
              <a:solidFill>
                <a:schemeClr val="bg1"/>
              </a:solidFill>
            </a:endParaRPr>
          </a:p>
        </p:txBody>
      </p:sp>
    </p:spTree>
    <p:extLst>
      <p:ext uri="{BB962C8B-B14F-4D97-AF65-F5344CB8AC3E}">
        <p14:creationId xmlns:p14="http://schemas.microsoft.com/office/powerpoint/2010/main" val="2653521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Equipment</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p:txBody>
          <a:bodyPr/>
          <a:lstStyle/>
          <a:p>
            <a:pPr marL="0" indent="0">
              <a:buNone/>
            </a:pPr>
            <a:r>
              <a:rPr lang="en-GB" b="1" dirty="0">
                <a:solidFill>
                  <a:srgbClr val="006F62"/>
                </a:solidFill>
              </a:rPr>
              <a:t>Materials (per group)</a:t>
            </a:r>
          </a:p>
          <a:p>
            <a:r>
              <a:rPr lang="en-GB" dirty="0"/>
              <a:t>Deionised water</a:t>
            </a:r>
          </a:p>
          <a:p>
            <a:pPr marL="0" indent="0">
              <a:buNone/>
            </a:pPr>
            <a:endParaRPr lang="en-GB" dirty="0"/>
          </a:p>
          <a:p>
            <a:pPr marL="0" indent="0">
              <a:buNone/>
            </a:pPr>
            <a:r>
              <a:rPr lang="en-GB" b="1" dirty="0">
                <a:solidFill>
                  <a:srgbClr val="006F62"/>
                </a:solidFill>
              </a:rPr>
              <a:t>Apparatus (per group)</a:t>
            </a:r>
          </a:p>
          <a:p>
            <a:r>
              <a:rPr lang="en-GB" dirty="0"/>
              <a:t>Beakers, 100 and 250 cm</a:t>
            </a:r>
            <a:r>
              <a:rPr lang="en-GB" baseline="30000" dirty="0"/>
              <a:t>3</a:t>
            </a:r>
          </a:p>
          <a:p>
            <a:r>
              <a:rPr lang="en-GB" dirty="0"/>
              <a:t>Thermometers, -5 to +100</a:t>
            </a:r>
            <a:r>
              <a:rPr lang="en-GB" dirty="0">
                <a:latin typeface="Arial" panose="020B0604020202020204" pitchFamily="34" charset="0"/>
                <a:cs typeface="Arial" panose="020B0604020202020204" pitchFamily="34" charset="0"/>
              </a:rPr>
              <a:t>°</a:t>
            </a:r>
            <a:r>
              <a:rPr lang="en-GB" dirty="0"/>
              <a:t>C</a:t>
            </a:r>
          </a:p>
          <a:p>
            <a:r>
              <a:rPr lang="en-GB" dirty="0"/>
              <a:t>Access to a refrigerator and freezer</a:t>
            </a:r>
          </a:p>
          <a:p>
            <a:r>
              <a:rPr lang="en-GB" dirty="0"/>
              <a:t>Safety glasses (one per learner)</a:t>
            </a:r>
          </a:p>
        </p:txBody>
      </p:sp>
      <p:sp>
        <p:nvSpPr>
          <p:cNvPr id="4" name="Title 1">
            <a:extLst>
              <a:ext uri="{FF2B5EF4-FFF2-40B4-BE49-F238E27FC236}">
                <a16:creationId xmlns:a16="http://schemas.microsoft.com/office/drawing/2014/main" id="{422C5118-FDAB-6644-9CD8-9A20DFD34922}"/>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You will need …</a:t>
            </a:r>
            <a:endParaRPr lang="en-US" sz="2200" dirty="0">
              <a:solidFill>
                <a:schemeClr val="bg1"/>
              </a:solidFill>
            </a:endParaRPr>
          </a:p>
        </p:txBody>
      </p:sp>
    </p:spTree>
    <p:extLst>
      <p:ext uri="{BB962C8B-B14F-4D97-AF65-F5344CB8AC3E}">
        <p14:creationId xmlns:p14="http://schemas.microsoft.com/office/powerpoint/2010/main" val="1629480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22C5118-FDAB-6644-9CD8-9A20DFD34922}"/>
              </a:ext>
            </a:extLst>
          </p:cNvPr>
          <p:cNvSpPr txBox="1">
            <a:spLocks/>
          </p:cNvSpPr>
          <p:nvPr/>
        </p:nvSpPr>
        <p:spPr>
          <a:xfrm rot="5400000">
            <a:off x="9717000" y="2081174"/>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Support</a:t>
            </a:r>
            <a:endParaRPr lang="en-US" sz="2200" dirty="0">
              <a:solidFill>
                <a:schemeClr val="bg1"/>
              </a:solidFill>
            </a:endParaRPr>
          </a:p>
        </p:txBody>
      </p:sp>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Before you begin</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a:xfrm>
            <a:off x="540001" y="1260000"/>
            <a:ext cx="5069492" cy="5514024"/>
          </a:xfrm>
        </p:spPr>
        <p:txBody>
          <a:bodyPr>
            <a:normAutofit fontScale="85000" lnSpcReduction="20000"/>
          </a:bodyPr>
          <a:lstStyle/>
          <a:p>
            <a:pPr marL="457200" indent="-457200">
              <a:buFont typeface="+mj-lt"/>
              <a:buAutoNum type="arabicPeriod"/>
            </a:pPr>
            <a:r>
              <a:rPr lang="en-GB" sz="2600" dirty="0"/>
              <a:t>Make a prediction about whether the hot or cool water will freeze fastest. Suggest a reason for your answer.</a:t>
            </a:r>
          </a:p>
          <a:p>
            <a:pPr marL="457200" indent="-457200">
              <a:buFont typeface="+mj-lt"/>
              <a:buAutoNum type="arabicPeriod"/>
            </a:pPr>
            <a:r>
              <a:rPr lang="en-GB" sz="2600" dirty="0"/>
              <a:t>Identify the variables.</a:t>
            </a:r>
          </a:p>
          <a:p>
            <a:pPr marL="800100" lvl="1" indent="-457200">
              <a:buFont typeface="+mj-lt"/>
              <a:buAutoNum type="alphaLcParenR"/>
            </a:pPr>
            <a:r>
              <a:rPr lang="en-GB" dirty="0">
                <a:latin typeface="Century Gothic" panose="020B0502020202020204" pitchFamily="34" charset="0"/>
              </a:rPr>
              <a:t>What will you change?</a:t>
            </a:r>
          </a:p>
          <a:p>
            <a:pPr marL="800100" lvl="1" indent="-457200">
              <a:buFont typeface="+mj-lt"/>
              <a:buAutoNum type="alphaLcParenR"/>
            </a:pPr>
            <a:r>
              <a:rPr lang="en-GB" dirty="0">
                <a:latin typeface="Century Gothic" panose="020B0502020202020204" pitchFamily="34" charset="0"/>
              </a:rPr>
              <a:t>What will you measure?</a:t>
            </a:r>
          </a:p>
          <a:p>
            <a:pPr marL="800100" lvl="1" indent="-457200">
              <a:buFont typeface="+mj-lt"/>
              <a:buAutoNum type="alphaLcParenR"/>
            </a:pPr>
            <a:r>
              <a:rPr lang="en-GB" dirty="0">
                <a:latin typeface="Century Gothic" panose="020B0502020202020204" pitchFamily="34" charset="0"/>
              </a:rPr>
              <a:t>What will you keep the same?</a:t>
            </a:r>
          </a:p>
          <a:p>
            <a:pPr marL="342900" lvl="1" indent="0">
              <a:buNone/>
            </a:pPr>
            <a:endParaRPr lang="en-GB" dirty="0">
              <a:latin typeface="Century Gothic" panose="020B0502020202020204" pitchFamily="34" charset="0"/>
            </a:endParaRPr>
          </a:p>
          <a:p>
            <a:pPr marL="457200" indent="-457200">
              <a:buFont typeface="+mj-lt"/>
              <a:buAutoNum type="arabicPeriod"/>
            </a:pPr>
            <a:r>
              <a:rPr lang="en-GB" sz="2600" dirty="0"/>
              <a:t>Name the equipment you will use to:</a:t>
            </a:r>
          </a:p>
          <a:p>
            <a:pPr marL="800100" lvl="1" indent="-457200">
              <a:buFont typeface="+mj-lt"/>
              <a:buAutoNum type="alphaLcParenR"/>
            </a:pPr>
            <a:r>
              <a:rPr lang="en-GB" dirty="0">
                <a:latin typeface="Century Gothic" panose="020B0502020202020204" pitchFamily="34" charset="0"/>
              </a:rPr>
              <a:t>Measure the volume of water.</a:t>
            </a:r>
          </a:p>
          <a:p>
            <a:pPr marL="800100" lvl="1" indent="-457200">
              <a:buFont typeface="+mj-lt"/>
              <a:buAutoNum type="alphaLcParenR"/>
            </a:pPr>
            <a:r>
              <a:rPr lang="en-GB" dirty="0">
                <a:latin typeface="Century Gothic" panose="020B0502020202020204" pitchFamily="34" charset="0"/>
              </a:rPr>
              <a:t>Pour the water into.</a:t>
            </a:r>
          </a:p>
          <a:p>
            <a:pPr marL="800100" lvl="1" indent="-457200">
              <a:buFont typeface="+mj-lt"/>
              <a:buAutoNum type="alphaLcParenR"/>
            </a:pPr>
            <a:r>
              <a:rPr lang="en-GB" dirty="0">
                <a:latin typeface="Century Gothic" panose="020B0502020202020204" pitchFamily="34" charset="0"/>
              </a:rPr>
              <a:t>Measure the temperature of the water.</a:t>
            </a:r>
          </a:p>
          <a:p>
            <a:pPr marL="800100" lvl="1" indent="-457200">
              <a:buFont typeface="+mj-lt"/>
              <a:buAutoNum type="alphaLcParenR"/>
            </a:pPr>
            <a:r>
              <a:rPr lang="en-GB" dirty="0">
                <a:latin typeface="Century Gothic" panose="020B0502020202020204" pitchFamily="34" charset="0"/>
              </a:rPr>
              <a:t>Heat the water.</a:t>
            </a:r>
          </a:p>
          <a:p>
            <a:pPr marL="800100" lvl="1" indent="-457200">
              <a:buFont typeface="+mj-lt"/>
              <a:buAutoNum type="alphaLcParenR"/>
            </a:pPr>
            <a:r>
              <a:rPr lang="en-GB" dirty="0">
                <a:latin typeface="Century Gothic" panose="020B0502020202020204" pitchFamily="34" charset="0"/>
              </a:rPr>
              <a:t>Measure how long the water takes to freeze.</a:t>
            </a:r>
          </a:p>
        </p:txBody>
      </p:sp>
      <p:sp>
        <p:nvSpPr>
          <p:cNvPr id="5" name="Content Placeholder 2">
            <a:extLst>
              <a:ext uri="{FF2B5EF4-FFF2-40B4-BE49-F238E27FC236}">
                <a16:creationId xmlns:a16="http://schemas.microsoft.com/office/drawing/2014/main" id="{A94A76FF-FD5A-C408-F3E9-DB66D0AA5CAC}"/>
              </a:ext>
            </a:extLst>
          </p:cNvPr>
          <p:cNvSpPr txBox="1">
            <a:spLocks/>
          </p:cNvSpPr>
          <p:nvPr/>
        </p:nvSpPr>
        <p:spPr>
          <a:xfrm>
            <a:off x="5880221" y="1260000"/>
            <a:ext cx="5069492" cy="5514024"/>
          </a:xfrm>
          <a:prstGeom prst="rect">
            <a:avLst/>
          </a:prstGeom>
        </p:spPr>
        <p:txBody>
          <a:bodyPr vert="horz" lIns="0" tIns="0" rIns="0" bIns="0" rtlCol="0">
            <a:normAutofit/>
          </a:bodyPr>
          <a:lstStyle>
            <a:lvl1pPr marL="342900" indent="-342900" algn="l" defTabSz="914400" rtl="0" eaLnBrk="1" latinLnBrk="0" hangingPunct="1">
              <a:lnSpc>
                <a:spcPct val="100000"/>
              </a:lnSpc>
              <a:spcBef>
                <a:spcPts val="0"/>
              </a:spcBef>
              <a:spcAft>
                <a:spcPts val="1200"/>
              </a:spcAft>
              <a:buClr>
                <a:srgbClr val="006F62"/>
              </a:buClr>
              <a:buSzPct val="125000"/>
              <a:buFont typeface="Arial" panose="020B0604020202020204" pitchFamily="34" charset="0"/>
              <a:buChar char="•"/>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startAt="4"/>
            </a:pPr>
            <a:r>
              <a:rPr lang="en-GB" dirty="0"/>
              <a:t>How many different water temperatures will you test? Remember to label your samples.</a:t>
            </a:r>
          </a:p>
          <a:p>
            <a:pPr marL="457200" indent="-457200">
              <a:buFont typeface="+mj-lt"/>
              <a:buAutoNum type="arabicPeriod" startAt="4"/>
            </a:pPr>
            <a:r>
              <a:rPr lang="en-GB" dirty="0"/>
              <a:t>How many times will you repeat each experiment?</a:t>
            </a:r>
            <a:endParaRPr lang="en-GB" dirty="0">
              <a:latin typeface="Century Gothic" panose="020B0502020202020204" pitchFamily="34" charset="0"/>
            </a:endParaRPr>
          </a:p>
          <a:p>
            <a:pPr marL="457200" indent="-457200">
              <a:buFont typeface="+mj-lt"/>
              <a:buAutoNum type="arabicPeriod" startAt="4"/>
            </a:pPr>
            <a:r>
              <a:rPr lang="en-GB" dirty="0"/>
              <a:t>Write a method. Before you start, you will need to think carefully about the order you do things in.</a:t>
            </a:r>
            <a:endParaRPr lang="en-GB" dirty="0">
              <a:latin typeface="Century Gothic" panose="020B0502020202020204" pitchFamily="34" charset="0"/>
            </a:endParaRPr>
          </a:p>
        </p:txBody>
      </p:sp>
    </p:spTree>
    <p:extLst>
      <p:ext uri="{BB962C8B-B14F-4D97-AF65-F5344CB8AC3E}">
        <p14:creationId xmlns:p14="http://schemas.microsoft.com/office/powerpoint/2010/main" val="1564628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0335829-57ED-B34D-851D-AF966B65F047}"/>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Results</a:t>
            </a:r>
            <a:endParaRPr lang="en-US" sz="2200" dirty="0">
              <a:solidFill>
                <a:schemeClr val="bg1"/>
              </a:solidFill>
            </a:endParaRPr>
          </a:p>
        </p:txBody>
      </p:sp>
      <p:sp>
        <p:nvSpPr>
          <p:cNvPr id="6" name="Title 1">
            <a:extLst>
              <a:ext uri="{FF2B5EF4-FFF2-40B4-BE49-F238E27FC236}">
                <a16:creationId xmlns:a16="http://schemas.microsoft.com/office/drawing/2014/main" id="{DE747243-26CC-AB48-86F7-D5536334B21F}"/>
              </a:ext>
            </a:extLst>
          </p:cNvPr>
          <p:cNvSpPr>
            <a:spLocks noGrp="1"/>
          </p:cNvSpPr>
          <p:nvPr>
            <p:ph type="title"/>
          </p:nvPr>
        </p:nvSpPr>
        <p:spPr>
          <a:xfrm>
            <a:off x="540000" y="540000"/>
            <a:ext cx="10080000" cy="440661"/>
          </a:xfrm>
        </p:spPr>
        <p:txBody>
          <a:bodyPr/>
          <a:lstStyle/>
          <a:p>
            <a:r>
              <a:rPr lang="en-US" dirty="0"/>
              <a:t>Recording your results</a:t>
            </a:r>
          </a:p>
        </p:txBody>
      </p:sp>
      <p:sp>
        <p:nvSpPr>
          <p:cNvPr id="2" name="Content Placeholder 2">
            <a:extLst>
              <a:ext uri="{FF2B5EF4-FFF2-40B4-BE49-F238E27FC236}">
                <a16:creationId xmlns:a16="http://schemas.microsoft.com/office/drawing/2014/main" id="{BB760B5F-7E5B-28D8-157E-CA8E1B2B317F}"/>
              </a:ext>
            </a:extLst>
          </p:cNvPr>
          <p:cNvSpPr>
            <a:spLocks noGrp="1"/>
          </p:cNvSpPr>
          <p:nvPr>
            <p:ph idx="1"/>
          </p:nvPr>
        </p:nvSpPr>
        <p:spPr>
          <a:xfrm>
            <a:off x="540000" y="1260000"/>
            <a:ext cx="10080000" cy="603969"/>
          </a:xfrm>
        </p:spPr>
        <p:txBody>
          <a:bodyPr>
            <a:normAutofit/>
          </a:bodyPr>
          <a:lstStyle/>
          <a:p>
            <a:pPr algn="l"/>
            <a:r>
              <a:rPr lang="en-US" sz="2200" b="0" dirty="0"/>
              <a:t>Here are some example tables you could use to record your results.</a:t>
            </a:r>
          </a:p>
        </p:txBody>
      </p:sp>
      <p:graphicFrame>
        <p:nvGraphicFramePr>
          <p:cNvPr id="4" name="Table 4">
            <a:extLst>
              <a:ext uri="{FF2B5EF4-FFF2-40B4-BE49-F238E27FC236}">
                <a16:creationId xmlns:a16="http://schemas.microsoft.com/office/drawing/2014/main" id="{2E093A2D-15A5-E94E-A20D-54B5573ADCF0}"/>
              </a:ext>
            </a:extLst>
          </p:cNvPr>
          <p:cNvGraphicFramePr>
            <a:graphicFrameLocks noGrp="1"/>
          </p:cNvGraphicFramePr>
          <p:nvPr>
            <p:extLst>
              <p:ext uri="{D42A27DB-BD31-4B8C-83A1-F6EECF244321}">
                <p14:modId xmlns:p14="http://schemas.microsoft.com/office/powerpoint/2010/main" val="2643928794"/>
              </p:ext>
            </p:extLst>
          </p:nvPr>
        </p:nvGraphicFramePr>
        <p:xfrm>
          <a:off x="2556000" y="2186752"/>
          <a:ext cx="6048000" cy="1296000"/>
        </p:xfrm>
        <a:graphic>
          <a:graphicData uri="http://schemas.openxmlformats.org/drawingml/2006/table">
            <a:tbl>
              <a:tblPr firstRow="1" bandRow="1">
                <a:tableStyleId>{5C22544A-7EE6-4342-B048-85BDC9FD1C3A}</a:tableStyleId>
              </a:tblPr>
              <a:tblGrid>
                <a:gridCol w="2016000">
                  <a:extLst>
                    <a:ext uri="{9D8B030D-6E8A-4147-A177-3AD203B41FA5}">
                      <a16:colId xmlns:a16="http://schemas.microsoft.com/office/drawing/2014/main" val="3287607563"/>
                    </a:ext>
                  </a:extLst>
                </a:gridCol>
                <a:gridCol w="2016000">
                  <a:extLst>
                    <a:ext uri="{9D8B030D-6E8A-4147-A177-3AD203B41FA5}">
                      <a16:colId xmlns:a16="http://schemas.microsoft.com/office/drawing/2014/main" val="232293668"/>
                    </a:ext>
                  </a:extLst>
                </a:gridCol>
                <a:gridCol w="2016000">
                  <a:extLst>
                    <a:ext uri="{9D8B030D-6E8A-4147-A177-3AD203B41FA5}">
                      <a16:colId xmlns:a16="http://schemas.microsoft.com/office/drawing/2014/main" val="2397117002"/>
                    </a:ext>
                  </a:extLst>
                </a:gridCol>
              </a:tblGrid>
              <a:tr h="432000">
                <a:tc>
                  <a:txBody>
                    <a:bodyPr/>
                    <a:lstStyle/>
                    <a:p>
                      <a:pPr algn="ctr"/>
                      <a:r>
                        <a:rPr lang="en-US" sz="1500" b="1" i="0" dirty="0">
                          <a:latin typeface="Century Gothic" panose="020B0502020202020204" pitchFamily="34" charset="0"/>
                        </a:rPr>
                        <a:t>Sample</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6F6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dirty="0">
                          <a:latin typeface="Century Gothic" panose="020B0502020202020204" pitchFamily="34" charset="0"/>
                        </a:rPr>
                        <a:t>Temperature (</a:t>
                      </a:r>
                      <a:r>
                        <a:rPr lang="en-US" sz="1500" b="1" i="0" dirty="0">
                          <a:latin typeface="Arial" panose="020B0604020202020204" pitchFamily="34" charset="0"/>
                          <a:cs typeface="Arial" panose="020B0604020202020204" pitchFamily="34" charset="0"/>
                        </a:rPr>
                        <a:t>°C)</a:t>
                      </a:r>
                      <a:endParaRPr lang="en-US" sz="1500" b="1"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6F6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dirty="0">
                          <a:latin typeface="Century Gothic" panose="020B0502020202020204" pitchFamily="34" charset="0"/>
                        </a:rPr>
                        <a:t>Notes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6F62"/>
                    </a:solidFill>
                  </a:tcPr>
                </a:tc>
                <a:extLst>
                  <a:ext uri="{0D108BD9-81ED-4DB2-BD59-A6C34878D82A}">
                    <a16:rowId xmlns:a16="http://schemas.microsoft.com/office/drawing/2014/main" val="1202464764"/>
                  </a:ext>
                </a:extLst>
              </a:tr>
              <a:tr h="432000">
                <a:tc>
                  <a:txBody>
                    <a:bodyPr/>
                    <a:lstStyle/>
                    <a:p>
                      <a:pPr algn="ctr">
                        <a:lnSpc>
                          <a:spcPct val="100000"/>
                        </a:lnSpc>
                      </a:pPr>
                      <a:r>
                        <a:rPr lang="en-US" sz="1500" b="0" i="0" dirty="0">
                          <a:latin typeface="Century Gothic" panose="020B0502020202020204" pitchFamily="34" charset="0"/>
                        </a:rPr>
                        <a:t>A</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algn="ctr">
                        <a:lnSpc>
                          <a:spcPct val="100000"/>
                        </a:lnSpc>
                      </a:pP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algn="ctr">
                        <a:lnSpc>
                          <a:spcPct val="100000"/>
                        </a:lnSpc>
                      </a:pP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extLst>
                  <a:ext uri="{0D108BD9-81ED-4DB2-BD59-A6C34878D82A}">
                    <a16:rowId xmlns:a16="http://schemas.microsoft.com/office/drawing/2014/main" val="2824927119"/>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B</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algn="ctr">
                        <a:lnSpc>
                          <a:spcPct val="100000"/>
                        </a:lnSpc>
                      </a:pP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extLst>
                  <a:ext uri="{0D108BD9-81ED-4DB2-BD59-A6C34878D82A}">
                    <a16:rowId xmlns:a16="http://schemas.microsoft.com/office/drawing/2014/main" val="1174088422"/>
                  </a:ext>
                </a:extLst>
              </a:tr>
            </a:tbl>
          </a:graphicData>
        </a:graphic>
      </p:graphicFrame>
      <p:graphicFrame>
        <p:nvGraphicFramePr>
          <p:cNvPr id="3" name="Table 2">
            <a:extLst>
              <a:ext uri="{FF2B5EF4-FFF2-40B4-BE49-F238E27FC236}">
                <a16:creationId xmlns:a16="http://schemas.microsoft.com/office/drawing/2014/main" id="{C6DDADD6-6DCC-30A1-60FB-E3477B8A3205}"/>
              </a:ext>
            </a:extLst>
          </p:cNvPr>
          <p:cNvGraphicFramePr>
            <a:graphicFrameLocks noGrp="1"/>
          </p:cNvGraphicFramePr>
          <p:nvPr>
            <p:extLst>
              <p:ext uri="{D42A27DB-BD31-4B8C-83A1-F6EECF244321}">
                <p14:modId xmlns:p14="http://schemas.microsoft.com/office/powerpoint/2010/main" val="457333825"/>
              </p:ext>
            </p:extLst>
          </p:nvPr>
        </p:nvGraphicFramePr>
        <p:xfrm>
          <a:off x="540000" y="3811680"/>
          <a:ext cx="10080000" cy="9806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3728557242"/>
                    </a:ext>
                  </a:extLst>
                </a:gridCol>
                <a:gridCol w="2520000">
                  <a:extLst>
                    <a:ext uri="{9D8B030D-6E8A-4147-A177-3AD203B41FA5}">
                      <a16:colId xmlns:a16="http://schemas.microsoft.com/office/drawing/2014/main" val="3205138032"/>
                    </a:ext>
                  </a:extLst>
                </a:gridCol>
                <a:gridCol w="2520000">
                  <a:extLst>
                    <a:ext uri="{9D8B030D-6E8A-4147-A177-3AD203B41FA5}">
                      <a16:colId xmlns:a16="http://schemas.microsoft.com/office/drawing/2014/main" val="2497027220"/>
                    </a:ext>
                  </a:extLst>
                </a:gridCol>
                <a:gridCol w="2520000">
                  <a:extLst>
                    <a:ext uri="{9D8B030D-6E8A-4147-A177-3AD203B41FA5}">
                      <a16:colId xmlns:a16="http://schemas.microsoft.com/office/drawing/2014/main" val="615029368"/>
                    </a:ext>
                  </a:extLst>
                </a:gridCol>
              </a:tblGrid>
              <a:tr h="432000">
                <a:tc>
                  <a:txBody>
                    <a:bodyPr/>
                    <a:lstStyle/>
                    <a:p>
                      <a:pPr algn="ctr"/>
                      <a:r>
                        <a:rPr lang="en-US" sz="1500" b="1" i="0" dirty="0">
                          <a:latin typeface="Century Gothic" panose="020B0502020202020204" pitchFamily="34" charset="0"/>
                        </a:rPr>
                        <a:t>Sample</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6F6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dirty="0">
                          <a:latin typeface="Century Gothic" panose="020B0502020202020204" pitchFamily="34" charset="0"/>
                        </a:rPr>
                        <a:t>Time in the fridge/freezer (mins)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6F6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dirty="0">
                          <a:latin typeface="Century Gothic" panose="020B0502020202020204" pitchFamily="34" charset="0"/>
                        </a:rPr>
                        <a:t>Temperature (</a:t>
                      </a:r>
                      <a:r>
                        <a:rPr lang="en-US" sz="1500" b="1" i="0" dirty="0">
                          <a:latin typeface="Arial" panose="020B0604020202020204" pitchFamily="34" charset="0"/>
                          <a:cs typeface="Arial" panose="020B0604020202020204" pitchFamily="34" charset="0"/>
                        </a:rPr>
                        <a:t>°C)</a:t>
                      </a:r>
                      <a:endParaRPr lang="en-US" sz="1500" b="1"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6F6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dirty="0">
                          <a:latin typeface="Century Gothic" panose="020B0502020202020204" pitchFamily="34" charset="0"/>
                        </a:rPr>
                        <a:t>Observations </a:t>
                      </a:r>
                      <a:br>
                        <a:rPr lang="en-US" sz="1500" b="1" i="0" dirty="0">
                          <a:latin typeface="Century Gothic" panose="020B0502020202020204" pitchFamily="34" charset="0"/>
                        </a:rPr>
                      </a:br>
                      <a:r>
                        <a:rPr lang="en-US" sz="1500" b="0" i="0" dirty="0">
                          <a:latin typeface="Century Gothic" panose="020B0502020202020204" pitchFamily="34" charset="0"/>
                        </a:rPr>
                        <a:t>(Describe what you see)</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6F62"/>
                    </a:solidFill>
                  </a:tcPr>
                </a:tc>
                <a:extLst>
                  <a:ext uri="{0D108BD9-81ED-4DB2-BD59-A6C34878D82A}">
                    <a16:rowId xmlns:a16="http://schemas.microsoft.com/office/drawing/2014/main" val="3761504964"/>
                  </a:ext>
                </a:extLst>
              </a:tr>
              <a:tr h="432000">
                <a:tc>
                  <a:txBody>
                    <a:bodyPr/>
                    <a:lstStyle/>
                    <a:p>
                      <a:pPr>
                        <a:lnSpc>
                          <a:spcPct val="100000"/>
                        </a:lnSpc>
                      </a:pPr>
                      <a:endParaRPr lang="en-US" sz="15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algn="ctr">
                        <a:lnSpc>
                          <a:spcPct val="100000"/>
                        </a:lnSpc>
                      </a:pP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algn="ctr">
                        <a:lnSpc>
                          <a:spcPct val="100000"/>
                        </a:lnSpc>
                      </a:pP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5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extLst>
                  <a:ext uri="{0D108BD9-81ED-4DB2-BD59-A6C34878D82A}">
                    <a16:rowId xmlns:a16="http://schemas.microsoft.com/office/drawing/2014/main" val="538957252"/>
                  </a:ext>
                </a:extLst>
              </a:tr>
            </a:tbl>
          </a:graphicData>
        </a:graphic>
      </p:graphicFrame>
      <p:sp>
        <p:nvSpPr>
          <p:cNvPr id="7" name="Content Placeholder 2">
            <a:extLst>
              <a:ext uri="{FF2B5EF4-FFF2-40B4-BE49-F238E27FC236}">
                <a16:creationId xmlns:a16="http://schemas.microsoft.com/office/drawing/2014/main" id="{9CA43949-CC39-4B8C-0837-8DBBE76C45EB}"/>
              </a:ext>
            </a:extLst>
          </p:cNvPr>
          <p:cNvSpPr txBox="1">
            <a:spLocks/>
          </p:cNvSpPr>
          <p:nvPr/>
        </p:nvSpPr>
        <p:spPr>
          <a:xfrm>
            <a:off x="540000" y="5128478"/>
            <a:ext cx="10080000" cy="1189522"/>
          </a:xfrm>
          <a:prstGeom prst="rect">
            <a:avLst/>
          </a:prstGeom>
        </p:spPr>
        <p:txBody>
          <a:bodyPr vert="horz" lIns="0" tIns="0" rIns="0" bIns="0" rtlCol="0" anchor="ctr" anchorCtr="0">
            <a:normAutofit/>
          </a:bodyPr>
          <a:lstStyle>
            <a:lvl1pPr marL="0" indent="0" algn="ctr" defTabSz="914400" rtl="0" eaLnBrk="1" latinLnBrk="0" hangingPunct="1">
              <a:lnSpc>
                <a:spcPct val="100000"/>
              </a:lnSpc>
              <a:spcBef>
                <a:spcPts val="0"/>
              </a:spcBef>
              <a:spcAft>
                <a:spcPts val="1200"/>
              </a:spcAft>
              <a:buFontTx/>
              <a:buNone/>
              <a:defRPr sz="1200" b="1"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gn="l">
              <a:buClr>
                <a:srgbClr val="006F62"/>
              </a:buClr>
              <a:buFont typeface="+mj-lt"/>
              <a:buAutoNum type="arabicPeriod" startAt="7"/>
            </a:pPr>
            <a:r>
              <a:rPr lang="en-US" sz="2200" b="0" dirty="0"/>
              <a:t>Draw your own results table.</a:t>
            </a:r>
          </a:p>
          <a:p>
            <a:pPr algn="l"/>
            <a:r>
              <a:rPr lang="en-US" sz="2200" b="0" dirty="0"/>
              <a:t>What headings will you write in each column? Don’t forget to include the units.</a:t>
            </a:r>
          </a:p>
        </p:txBody>
      </p:sp>
    </p:spTree>
    <p:extLst>
      <p:ext uri="{BB962C8B-B14F-4D97-AF65-F5344CB8AC3E}">
        <p14:creationId xmlns:p14="http://schemas.microsoft.com/office/powerpoint/2010/main" val="2592905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3FA46-4912-DF46-8997-471B49E44DBE}"/>
              </a:ext>
            </a:extLst>
          </p:cNvPr>
          <p:cNvSpPr>
            <a:spLocks noGrp="1"/>
          </p:cNvSpPr>
          <p:nvPr>
            <p:ph type="title"/>
          </p:nvPr>
        </p:nvSpPr>
        <p:spPr/>
        <p:txBody>
          <a:bodyPr/>
          <a:lstStyle/>
          <a:p>
            <a:r>
              <a:rPr lang="en-US" dirty="0"/>
              <a:t>Analysing your results</a:t>
            </a:r>
          </a:p>
        </p:txBody>
      </p:sp>
      <p:sp>
        <p:nvSpPr>
          <p:cNvPr id="3" name="Content Placeholder 2">
            <a:extLst>
              <a:ext uri="{FF2B5EF4-FFF2-40B4-BE49-F238E27FC236}">
                <a16:creationId xmlns:a16="http://schemas.microsoft.com/office/drawing/2014/main" id="{FCDA1A1A-5781-EA4F-95E5-134C9A065234}"/>
              </a:ext>
            </a:extLst>
          </p:cNvPr>
          <p:cNvSpPr>
            <a:spLocks noGrp="1"/>
          </p:cNvSpPr>
          <p:nvPr>
            <p:ph idx="1"/>
          </p:nvPr>
        </p:nvSpPr>
        <p:spPr>
          <a:xfrm>
            <a:off x="539999" y="1260000"/>
            <a:ext cx="10221786" cy="5040000"/>
          </a:xfrm>
        </p:spPr>
        <p:txBody>
          <a:bodyPr/>
          <a:lstStyle/>
          <a:p>
            <a:pPr marL="457200" indent="-457200">
              <a:buClr>
                <a:srgbClr val="006F62"/>
              </a:buClr>
              <a:buFont typeface="+mj-lt"/>
              <a:buAutoNum type="arabicPeriod" startAt="8"/>
            </a:pPr>
            <a:r>
              <a:rPr lang="en-US" dirty="0"/>
              <a:t>Interpret your results.</a:t>
            </a:r>
          </a:p>
          <a:p>
            <a:pPr marL="1143000" lvl="1" indent="-457200">
              <a:buFont typeface="+mj-lt"/>
              <a:buAutoNum type="alphaLcParenR"/>
            </a:pPr>
            <a:r>
              <a:rPr lang="en-US" dirty="0">
                <a:latin typeface="Century Gothic" panose="020B0502020202020204" pitchFamily="34" charset="0"/>
              </a:rPr>
              <a:t>Which sample cooled the fastest?</a:t>
            </a:r>
          </a:p>
          <a:p>
            <a:pPr marL="1143000" lvl="1" indent="-457200">
              <a:buFont typeface="+mj-lt"/>
              <a:buAutoNum type="alphaLcParenR"/>
            </a:pPr>
            <a:r>
              <a:rPr lang="en-US" dirty="0">
                <a:latin typeface="Century Gothic" panose="020B0502020202020204" pitchFamily="34" charset="0"/>
              </a:rPr>
              <a:t>Which sample became ice first?</a:t>
            </a:r>
          </a:p>
          <a:p>
            <a:pPr lvl="1" indent="0">
              <a:buClr>
                <a:srgbClr val="006F62"/>
              </a:buClr>
              <a:buNone/>
            </a:pPr>
            <a:endParaRPr lang="en-US" dirty="0">
              <a:latin typeface="Century Gothic" panose="020B0502020202020204" pitchFamily="34" charset="0"/>
            </a:endParaRPr>
          </a:p>
          <a:p>
            <a:pPr marL="457200" indent="-457200">
              <a:buClr>
                <a:srgbClr val="006F62"/>
              </a:buClr>
              <a:buFont typeface="+mj-lt"/>
              <a:buAutoNum type="arabicPeriod" startAt="8"/>
            </a:pPr>
            <a:r>
              <a:rPr lang="en-US" dirty="0"/>
              <a:t>Write a conclusion to the question:</a:t>
            </a:r>
          </a:p>
          <a:p>
            <a:pPr algn="ctr">
              <a:buClr>
                <a:srgbClr val="006F62"/>
              </a:buClr>
            </a:pPr>
            <a:r>
              <a:rPr lang="en-GB" b="1" dirty="0"/>
              <a:t>‘Which makes ice faster, hot or cold water?’</a:t>
            </a:r>
            <a:endParaRPr lang="en-US" dirty="0"/>
          </a:p>
          <a:p>
            <a:pPr>
              <a:buClr>
                <a:srgbClr val="006F62"/>
              </a:buClr>
            </a:pPr>
            <a:endParaRPr lang="en-US" dirty="0"/>
          </a:p>
          <a:p>
            <a:pPr>
              <a:buClr>
                <a:srgbClr val="006F62"/>
              </a:buClr>
            </a:pPr>
            <a:endParaRPr lang="en-US" dirty="0"/>
          </a:p>
          <a:p>
            <a:pPr>
              <a:buClr>
                <a:srgbClr val="006F62"/>
              </a:buClr>
            </a:pPr>
            <a:endParaRPr lang="en-US" dirty="0"/>
          </a:p>
          <a:p>
            <a:pPr>
              <a:buClr>
                <a:srgbClr val="006F62"/>
              </a:buClr>
            </a:pPr>
            <a:r>
              <a:rPr lang="en-US" dirty="0"/>
              <a:t>Was your prediction correct?</a:t>
            </a:r>
          </a:p>
        </p:txBody>
      </p:sp>
      <p:sp>
        <p:nvSpPr>
          <p:cNvPr id="5" name="Title 1">
            <a:extLst>
              <a:ext uri="{FF2B5EF4-FFF2-40B4-BE49-F238E27FC236}">
                <a16:creationId xmlns:a16="http://schemas.microsoft.com/office/drawing/2014/main" id="{08118653-56D4-474D-AB34-4FED586EBF77}"/>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Conclusion</a:t>
            </a:r>
            <a:endParaRPr lang="en-US" sz="2200" dirty="0">
              <a:solidFill>
                <a:schemeClr val="bg1"/>
              </a:solidFill>
            </a:endParaRPr>
          </a:p>
        </p:txBody>
      </p:sp>
    </p:spTree>
    <p:extLst>
      <p:ext uri="{BB962C8B-B14F-4D97-AF65-F5344CB8AC3E}">
        <p14:creationId xmlns:p14="http://schemas.microsoft.com/office/powerpoint/2010/main" val="1282669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4E77663-259B-104A-AAD0-31021C659F7E}"/>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Explanation</a:t>
            </a:r>
            <a:endParaRPr lang="en-US" sz="2200" dirty="0">
              <a:solidFill>
                <a:schemeClr val="bg1"/>
              </a:solidFill>
            </a:endParaRPr>
          </a:p>
        </p:txBody>
      </p:sp>
      <p:sp>
        <p:nvSpPr>
          <p:cNvPr id="2" name="Title 1">
            <a:extLst>
              <a:ext uri="{FF2B5EF4-FFF2-40B4-BE49-F238E27FC236}">
                <a16:creationId xmlns:a16="http://schemas.microsoft.com/office/drawing/2014/main" id="{5ECC1E2A-2BF0-D440-B7AD-977E4B223F66}"/>
              </a:ext>
            </a:extLst>
          </p:cNvPr>
          <p:cNvSpPr>
            <a:spLocks noGrp="1"/>
          </p:cNvSpPr>
          <p:nvPr>
            <p:ph type="title"/>
          </p:nvPr>
        </p:nvSpPr>
        <p:spPr/>
        <p:txBody>
          <a:bodyPr/>
          <a:lstStyle/>
          <a:p>
            <a:r>
              <a:rPr lang="en-US" dirty="0"/>
              <a:t>The </a:t>
            </a:r>
            <a:r>
              <a:rPr lang="en-US" dirty="0" err="1"/>
              <a:t>Mpemba</a:t>
            </a:r>
            <a:r>
              <a:rPr lang="en-US" dirty="0"/>
              <a:t> effect</a:t>
            </a:r>
          </a:p>
        </p:txBody>
      </p:sp>
      <p:sp>
        <p:nvSpPr>
          <p:cNvPr id="3" name="Content Placeholder 2">
            <a:extLst>
              <a:ext uri="{FF2B5EF4-FFF2-40B4-BE49-F238E27FC236}">
                <a16:creationId xmlns:a16="http://schemas.microsoft.com/office/drawing/2014/main" id="{F75AD0E3-9FEE-1049-ADFC-491236E572AB}"/>
              </a:ext>
            </a:extLst>
          </p:cNvPr>
          <p:cNvSpPr>
            <a:spLocks noGrp="1"/>
          </p:cNvSpPr>
          <p:nvPr>
            <p:ph idx="1"/>
          </p:nvPr>
        </p:nvSpPr>
        <p:spPr/>
        <p:txBody>
          <a:bodyPr>
            <a:normAutofit/>
          </a:bodyPr>
          <a:lstStyle/>
          <a:p>
            <a:r>
              <a:rPr lang="en-US" dirty="0"/>
              <a:t>Remember the teenager, </a:t>
            </a:r>
            <a:r>
              <a:rPr lang="en-US" dirty="0" err="1"/>
              <a:t>Erasto</a:t>
            </a:r>
            <a:r>
              <a:rPr lang="en-US" dirty="0"/>
              <a:t> </a:t>
            </a:r>
            <a:r>
              <a:rPr lang="en-US" dirty="0" err="1"/>
              <a:t>Mpemba</a:t>
            </a:r>
            <a:r>
              <a:rPr lang="en-US" dirty="0"/>
              <a:t>, and his ice cream?</a:t>
            </a:r>
          </a:p>
          <a:p>
            <a:r>
              <a:rPr lang="en-GB" dirty="0" err="1"/>
              <a:t>Erasto</a:t>
            </a:r>
            <a:r>
              <a:rPr lang="en-GB" dirty="0"/>
              <a:t> put his ice cream mixture in the fridge without letting it cool first. At the same time one of his friends, who had let his mixture cool, also put his mixture in the fridge.</a:t>
            </a:r>
          </a:p>
          <a:p>
            <a:r>
              <a:rPr lang="en-GB" dirty="0">
                <a:effectLst/>
                <a:latin typeface="Century Gothic" panose="020B0502020202020204" pitchFamily="34" charset="0"/>
                <a:ea typeface="Calibri" panose="020F0502020204030204" pitchFamily="34" charset="0"/>
                <a:cs typeface="Arial" panose="020B0604020202020204" pitchFamily="34" charset="0"/>
              </a:rPr>
              <a:t>To everyone’s surprise, </a:t>
            </a:r>
            <a:r>
              <a:rPr lang="en-GB" dirty="0" err="1">
                <a:effectLst/>
                <a:latin typeface="Century Gothic" panose="020B0502020202020204" pitchFamily="34" charset="0"/>
                <a:ea typeface="Calibri" panose="020F0502020204030204" pitchFamily="34" charset="0"/>
                <a:cs typeface="Arial" panose="020B0604020202020204" pitchFamily="34" charset="0"/>
              </a:rPr>
              <a:t>Erasto’s</a:t>
            </a:r>
            <a:r>
              <a:rPr lang="en-GB" dirty="0">
                <a:effectLst/>
                <a:latin typeface="Century Gothic" panose="020B0502020202020204" pitchFamily="34" charset="0"/>
                <a:ea typeface="Calibri" panose="020F0502020204030204" pitchFamily="34" charset="0"/>
                <a:cs typeface="Arial" panose="020B0604020202020204" pitchFamily="34" charset="0"/>
              </a:rPr>
              <a:t> ice cream froze first after about 1 hour, while his friend’s remained liquid for longer.</a:t>
            </a:r>
          </a:p>
          <a:p>
            <a:r>
              <a:rPr lang="en-GB" b="1" dirty="0">
                <a:cs typeface="Arial" panose="020B0604020202020204" pitchFamily="34" charset="0"/>
              </a:rPr>
              <a:t>This is known as the </a:t>
            </a:r>
            <a:r>
              <a:rPr lang="en-GB" b="1" dirty="0" err="1">
                <a:cs typeface="Arial" panose="020B0604020202020204" pitchFamily="34" charset="0"/>
              </a:rPr>
              <a:t>Mpemba</a:t>
            </a:r>
            <a:r>
              <a:rPr lang="en-GB" b="1" dirty="0">
                <a:cs typeface="Arial" panose="020B0604020202020204" pitchFamily="34" charset="0"/>
              </a:rPr>
              <a:t> effect.</a:t>
            </a:r>
            <a:br>
              <a:rPr lang="en-GB" dirty="0"/>
            </a:br>
            <a:endParaRPr lang="en-US" dirty="0"/>
          </a:p>
        </p:txBody>
      </p:sp>
      <p:pic>
        <p:nvPicPr>
          <p:cNvPr id="11" name="Picture 10" descr="Scoops of vanilla ice cream in wafer cones stood in a line on a white background">
            <a:extLst>
              <a:ext uri="{FF2B5EF4-FFF2-40B4-BE49-F238E27FC236}">
                <a16:creationId xmlns:a16="http://schemas.microsoft.com/office/drawing/2014/main" id="{9FE70114-062E-3E32-C775-CC64857CD7E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604929" y="1260475"/>
            <a:ext cx="4089400" cy="4076700"/>
          </a:xfrm>
          <a:prstGeom prst="rect">
            <a:avLst/>
          </a:prstGeom>
        </p:spPr>
      </p:pic>
      <p:sp>
        <p:nvSpPr>
          <p:cNvPr id="12" name="TextBox 11">
            <a:extLst>
              <a:ext uri="{FF2B5EF4-FFF2-40B4-BE49-F238E27FC236}">
                <a16:creationId xmlns:a16="http://schemas.microsoft.com/office/drawing/2014/main" id="{2B868208-82FC-26F9-B746-F5F7D84F8A5A}"/>
              </a:ext>
            </a:extLst>
          </p:cNvPr>
          <p:cNvSpPr txBox="1"/>
          <p:nvPr/>
        </p:nvSpPr>
        <p:spPr>
          <a:xfrm rot="16200000">
            <a:off x="8934862" y="3353174"/>
            <a:ext cx="3706390" cy="261610"/>
          </a:xfrm>
          <a:prstGeom prst="rect">
            <a:avLst/>
          </a:prstGeom>
          <a:noFill/>
        </p:spPr>
        <p:txBody>
          <a:bodyPr wrap="square" rtlCol="0">
            <a:spAutoFit/>
          </a:bodyPr>
          <a:lstStyle/>
          <a:p>
            <a:r>
              <a:rPr lang="en-GB" sz="1100" dirty="0">
                <a:latin typeface="Century Gothic" panose="020B0502020202020204" pitchFamily="34" charset="0"/>
              </a:rPr>
              <a:t>© Victor1/Shutterstock</a:t>
            </a:r>
          </a:p>
        </p:txBody>
      </p:sp>
    </p:spTree>
    <p:extLst>
      <p:ext uri="{BB962C8B-B14F-4D97-AF65-F5344CB8AC3E}">
        <p14:creationId xmlns:p14="http://schemas.microsoft.com/office/powerpoint/2010/main" val="6879074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3677</TotalTime>
  <Words>1124</Words>
  <Application>Microsoft Office PowerPoint</Application>
  <PresentationFormat>Widescreen</PresentationFormat>
  <Paragraphs>118</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Century Gothic</vt:lpstr>
      <vt:lpstr>Office Theme</vt:lpstr>
      <vt:lpstr>11–14 years</vt:lpstr>
      <vt:lpstr>The Mpemba effect</vt:lpstr>
      <vt:lpstr>Learning objectives</vt:lpstr>
      <vt:lpstr>Your task</vt:lpstr>
      <vt:lpstr>Equipment</vt:lpstr>
      <vt:lpstr>Before you begin</vt:lpstr>
      <vt:lpstr>Recording your results</vt:lpstr>
      <vt:lpstr>Analysing your results</vt:lpstr>
      <vt:lpstr>The Mpemba effect</vt:lpstr>
      <vt:lpstr>Explanation</vt:lpstr>
      <vt:lpstr>Questions</vt:lpstr>
      <vt:lpstr>Answers (unscaffolded)</vt:lpstr>
      <vt:lpstr>Answers (scaffolded)</vt:lpstr>
      <vt:lpstr>Answers (scaffolded)</vt:lpstr>
      <vt:lpstr>Answers (unscaffolded)</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ice presentation</dc:title>
  <dc:creator>Royal Society of Chemistry</dc:creator>
  <cp:keywords>water, ice, change of state, planning, hypothesis, equilibrium,</cp:keywords>
  <dc:description>From Supercool water, Education in Chemistry, https://rsc.li/4a2yo5u</dc:description>
  <cp:lastModifiedBy>Kirsty Patterson</cp:lastModifiedBy>
  <cp:revision>595</cp:revision>
  <dcterms:created xsi:type="dcterms:W3CDTF">2021-04-13T16:26:00Z</dcterms:created>
  <dcterms:modified xsi:type="dcterms:W3CDTF">2023-12-01T13:22:57Z</dcterms:modified>
  <cp:category>From Supercool water, Education in Chemistry, https://rsc.li/4a2yo5u</cp:category>
</cp:coreProperties>
</file>