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5" r:id="rId2"/>
    <p:sldId id="322" r:id="rId3"/>
    <p:sldId id="287" r:id="rId4"/>
    <p:sldId id="314" r:id="rId5"/>
    <p:sldId id="315" r:id="rId6"/>
    <p:sldId id="288" r:id="rId7"/>
    <p:sldId id="320" r:id="rId8"/>
    <p:sldId id="321" r:id="rId9"/>
    <p:sldId id="317" r:id="rId10"/>
    <p:sldId id="319" r:id="rId11"/>
    <p:sldId id="318" r:id="rId12"/>
    <p:sldId id="31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B21A71-40EF-42E9-8767-7CEFB4853A25}" v="8" dt="2023-08-16T14:11:04.9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4" autoAdjust="0"/>
    <p:restoredTop sz="73995" autoAdjust="0"/>
  </p:normalViewPr>
  <p:slideViewPr>
    <p:cSldViewPr snapToGrid="0" snapToObjects="1">
      <p:cViewPr varScale="1">
        <p:scale>
          <a:sx n="81" d="100"/>
          <a:sy n="81" d="100"/>
        </p:scale>
        <p:origin x="1950" y="78"/>
      </p:cViewPr>
      <p:guideLst/>
    </p:cSldViewPr>
  </p:slideViewPr>
  <p:outlineViewPr>
    <p:cViewPr>
      <p:scale>
        <a:sx n="33" d="100"/>
        <a:sy n="33" d="100"/>
      </p:scale>
      <p:origin x="0" y="-3134"/>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phanie Kancy" userId="075d5e9a-6024-438f-b2ef-015b8736fe65" providerId="ADAL" clId="{1AB21A71-40EF-42E9-8767-7CEFB4853A25}"/>
    <pc:docChg chg="undo redo custSel modSld modMainMaster">
      <pc:chgData name="Stephanie Kancy" userId="075d5e9a-6024-438f-b2ef-015b8736fe65" providerId="ADAL" clId="{1AB21A71-40EF-42E9-8767-7CEFB4853A25}" dt="2023-08-16T13:24:04.547" v="100" actId="207"/>
      <pc:docMkLst>
        <pc:docMk/>
      </pc:docMkLst>
      <pc:sldChg chg="modSp mod">
        <pc:chgData name="Stephanie Kancy" userId="075d5e9a-6024-438f-b2ef-015b8736fe65" providerId="ADAL" clId="{1AB21A71-40EF-42E9-8767-7CEFB4853A25}" dt="2023-08-16T10:22:47.402" v="88" actId="113"/>
        <pc:sldMkLst>
          <pc:docMk/>
          <pc:sldMk cId="1629480246" sldId="288"/>
        </pc:sldMkLst>
        <pc:spChg chg="mod">
          <ac:chgData name="Stephanie Kancy" userId="075d5e9a-6024-438f-b2ef-015b8736fe65" providerId="ADAL" clId="{1AB21A71-40EF-42E9-8767-7CEFB4853A25}" dt="2023-08-16T10:22:47.402" v="88" actId="113"/>
          <ac:spMkLst>
            <pc:docMk/>
            <pc:sldMk cId="1629480246" sldId="288"/>
            <ac:spMk id="3" creationId="{B9B1F842-BC16-354A-84F3-BCA1F48752F2}"/>
          </ac:spMkLst>
        </pc:spChg>
        <pc:spChg chg="mod">
          <ac:chgData name="Stephanie Kancy" userId="075d5e9a-6024-438f-b2ef-015b8736fe65" providerId="ADAL" clId="{1AB21A71-40EF-42E9-8767-7CEFB4853A25}" dt="2023-08-15T16:16:59.740" v="73" actId="1035"/>
          <ac:spMkLst>
            <pc:docMk/>
            <pc:sldMk cId="1629480246" sldId="288"/>
            <ac:spMk id="5" creationId="{9AEFF6AE-29B2-F421-B8F3-8EA15A92B2A0}"/>
          </ac:spMkLst>
        </pc:spChg>
      </pc:sldChg>
      <pc:sldChg chg="modSp mod">
        <pc:chgData name="Stephanie Kancy" userId="075d5e9a-6024-438f-b2ef-015b8736fe65" providerId="ADAL" clId="{1AB21A71-40EF-42E9-8767-7CEFB4853A25}" dt="2023-08-16T10:23:00.133" v="89" actId="113"/>
        <pc:sldMkLst>
          <pc:docMk/>
          <pc:sldMk cId="1782882138" sldId="320"/>
        </pc:sldMkLst>
        <pc:spChg chg="mod">
          <ac:chgData name="Stephanie Kancy" userId="075d5e9a-6024-438f-b2ef-015b8736fe65" providerId="ADAL" clId="{1AB21A71-40EF-42E9-8767-7CEFB4853A25}" dt="2023-08-16T10:23:00.133" v="89" actId="113"/>
          <ac:spMkLst>
            <pc:docMk/>
            <pc:sldMk cId="1782882138" sldId="320"/>
            <ac:spMk id="3" creationId="{B9B1F842-BC16-354A-84F3-BCA1F48752F2}"/>
          </ac:spMkLst>
        </pc:spChg>
      </pc:sldChg>
      <pc:sldChg chg="modSp mod">
        <pc:chgData name="Stephanie Kancy" userId="075d5e9a-6024-438f-b2ef-015b8736fe65" providerId="ADAL" clId="{1AB21A71-40EF-42E9-8767-7CEFB4853A25}" dt="2023-08-16T10:29:23.978" v="99" actId="20577"/>
        <pc:sldMkLst>
          <pc:docMk/>
          <pc:sldMk cId="1296685860" sldId="321"/>
        </pc:sldMkLst>
        <pc:spChg chg="mod">
          <ac:chgData name="Stephanie Kancy" userId="075d5e9a-6024-438f-b2ef-015b8736fe65" providerId="ADAL" clId="{1AB21A71-40EF-42E9-8767-7CEFB4853A25}" dt="2023-08-16T10:29:23.978" v="99" actId="20577"/>
          <ac:spMkLst>
            <pc:docMk/>
            <pc:sldMk cId="1296685860" sldId="321"/>
            <ac:spMk id="3" creationId="{B9B1F842-BC16-354A-84F3-BCA1F48752F2}"/>
          </ac:spMkLst>
        </pc:spChg>
      </pc:sldChg>
      <pc:sldMasterChg chg="modSldLayout">
        <pc:chgData name="Stephanie Kancy" userId="075d5e9a-6024-438f-b2ef-015b8736fe65" providerId="ADAL" clId="{1AB21A71-40EF-42E9-8767-7CEFB4853A25}" dt="2023-08-16T13:24:04.547" v="100" actId="207"/>
        <pc:sldMasterMkLst>
          <pc:docMk/>
          <pc:sldMasterMk cId="2405364243" sldId="2147483648"/>
        </pc:sldMasterMkLst>
        <pc:sldLayoutChg chg="modSp mod">
          <pc:chgData name="Stephanie Kancy" userId="075d5e9a-6024-438f-b2ef-015b8736fe65" providerId="ADAL" clId="{1AB21A71-40EF-42E9-8767-7CEFB4853A25}" dt="2023-08-16T13:24:04.547" v="100" actId="207"/>
          <pc:sldLayoutMkLst>
            <pc:docMk/>
            <pc:sldMasterMk cId="2405364243" sldId="2147483648"/>
            <pc:sldLayoutMk cId="2557262464" sldId="2147483660"/>
          </pc:sldLayoutMkLst>
          <pc:spChg chg="mod">
            <ac:chgData name="Stephanie Kancy" userId="075d5e9a-6024-438f-b2ef-015b8736fe65" providerId="ADAL" clId="{1AB21A71-40EF-42E9-8767-7CEFB4853A25}" dt="2023-08-16T13:24:04.547" v="100" actId="207"/>
            <ac:spMkLst>
              <pc:docMk/>
              <pc:sldMasterMk cId="2405364243" sldId="2147483648"/>
              <pc:sldLayoutMk cId="2557262464" sldId="2147483660"/>
              <ac:spMk id="17" creationId="{7854A24E-0016-C74A-86CC-C558B7FBB5DF}"/>
            </ac:spMkLst>
          </pc:spChg>
        </pc:sldLayoutChg>
      </pc:sldMasterChg>
    </pc:docChg>
  </pc:docChgLst>
  <pc:docChgLst>
    <pc:chgData name="Stephanie Kancy" userId="075d5e9a-6024-438f-b2ef-015b8736fe65" providerId="ADAL" clId="{A2BFB5EE-ECE0-446D-AAD4-542CED2B9C36}"/>
    <pc:docChg chg="undo custSel modSld">
      <pc:chgData name="Stephanie Kancy" userId="075d5e9a-6024-438f-b2ef-015b8736fe65" providerId="ADAL" clId="{A2BFB5EE-ECE0-446D-AAD4-542CED2B9C36}" dt="2023-08-11T12:10:45.207" v="801" actId="20577"/>
      <pc:docMkLst>
        <pc:docMk/>
      </pc:docMkLst>
      <pc:sldChg chg="delSp modSp mod">
        <pc:chgData name="Stephanie Kancy" userId="075d5e9a-6024-438f-b2ef-015b8736fe65" providerId="ADAL" clId="{A2BFB5EE-ECE0-446D-AAD4-542CED2B9C36}" dt="2023-08-11T12:00:06.389" v="515" actId="962"/>
        <pc:sldMkLst>
          <pc:docMk/>
          <pc:sldMk cId="1833564579" sldId="287"/>
        </pc:sldMkLst>
        <pc:spChg chg="mod">
          <ac:chgData name="Stephanie Kancy" userId="075d5e9a-6024-438f-b2ef-015b8736fe65" providerId="ADAL" clId="{A2BFB5EE-ECE0-446D-AAD4-542CED2B9C36}" dt="2023-08-11T12:00:06.389" v="515" actId="962"/>
          <ac:spMkLst>
            <pc:docMk/>
            <pc:sldMk cId="1833564579" sldId="287"/>
            <ac:spMk id="5" creationId="{864BD236-113E-444D-9271-431AB16BEF04}"/>
          </ac:spMkLst>
        </pc:spChg>
        <pc:picChg chg="mod">
          <ac:chgData name="Stephanie Kancy" userId="075d5e9a-6024-438f-b2ef-015b8736fe65" providerId="ADAL" clId="{A2BFB5EE-ECE0-446D-AAD4-542CED2B9C36}" dt="2023-08-11T11:57:28.617" v="401" actId="962"/>
          <ac:picMkLst>
            <pc:docMk/>
            <pc:sldMk cId="1833564579" sldId="287"/>
            <ac:picMk id="6" creationId="{C41CD239-979E-1F93-0A3D-6B740A2C42BB}"/>
          </ac:picMkLst>
        </pc:picChg>
        <pc:picChg chg="del mod">
          <ac:chgData name="Stephanie Kancy" userId="075d5e9a-6024-438f-b2ef-015b8736fe65" providerId="ADAL" clId="{A2BFB5EE-ECE0-446D-AAD4-542CED2B9C36}" dt="2023-08-11T11:58:01.644" v="429" actId="478"/>
          <ac:picMkLst>
            <pc:docMk/>
            <pc:sldMk cId="1833564579" sldId="287"/>
            <ac:picMk id="7" creationId="{FBD81120-9A61-5DDE-89F7-A09AE0346B89}"/>
          </ac:picMkLst>
        </pc:picChg>
      </pc:sldChg>
      <pc:sldChg chg="modSp mod">
        <pc:chgData name="Stephanie Kancy" userId="075d5e9a-6024-438f-b2ef-015b8736fe65" providerId="ADAL" clId="{A2BFB5EE-ECE0-446D-AAD4-542CED2B9C36}" dt="2023-08-11T12:08:01.437" v="665" actId="20577"/>
        <pc:sldMkLst>
          <pc:docMk/>
          <pc:sldMk cId="1629480246" sldId="288"/>
        </pc:sldMkLst>
        <pc:spChg chg="mod">
          <ac:chgData name="Stephanie Kancy" userId="075d5e9a-6024-438f-b2ef-015b8736fe65" providerId="ADAL" clId="{A2BFB5EE-ECE0-446D-AAD4-542CED2B9C36}" dt="2023-08-11T12:08:01.437" v="665" actId="20577"/>
          <ac:spMkLst>
            <pc:docMk/>
            <pc:sldMk cId="1629480246" sldId="288"/>
            <ac:spMk id="2" creationId="{D231E722-E089-0544-A3BC-10C0F41FA975}"/>
          </ac:spMkLst>
        </pc:spChg>
      </pc:sldChg>
      <pc:sldChg chg="delSp modSp mod modNotesTx">
        <pc:chgData name="Stephanie Kancy" userId="075d5e9a-6024-438f-b2ef-015b8736fe65" providerId="ADAL" clId="{A2BFB5EE-ECE0-446D-AAD4-542CED2B9C36}" dt="2023-08-11T12:06:23.344" v="639" actId="20577"/>
        <pc:sldMkLst>
          <pc:docMk/>
          <pc:sldMk cId="3371479550" sldId="314"/>
        </pc:sldMkLst>
        <pc:spChg chg="mod">
          <ac:chgData name="Stephanie Kancy" userId="075d5e9a-6024-438f-b2ef-015b8736fe65" providerId="ADAL" clId="{A2BFB5EE-ECE0-446D-AAD4-542CED2B9C36}" dt="2023-08-11T12:06:23.344" v="639" actId="20577"/>
          <ac:spMkLst>
            <pc:docMk/>
            <pc:sldMk cId="3371479550" sldId="314"/>
            <ac:spMk id="2" creationId="{76F82CCF-15AB-FF47-F24C-21181F28C7BB}"/>
          </ac:spMkLst>
        </pc:spChg>
        <pc:spChg chg="mod">
          <ac:chgData name="Stephanie Kancy" userId="075d5e9a-6024-438f-b2ef-015b8736fe65" providerId="ADAL" clId="{A2BFB5EE-ECE0-446D-AAD4-542CED2B9C36}" dt="2023-08-11T12:00:35.671" v="518" actId="962"/>
          <ac:spMkLst>
            <pc:docMk/>
            <pc:sldMk cId="3371479550" sldId="314"/>
            <ac:spMk id="5" creationId="{864BD236-113E-444D-9271-431AB16BEF04}"/>
          </ac:spMkLst>
        </pc:spChg>
        <pc:picChg chg="mod">
          <ac:chgData name="Stephanie Kancy" userId="075d5e9a-6024-438f-b2ef-015b8736fe65" providerId="ADAL" clId="{A2BFB5EE-ECE0-446D-AAD4-542CED2B9C36}" dt="2023-08-11T12:01:58.932" v="565" actId="962"/>
          <ac:picMkLst>
            <pc:docMk/>
            <pc:sldMk cId="3371479550" sldId="314"/>
            <ac:picMk id="6" creationId="{2A3E5A52-C426-3C7C-7333-517D3B3E7800}"/>
          </ac:picMkLst>
        </pc:picChg>
        <pc:picChg chg="del mod">
          <ac:chgData name="Stephanie Kancy" userId="075d5e9a-6024-438f-b2ef-015b8736fe65" providerId="ADAL" clId="{A2BFB5EE-ECE0-446D-AAD4-542CED2B9C36}" dt="2023-08-11T11:58:13.726" v="458" actId="478"/>
          <ac:picMkLst>
            <pc:docMk/>
            <pc:sldMk cId="3371479550" sldId="314"/>
            <ac:picMk id="7" creationId="{FBD81120-9A61-5DDE-89F7-A09AE0346B89}"/>
          </ac:picMkLst>
        </pc:picChg>
      </pc:sldChg>
      <pc:sldChg chg="delSp modSp mod modNotesTx">
        <pc:chgData name="Stephanie Kancy" userId="075d5e9a-6024-438f-b2ef-015b8736fe65" providerId="ADAL" clId="{A2BFB5EE-ECE0-446D-AAD4-542CED2B9C36}" dt="2023-08-11T12:06:55.720" v="656" actId="20577"/>
        <pc:sldMkLst>
          <pc:docMk/>
          <pc:sldMk cId="1615534580" sldId="315"/>
        </pc:sldMkLst>
        <pc:spChg chg="mod">
          <ac:chgData name="Stephanie Kancy" userId="075d5e9a-6024-438f-b2ef-015b8736fe65" providerId="ADAL" clId="{A2BFB5EE-ECE0-446D-AAD4-542CED2B9C36}" dt="2023-08-11T12:06:55.720" v="656" actId="20577"/>
          <ac:spMkLst>
            <pc:docMk/>
            <pc:sldMk cId="1615534580" sldId="315"/>
            <ac:spMk id="2" creationId="{668B998A-528B-1FC8-B367-9C71D0FBEF14}"/>
          </ac:spMkLst>
        </pc:spChg>
        <pc:spChg chg="mod">
          <ac:chgData name="Stephanie Kancy" userId="075d5e9a-6024-438f-b2ef-015b8736fe65" providerId="ADAL" clId="{A2BFB5EE-ECE0-446D-AAD4-542CED2B9C36}" dt="2023-08-11T12:00:53.423" v="521" actId="962"/>
          <ac:spMkLst>
            <pc:docMk/>
            <pc:sldMk cId="1615534580" sldId="315"/>
            <ac:spMk id="5" creationId="{864BD236-113E-444D-9271-431AB16BEF04}"/>
          </ac:spMkLst>
        </pc:spChg>
        <pc:picChg chg="mod">
          <ac:chgData name="Stephanie Kancy" userId="075d5e9a-6024-438f-b2ef-015b8736fe65" providerId="ADAL" clId="{A2BFB5EE-ECE0-446D-AAD4-542CED2B9C36}" dt="2023-08-11T12:02:16.429" v="571" actId="962"/>
          <ac:picMkLst>
            <pc:docMk/>
            <pc:sldMk cId="1615534580" sldId="315"/>
            <ac:picMk id="6" creationId="{E26D2D6E-2258-B13D-21CC-4C2D35A13E7E}"/>
          </ac:picMkLst>
        </pc:picChg>
        <pc:picChg chg="del mod">
          <ac:chgData name="Stephanie Kancy" userId="075d5e9a-6024-438f-b2ef-015b8736fe65" providerId="ADAL" clId="{A2BFB5EE-ECE0-446D-AAD4-542CED2B9C36}" dt="2023-08-11T11:58:23.319" v="496" actId="478"/>
          <ac:picMkLst>
            <pc:docMk/>
            <pc:sldMk cId="1615534580" sldId="315"/>
            <ac:picMk id="7" creationId="{FBD81120-9A61-5DDE-89F7-A09AE0346B89}"/>
          </ac:picMkLst>
        </pc:picChg>
      </pc:sldChg>
      <pc:sldChg chg="modSp mod">
        <pc:chgData name="Stephanie Kancy" userId="075d5e9a-6024-438f-b2ef-015b8736fe65" providerId="ADAL" clId="{A2BFB5EE-ECE0-446D-AAD4-542CED2B9C36}" dt="2023-08-11T12:10:45.207" v="801" actId="20577"/>
        <pc:sldMkLst>
          <pc:docMk/>
          <pc:sldMk cId="2533453110" sldId="316"/>
        </pc:sldMkLst>
        <pc:spChg chg="mod">
          <ac:chgData name="Stephanie Kancy" userId="075d5e9a-6024-438f-b2ef-015b8736fe65" providerId="ADAL" clId="{A2BFB5EE-ECE0-446D-AAD4-542CED2B9C36}" dt="2023-08-11T12:10:45.207" v="801" actId="20577"/>
          <ac:spMkLst>
            <pc:docMk/>
            <pc:sldMk cId="2533453110" sldId="316"/>
            <ac:spMk id="2" creationId="{D231E722-E089-0544-A3BC-10C0F41FA975}"/>
          </ac:spMkLst>
        </pc:spChg>
      </pc:sldChg>
      <pc:sldChg chg="modSp mod">
        <pc:chgData name="Stephanie Kancy" userId="075d5e9a-6024-438f-b2ef-015b8736fe65" providerId="ADAL" clId="{A2BFB5EE-ECE0-446D-AAD4-542CED2B9C36}" dt="2023-08-11T12:08:52.914" v="677" actId="20577"/>
        <pc:sldMkLst>
          <pc:docMk/>
          <pc:sldMk cId="3943185621" sldId="317"/>
        </pc:sldMkLst>
        <pc:spChg chg="mod">
          <ac:chgData name="Stephanie Kancy" userId="075d5e9a-6024-438f-b2ef-015b8736fe65" providerId="ADAL" clId="{A2BFB5EE-ECE0-446D-AAD4-542CED2B9C36}" dt="2023-08-11T12:08:52.914" v="677" actId="20577"/>
          <ac:spMkLst>
            <pc:docMk/>
            <pc:sldMk cId="3943185621" sldId="317"/>
            <ac:spMk id="2" creationId="{D231E722-E089-0544-A3BC-10C0F41FA975}"/>
          </ac:spMkLst>
        </pc:spChg>
        <pc:spChg chg="mod">
          <ac:chgData name="Stephanie Kancy" userId="075d5e9a-6024-438f-b2ef-015b8736fe65" providerId="ADAL" clId="{A2BFB5EE-ECE0-446D-AAD4-542CED2B9C36}" dt="2023-08-11T12:01:29.680" v="525" actId="962"/>
          <ac:spMkLst>
            <pc:docMk/>
            <pc:sldMk cId="3943185621" sldId="317"/>
            <ac:spMk id="4" creationId="{422C5118-FDAB-6644-9CD8-9A20DFD34922}"/>
          </ac:spMkLst>
        </pc:spChg>
      </pc:sldChg>
      <pc:sldChg chg="modSp mod">
        <pc:chgData name="Stephanie Kancy" userId="075d5e9a-6024-438f-b2ef-015b8736fe65" providerId="ADAL" clId="{A2BFB5EE-ECE0-446D-AAD4-542CED2B9C36}" dt="2023-08-11T12:09:47.560" v="740" actId="313"/>
        <pc:sldMkLst>
          <pc:docMk/>
          <pc:sldMk cId="2742533468" sldId="318"/>
        </pc:sldMkLst>
        <pc:spChg chg="mod">
          <ac:chgData name="Stephanie Kancy" userId="075d5e9a-6024-438f-b2ef-015b8736fe65" providerId="ADAL" clId="{A2BFB5EE-ECE0-446D-AAD4-542CED2B9C36}" dt="2023-08-11T12:09:47.560" v="740" actId="313"/>
          <ac:spMkLst>
            <pc:docMk/>
            <pc:sldMk cId="2742533468" sldId="318"/>
            <ac:spMk id="2" creationId="{D231E722-E089-0544-A3BC-10C0F41FA975}"/>
          </ac:spMkLst>
        </pc:spChg>
      </pc:sldChg>
      <pc:sldChg chg="modSp mod">
        <pc:chgData name="Stephanie Kancy" userId="075d5e9a-6024-438f-b2ef-015b8736fe65" providerId="ADAL" clId="{A2BFB5EE-ECE0-446D-AAD4-542CED2B9C36}" dt="2023-08-11T12:08:57.397" v="680" actId="20577"/>
        <pc:sldMkLst>
          <pc:docMk/>
          <pc:sldMk cId="4014847839" sldId="319"/>
        </pc:sldMkLst>
        <pc:spChg chg="mod">
          <ac:chgData name="Stephanie Kancy" userId="075d5e9a-6024-438f-b2ef-015b8736fe65" providerId="ADAL" clId="{A2BFB5EE-ECE0-446D-AAD4-542CED2B9C36}" dt="2023-08-11T12:08:57.397" v="680" actId="20577"/>
          <ac:spMkLst>
            <pc:docMk/>
            <pc:sldMk cId="4014847839" sldId="319"/>
            <ac:spMk id="2" creationId="{D231E722-E089-0544-A3BC-10C0F41FA975}"/>
          </ac:spMkLst>
        </pc:spChg>
      </pc:sldChg>
      <pc:sldChg chg="modSp mod">
        <pc:chgData name="Stephanie Kancy" userId="075d5e9a-6024-438f-b2ef-015b8736fe65" providerId="ADAL" clId="{A2BFB5EE-ECE0-446D-AAD4-542CED2B9C36}" dt="2023-08-11T12:08:21.412" v="674" actId="20577"/>
        <pc:sldMkLst>
          <pc:docMk/>
          <pc:sldMk cId="1782882138" sldId="320"/>
        </pc:sldMkLst>
        <pc:spChg chg="mod">
          <ac:chgData name="Stephanie Kancy" userId="075d5e9a-6024-438f-b2ef-015b8736fe65" providerId="ADAL" clId="{A2BFB5EE-ECE0-446D-AAD4-542CED2B9C36}" dt="2023-08-11T12:08:21.412" v="674" actId="20577"/>
          <ac:spMkLst>
            <pc:docMk/>
            <pc:sldMk cId="1782882138" sldId="320"/>
            <ac:spMk id="2" creationId="{D231E722-E089-0544-A3BC-10C0F41FA975}"/>
          </ac:spMkLst>
        </pc:spChg>
      </pc:sldChg>
      <pc:sldChg chg="addSp delSp modSp mod">
        <pc:chgData name="Stephanie Kancy" userId="075d5e9a-6024-438f-b2ef-015b8736fe65" providerId="ADAL" clId="{A2BFB5EE-ECE0-446D-AAD4-542CED2B9C36}" dt="2023-08-11T12:05:45.881" v="603" actId="255"/>
        <pc:sldMkLst>
          <pc:docMk/>
          <pc:sldMk cId="1296685860" sldId="321"/>
        </pc:sldMkLst>
        <pc:spChg chg="add del mod">
          <ac:chgData name="Stephanie Kancy" userId="075d5e9a-6024-438f-b2ef-015b8736fe65" providerId="ADAL" clId="{A2BFB5EE-ECE0-446D-AAD4-542CED2B9C36}" dt="2023-08-11T12:01:09.459" v="522" actId="478"/>
          <ac:spMkLst>
            <pc:docMk/>
            <pc:sldMk cId="1296685860" sldId="321"/>
            <ac:spMk id="2" creationId="{E3B8F8A9-50AE-2996-53EC-3803FDCF8198}"/>
          </ac:spMkLst>
        </pc:spChg>
        <pc:spChg chg="mod">
          <ac:chgData name="Stephanie Kancy" userId="075d5e9a-6024-438f-b2ef-015b8736fe65" providerId="ADAL" clId="{A2BFB5EE-ECE0-446D-AAD4-542CED2B9C36}" dt="2023-08-11T12:05:45.881" v="603" actId="255"/>
          <ac:spMkLst>
            <pc:docMk/>
            <pc:sldMk cId="1296685860" sldId="321"/>
            <ac:spMk id="3" creationId="{B9B1F842-BC16-354A-84F3-BCA1F48752F2}"/>
          </ac:spMkLst>
        </pc:spChg>
        <pc:spChg chg="mod">
          <ac:chgData name="Stephanie Kancy" userId="075d5e9a-6024-438f-b2ef-015b8736fe65" providerId="ADAL" clId="{A2BFB5EE-ECE0-446D-AAD4-542CED2B9C36}" dt="2023-08-11T12:05:23.447" v="597" actId="962"/>
          <ac:spMkLst>
            <pc:docMk/>
            <pc:sldMk cId="1296685860" sldId="321"/>
            <ac:spMk id="4" creationId="{422C5118-FDAB-6644-9CD8-9A20DFD34922}"/>
          </ac:spMkLst>
        </pc:spChg>
        <pc:spChg chg="add del mod">
          <ac:chgData name="Stephanie Kancy" userId="075d5e9a-6024-438f-b2ef-015b8736fe65" providerId="ADAL" clId="{A2BFB5EE-ECE0-446D-AAD4-542CED2B9C36}" dt="2023-08-11T12:01:15.939" v="524" actId="478"/>
          <ac:spMkLst>
            <pc:docMk/>
            <pc:sldMk cId="1296685860" sldId="321"/>
            <ac:spMk id="5" creationId="{F5967100-97F9-9FD3-DF15-31C517F68D2D}"/>
          </ac:spMkLst>
        </pc:spChg>
        <pc:spChg chg="add mod ord">
          <ac:chgData name="Stephanie Kancy" userId="075d5e9a-6024-438f-b2ef-015b8736fe65" providerId="ADAL" clId="{A2BFB5EE-ECE0-446D-AAD4-542CED2B9C36}" dt="2023-08-11T12:05:25.839" v="599"/>
          <ac:spMkLst>
            <pc:docMk/>
            <pc:sldMk cId="1296685860" sldId="321"/>
            <ac:spMk id="6" creationId="{995815C1-E9FC-0CBD-C74B-54768EFC0AC2}"/>
          </ac:spMkLst>
        </pc:spChg>
        <pc:spChg chg="del mod">
          <ac:chgData name="Stephanie Kancy" userId="075d5e9a-6024-438f-b2ef-015b8736fe65" providerId="ADAL" clId="{A2BFB5EE-ECE0-446D-AAD4-542CED2B9C36}" dt="2023-08-11T11:58:35.255" v="499" actId="478"/>
          <ac:spMkLst>
            <pc:docMk/>
            <pc:sldMk cId="1296685860" sldId="321"/>
            <ac:spMk id="12" creationId="{D7662DEF-D922-4173-4E0D-DF30FFD00911}"/>
          </ac:spMkLst>
        </pc:spChg>
        <pc:spChg chg="del mod">
          <ac:chgData name="Stephanie Kancy" userId="075d5e9a-6024-438f-b2ef-015b8736fe65" providerId="ADAL" clId="{A2BFB5EE-ECE0-446D-AAD4-542CED2B9C36}" dt="2023-08-11T11:58:40.777" v="501" actId="478"/>
          <ac:spMkLst>
            <pc:docMk/>
            <pc:sldMk cId="1296685860" sldId="321"/>
            <ac:spMk id="13" creationId="{B0D1ADEC-A3D1-BBC9-5980-A6D10675A08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7FE6B4-5A60-43D6-8A7B-CBB29C155403}" type="datetimeFigureOut">
              <a:rPr lang="en-GB" smtClean="0"/>
              <a:t>16/08/2023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F739F-EA1E-43D6-B522-3537C09FEB30}" type="slidenum">
              <a:rPr lang="en-GB" smtClean="0"/>
              <a:t>‹#›</a:t>
            </a:fld>
            <a:endParaRPr lang="en-GB"/>
          </a:p>
        </p:txBody>
      </p:sp>
    </p:spTree>
    <p:extLst>
      <p:ext uri="{BB962C8B-B14F-4D97-AF65-F5344CB8AC3E}">
        <p14:creationId xmlns:p14="http://schemas.microsoft.com/office/powerpoint/2010/main" val="24580981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adapted from: © </a:t>
            </a:r>
            <a:r>
              <a:rPr lang="en-GB" dirty="0" err="1"/>
              <a:t>Fihusainh</a:t>
            </a:r>
            <a:r>
              <a:rPr lang="en-GB" dirty="0"/>
              <a:t>/Shutterstock</a:t>
            </a:r>
          </a:p>
        </p:txBody>
      </p:sp>
      <p:sp>
        <p:nvSpPr>
          <p:cNvPr id="4" name="Slide Number Placeholder 3"/>
          <p:cNvSpPr>
            <a:spLocks noGrp="1"/>
          </p:cNvSpPr>
          <p:nvPr>
            <p:ph type="sldNum" sz="quarter" idx="5"/>
          </p:nvPr>
        </p:nvSpPr>
        <p:spPr/>
        <p:txBody>
          <a:bodyPr/>
          <a:lstStyle/>
          <a:p>
            <a:fld id="{EAFF739F-EA1E-43D6-B522-3537C09FEB30}" type="slidenum">
              <a:rPr lang="en-GB" smtClean="0"/>
              <a:t>3</a:t>
            </a:fld>
            <a:endParaRPr lang="en-GB"/>
          </a:p>
        </p:txBody>
      </p:sp>
    </p:spTree>
    <p:extLst>
      <p:ext uri="{BB962C8B-B14F-4D97-AF65-F5344CB8AC3E}">
        <p14:creationId xmlns:p14="http://schemas.microsoft.com/office/powerpoint/2010/main" val="36723414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Daniel </a:t>
            </a:r>
            <a:r>
              <a:rPr lang="en-GB" dirty="0" err="1"/>
              <a:t>Heighton</a:t>
            </a:r>
            <a:r>
              <a:rPr lang="en-GB" dirty="0"/>
              <a:t>/Shutterstock</a:t>
            </a:r>
          </a:p>
        </p:txBody>
      </p:sp>
      <p:sp>
        <p:nvSpPr>
          <p:cNvPr id="4" name="Slide Number Placeholder 3"/>
          <p:cNvSpPr>
            <a:spLocks noGrp="1"/>
          </p:cNvSpPr>
          <p:nvPr>
            <p:ph type="sldNum" sz="quarter" idx="5"/>
          </p:nvPr>
        </p:nvSpPr>
        <p:spPr/>
        <p:txBody>
          <a:bodyPr/>
          <a:lstStyle/>
          <a:p>
            <a:fld id="{EAFF739F-EA1E-43D6-B522-3537C09FEB30}" type="slidenum">
              <a:rPr lang="en-GB" smtClean="0"/>
              <a:t>4</a:t>
            </a:fld>
            <a:endParaRPr lang="en-GB"/>
          </a:p>
        </p:txBody>
      </p:sp>
    </p:spTree>
    <p:extLst>
      <p:ext uri="{BB962C8B-B14F-4D97-AF65-F5344CB8AC3E}">
        <p14:creationId xmlns:p14="http://schemas.microsoft.com/office/powerpoint/2010/main" val="197482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AVN Photo Lab/Shutterstock</a:t>
            </a:r>
          </a:p>
        </p:txBody>
      </p:sp>
      <p:sp>
        <p:nvSpPr>
          <p:cNvPr id="4" name="Slide Number Placeholder 3"/>
          <p:cNvSpPr>
            <a:spLocks noGrp="1"/>
          </p:cNvSpPr>
          <p:nvPr>
            <p:ph type="sldNum" sz="quarter" idx="5"/>
          </p:nvPr>
        </p:nvSpPr>
        <p:spPr/>
        <p:txBody>
          <a:bodyPr/>
          <a:lstStyle/>
          <a:p>
            <a:fld id="{EAFF739F-EA1E-43D6-B522-3537C09FEB30}" type="slidenum">
              <a:rPr lang="en-GB" smtClean="0"/>
              <a:t>5</a:t>
            </a:fld>
            <a:endParaRPr lang="en-GB"/>
          </a:p>
        </p:txBody>
      </p:sp>
    </p:spTree>
    <p:extLst>
      <p:ext uri="{BB962C8B-B14F-4D97-AF65-F5344CB8AC3E}">
        <p14:creationId xmlns:p14="http://schemas.microsoft.com/office/powerpoint/2010/main" val="94987855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44adeOL"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7854A24E-0016-C74A-86CC-C558B7FBB5DF}"/>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https://rsc.li/44adeOL</a:t>
            </a:r>
            <a:endParaRPr lang="en-US" sz="1600" u="none" dirty="0">
              <a:solidFill>
                <a:schemeClr val="bg1"/>
              </a:solidFill>
            </a:endParaRPr>
          </a:p>
        </p:txBody>
      </p:sp>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cstate="print">
              <a:alphaModFix amt="75000"/>
              <a:extLst>
                <a:ext uri="{28A0092B-C50C-407E-A947-70E740481C1C}">
                  <a14:useLocalDpi xmlns:a14="http://schemas.microsoft.com/office/drawing/2010/main"/>
                </a:ext>
              </a:extLst>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E5AB7EBB-737A-9540-BC73-AD8D595C8E3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8/16/2023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A594D-0639-4A4D-B8F5-D39740E2B0A8}"/>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43659C8E-78EE-3343-ACDB-1DFC7EBECCFE}"/>
              </a:ext>
            </a:extLst>
          </p:cNvPr>
          <p:cNvSpPr>
            <a:spLocks noGrp="1"/>
          </p:cNvSpPr>
          <p:nvPr>
            <p:ph type="subTitle" idx="1"/>
          </p:nvPr>
        </p:nvSpPr>
        <p:spPr/>
        <p:txBody>
          <a:bodyPr/>
          <a:lstStyle/>
          <a:p>
            <a:r>
              <a:rPr lang="en-US" dirty="0"/>
              <a:t>Fight fire!</a:t>
            </a:r>
          </a:p>
          <a:p>
            <a:r>
              <a:rPr lang="en-US" dirty="0"/>
              <a:t>Fill up with foam</a:t>
            </a:r>
          </a:p>
        </p:txBody>
      </p:sp>
    </p:spTree>
    <p:extLst>
      <p:ext uri="{BB962C8B-B14F-4D97-AF65-F5344CB8AC3E}">
        <p14:creationId xmlns:p14="http://schemas.microsoft.com/office/powerpoint/2010/main" val="2568952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Question 2</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326499"/>
            <a:ext cx="10249920" cy="5356933"/>
          </a:xfrm>
        </p:spPr>
        <p:txBody>
          <a:bodyPr>
            <a:noAutofit/>
          </a:bodyPr>
          <a:lstStyle/>
          <a:p>
            <a:pPr marL="360363" lvl="0" indent="-360363" algn="just">
              <a:lnSpc>
                <a:spcPct val="107000"/>
              </a:lnSpc>
              <a:buNone/>
              <a:tabLst>
                <a:tab pos="5490845" algn="r"/>
              </a:tabLst>
            </a:pPr>
            <a:r>
              <a:rPr lang="en-GB" b="1" dirty="0">
                <a:solidFill>
                  <a:srgbClr val="006F62"/>
                </a:solidFill>
                <a:effectLst/>
                <a:ea typeface="Calibri" panose="020F0502020204030204" pitchFamily="34" charset="0"/>
                <a:cs typeface="Arial" panose="020B0604020202020204" pitchFamily="34" charset="0"/>
              </a:rPr>
              <a:t>2. </a:t>
            </a:r>
            <a:r>
              <a:rPr lang="en-GB" dirty="0">
                <a:effectLst/>
                <a:ea typeface="Calibri" panose="020F0502020204030204" pitchFamily="34" charset="0"/>
                <a:cs typeface="Arial" panose="020B0604020202020204" pitchFamily="34" charset="0"/>
              </a:rPr>
              <a:t>Carbon dioxide extinguishes fires by preventing oxygen from reaching the source of the flames. Oxygen is one of three essential things needed for combustion.</a:t>
            </a:r>
          </a:p>
          <a:p>
            <a:pPr marL="538163" lvl="0" indent="-538163" algn="just">
              <a:lnSpc>
                <a:spcPct val="107000"/>
              </a:lnSpc>
              <a:buNone/>
              <a:tabLst>
                <a:tab pos="5490845" algn="r"/>
              </a:tabLst>
            </a:pPr>
            <a:r>
              <a:rPr lang="en-GB" dirty="0">
                <a:ea typeface="Calibri" panose="020F0502020204030204" pitchFamily="34" charset="0"/>
                <a:cs typeface="Arial" panose="020B0604020202020204" pitchFamily="34" charset="0"/>
              </a:rPr>
              <a:t>(a)	Complete the fire triangle to show the three things needed for combustion.</a:t>
            </a:r>
          </a:p>
          <a:p>
            <a:pPr marL="538163" lvl="0" indent="-538163" algn="just">
              <a:lnSpc>
                <a:spcPct val="107000"/>
              </a:lnSpc>
              <a:buNone/>
              <a:tabLst>
                <a:tab pos="5490845" algn="r"/>
              </a:tabLst>
            </a:pPr>
            <a:r>
              <a:rPr lang="en-GB" dirty="0">
                <a:effectLst/>
                <a:ea typeface="Calibri" panose="020F0502020204030204" pitchFamily="34" charset="0"/>
                <a:cs typeface="Arial" panose="020B0604020202020204" pitchFamily="34" charset="0"/>
              </a:rPr>
              <a:t>(b)	For each of the methods below, identify which of the three components of the fire triangle is removed. For example, switching off the gas supply to a gas fire removes the fuel.</a:t>
            </a:r>
          </a:p>
          <a:p>
            <a:pPr marL="539750" lvl="0" indent="0" algn="just">
              <a:lnSpc>
                <a:spcPct val="107000"/>
              </a:lnSpc>
              <a:buNone/>
              <a:tabLst>
                <a:tab pos="5490845" algn="r"/>
              </a:tabLst>
            </a:pPr>
            <a:r>
              <a:rPr lang="en-GB" dirty="0" err="1">
                <a:effectLst/>
                <a:ea typeface="Calibri" panose="020F0502020204030204" pitchFamily="34" charset="0"/>
                <a:cs typeface="Arial" panose="020B0604020202020204" pitchFamily="34" charset="0"/>
              </a:rPr>
              <a:t>i</a:t>
            </a:r>
            <a:r>
              <a:rPr lang="en-GB" dirty="0">
                <a:effectLst/>
                <a:ea typeface="Calibri" panose="020F0502020204030204" pitchFamily="34" charset="0"/>
                <a:cs typeface="Arial" panose="020B0604020202020204" pitchFamily="34" charset="0"/>
              </a:rPr>
              <a:t>. A forest fire extinguished using water.</a:t>
            </a:r>
          </a:p>
          <a:p>
            <a:pPr marL="539750" lvl="0" indent="0" algn="just">
              <a:lnSpc>
                <a:spcPct val="107000"/>
              </a:lnSpc>
              <a:buNone/>
              <a:tabLst>
                <a:tab pos="5490845" algn="r"/>
              </a:tabLst>
            </a:pPr>
            <a:r>
              <a:rPr lang="en-GB" dirty="0">
                <a:effectLst/>
                <a:ea typeface="Calibri" panose="020F0502020204030204" pitchFamily="34" charset="0"/>
                <a:cs typeface="Arial" panose="020B0604020202020204" pitchFamily="34" charset="0"/>
              </a:rPr>
              <a:t>ii. Chopping down trees to create a fire break in a woodland fire.</a:t>
            </a:r>
          </a:p>
          <a:p>
            <a:pPr marL="539750" lvl="0" indent="0" algn="just">
              <a:lnSpc>
                <a:spcPct val="107000"/>
              </a:lnSpc>
              <a:buNone/>
              <a:tabLst>
                <a:tab pos="5490845" algn="r"/>
              </a:tabLst>
            </a:pPr>
            <a:r>
              <a:rPr lang="en-GB" dirty="0">
                <a:effectLst/>
                <a:ea typeface="Calibri" panose="020F0502020204030204" pitchFamily="34" charset="0"/>
                <a:cs typeface="Arial" panose="020B0604020202020204" pitchFamily="34" charset="0"/>
              </a:rPr>
              <a:t>iii. A chip pan fire extinguished by placing a fire blanket over the pan.</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Questions</a:t>
            </a:r>
            <a:endParaRPr lang="en-US" sz="2200" dirty="0">
              <a:solidFill>
                <a:schemeClr val="bg1"/>
              </a:solidFill>
            </a:endParaRPr>
          </a:p>
        </p:txBody>
      </p:sp>
    </p:spTree>
    <p:extLst>
      <p:ext uri="{BB962C8B-B14F-4D97-AF65-F5344CB8AC3E}">
        <p14:creationId xmlns:p14="http://schemas.microsoft.com/office/powerpoint/2010/main" val="4014847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Challenge: ‘foam launcher’</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9905477" cy="5040000"/>
          </a:xfrm>
        </p:spPr>
        <p:txBody>
          <a:bodyPr>
            <a:normAutofit/>
          </a:bodyPr>
          <a:lstStyle/>
          <a:p>
            <a:pPr marL="0" indent="0" algn="just">
              <a:buNone/>
            </a:pPr>
            <a:r>
              <a:rPr lang="en-GB" dirty="0"/>
              <a:t>Once you have determined the best combination of reagents, design a ‘foam launcher’ that could be used to safely deliver the foam to put out a fire.</a:t>
            </a:r>
          </a:p>
          <a:p>
            <a:pPr marL="0" indent="0" algn="just">
              <a:buNone/>
            </a:pPr>
            <a:endParaRPr lang="en-GB" dirty="0"/>
          </a:p>
          <a:p>
            <a:pPr marL="0" indent="0" algn="just">
              <a:buNone/>
            </a:pPr>
            <a:r>
              <a:rPr lang="en-GB" b="1" dirty="0">
                <a:solidFill>
                  <a:srgbClr val="006F62"/>
                </a:solidFill>
              </a:rPr>
              <a:t>Key questions to consider:</a:t>
            </a:r>
            <a:endParaRPr lang="en-GB" b="1" dirty="0"/>
          </a:p>
          <a:p>
            <a:pPr marL="0" indent="0" algn="just">
              <a:buNone/>
            </a:pPr>
            <a:r>
              <a:rPr lang="en-GB" dirty="0"/>
              <a:t>How can the foam be safely directed at the fire?</a:t>
            </a:r>
          </a:p>
          <a:p>
            <a:pPr marL="0" indent="0" algn="just">
              <a:buNone/>
            </a:pPr>
            <a:r>
              <a:rPr lang="en-GB" dirty="0"/>
              <a:t>Do you want the foam to be stored or formed ‘on demand’?</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Challenge</a:t>
            </a:r>
            <a:endParaRPr lang="en-US" sz="2200" dirty="0">
              <a:solidFill>
                <a:schemeClr val="bg1"/>
              </a:solidFill>
            </a:endParaRPr>
          </a:p>
        </p:txBody>
      </p:sp>
    </p:spTree>
    <p:extLst>
      <p:ext uri="{BB962C8B-B14F-4D97-AF65-F5344CB8AC3E}">
        <p14:creationId xmlns:p14="http://schemas.microsoft.com/office/powerpoint/2010/main" val="2742533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Challenge: pitch </a:t>
            </a:r>
            <a:r>
              <a:rPr lang="en-US"/>
              <a:t>your launcher</a:t>
            </a:r>
            <a:endParaRPr lang="en-US" dirty="0"/>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9462302" cy="4445183"/>
          </a:xfrm>
        </p:spPr>
        <p:txBody>
          <a:bodyPr>
            <a:normAutofit/>
          </a:bodyPr>
          <a:lstStyle/>
          <a:p>
            <a:pPr marL="0" indent="0" algn="just">
              <a:buNone/>
            </a:pPr>
            <a:r>
              <a:rPr lang="en-GB" dirty="0"/>
              <a:t>Prepare a pitch to promote your foam launcher to a panel of industry experts.</a:t>
            </a:r>
          </a:p>
          <a:p>
            <a:pPr marL="0" indent="0" algn="just">
              <a:buNone/>
            </a:pPr>
            <a:endParaRPr lang="en-GB" dirty="0"/>
          </a:p>
          <a:p>
            <a:pPr marL="0" indent="0" algn="just">
              <a:buNone/>
            </a:pPr>
            <a:r>
              <a:rPr lang="en-GB" b="1" dirty="0">
                <a:solidFill>
                  <a:srgbClr val="006F62"/>
                </a:solidFill>
              </a:rPr>
              <a:t>Top tips for success:</a:t>
            </a:r>
          </a:p>
          <a:p>
            <a:pPr algn="just"/>
            <a:r>
              <a:rPr lang="en-GB" dirty="0"/>
              <a:t>Have a clear, compelling opening that introduces your product.</a:t>
            </a:r>
          </a:p>
          <a:p>
            <a:pPr algn="just"/>
            <a:r>
              <a:rPr lang="en-GB" dirty="0"/>
              <a:t>Briefly explain your design and the reason behind some of the key design features.</a:t>
            </a:r>
          </a:p>
          <a:p>
            <a:pPr algn="just"/>
            <a:r>
              <a:rPr lang="en-GB" dirty="0"/>
              <a:t>Prove it will work!</a:t>
            </a:r>
          </a:p>
          <a:p>
            <a:pPr algn="just"/>
            <a:r>
              <a:rPr lang="en-GB" dirty="0"/>
              <a:t>Explain why you, and your foam launcher are the best on the market.</a:t>
            </a:r>
          </a:p>
          <a:p>
            <a:pPr marL="0" indent="0" algn="just">
              <a:buNone/>
            </a:pPr>
            <a:endParaRPr lang="en-GB" dirty="0"/>
          </a:p>
          <a:p>
            <a:pPr marL="0" indent="0" algn="just">
              <a:buNone/>
            </a:pPr>
            <a:endParaRPr lang="en-GB" dirty="0"/>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Challenge</a:t>
            </a:r>
            <a:endParaRPr lang="en-US" sz="2200" dirty="0">
              <a:solidFill>
                <a:schemeClr val="bg1"/>
              </a:solidFill>
            </a:endParaRPr>
          </a:p>
        </p:txBody>
      </p:sp>
    </p:spTree>
    <p:extLst>
      <p:ext uri="{BB962C8B-B14F-4D97-AF65-F5344CB8AC3E}">
        <p14:creationId xmlns:p14="http://schemas.microsoft.com/office/powerpoint/2010/main" val="2533453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DADE4-35D0-E153-0F04-383AC0DBA929}"/>
              </a:ext>
            </a:extLst>
          </p:cNvPr>
          <p:cNvSpPr>
            <a:spLocks noGrp="1"/>
          </p:cNvSpPr>
          <p:nvPr>
            <p:ph type="title"/>
          </p:nvPr>
        </p:nvSpPr>
        <p:spPr/>
        <p:txBody>
          <a:bodyPr/>
          <a:lstStyle/>
          <a:p>
            <a:r>
              <a:rPr lang="en-GB" dirty="0"/>
              <a:t>Learning objectives</a:t>
            </a:r>
          </a:p>
        </p:txBody>
      </p:sp>
      <p:sp>
        <p:nvSpPr>
          <p:cNvPr id="3" name="Content Placeholder 2">
            <a:extLst>
              <a:ext uri="{FF2B5EF4-FFF2-40B4-BE49-F238E27FC236}">
                <a16:creationId xmlns:a16="http://schemas.microsoft.com/office/drawing/2014/main" id="{C69BB9E9-EA09-0A49-5523-7CCECCF17143}"/>
              </a:ext>
            </a:extLst>
          </p:cNvPr>
          <p:cNvSpPr>
            <a:spLocks noGrp="1"/>
          </p:cNvSpPr>
          <p:nvPr>
            <p:ph idx="1"/>
          </p:nvPr>
        </p:nvSpPr>
        <p:spPr/>
        <p:txBody>
          <a:bodyPr>
            <a:normAutofit/>
          </a:bodyPr>
          <a:lstStyle/>
          <a:p>
            <a:pPr marL="342900" lvl="0" indent="-342900" algn="l">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Plan an investigation to identify the reagent that produces the largest quantity of carbon dioxide foam.</a:t>
            </a:r>
          </a:p>
          <a:p>
            <a:pPr marL="342900" lvl="0" indent="-342900" algn="l">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Record the investigation results and make a conclusion.</a:t>
            </a:r>
          </a:p>
          <a:p>
            <a:pPr marL="342900" lvl="0" indent="-342900" algn="l">
              <a:lnSpc>
                <a:spcPct val="150000"/>
              </a:lnSpc>
              <a:buClr>
                <a:srgbClr val="006F62"/>
              </a:buClr>
              <a:buFont typeface="+mj-lt"/>
              <a:buAutoNum type="arabicPeriod"/>
            </a:pPr>
            <a:r>
              <a:rPr lang="en-GB" sz="2400" dirty="0">
                <a:effectLst/>
                <a:latin typeface="Century Gothic" panose="020B0502020202020204" pitchFamily="34" charset="0"/>
                <a:ea typeface="Calibri" panose="020F0502020204030204" pitchFamily="34" charset="0"/>
                <a:cs typeface="Arial" panose="020B0604020202020204" pitchFamily="34" charset="0"/>
              </a:rPr>
              <a:t>Design a ‘foam launcher’ suitable for delivering the foam to a fire.</a:t>
            </a:r>
          </a:p>
        </p:txBody>
      </p:sp>
    </p:spTree>
    <p:extLst>
      <p:ext uri="{BB962C8B-B14F-4D97-AF65-F5344CB8AC3E}">
        <p14:creationId xmlns:p14="http://schemas.microsoft.com/office/powerpoint/2010/main" val="631138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Introduction</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40000" y="1260000"/>
            <a:ext cx="5939109" cy="3403135"/>
          </a:xfrm>
        </p:spPr>
        <p:txBody>
          <a:bodyPr>
            <a:normAutofit/>
          </a:bodyPr>
          <a:lstStyle/>
          <a:p>
            <a:pPr algn="just"/>
            <a:r>
              <a:rPr lang="en-GB" sz="2400" dirty="0"/>
              <a:t>Three things are needed for fire:</a:t>
            </a:r>
          </a:p>
          <a:p>
            <a:pPr marL="1028700" lvl="1" indent="-342900" algn="just"/>
            <a:r>
              <a:rPr lang="en-GB" dirty="0">
                <a:latin typeface="Century Gothic" panose="020B0502020202020204" pitchFamily="34" charset="0"/>
              </a:rPr>
              <a:t>heat</a:t>
            </a:r>
          </a:p>
          <a:p>
            <a:pPr marL="1028700" lvl="1" indent="-342900" algn="just"/>
            <a:r>
              <a:rPr lang="en-GB" dirty="0">
                <a:latin typeface="Century Gothic" panose="020B0502020202020204" pitchFamily="34" charset="0"/>
              </a:rPr>
              <a:t>fuel</a:t>
            </a:r>
          </a:p>
          <a:p>
            <a:pPr marL="1028700" lvl="1" indent="-342900" algn="just"/>
            <a:r>
              <a:rPr lang="en-GB" dirty="0">
                <a:latin typeface="Century Gothic" panose="020B0502020202020204" pitchFamily="34" charset="0"/>
              </a:rPr>
              <a:t>oxygen</a:t>
            </a:r>
          </a:p>
          <a:p>
            <a:pPr lvl="1" indent="0" algn="just">
              <a:buNone/>
            </a:pPr>
            <a:endParaRPr lang="en-GB" dirty="0">
              <a:latin typeface="Century Gothic" panose="020B0502020202020204" pitchFamily="34" charset="0"/>
            </a:endParaRPr>
          </a:p>
          <a:p>
            <a:pPr algn="just"/>
            <a:r>
              <a:rPr lang="en-GB" sz="2400" dirty="0"/>
              <a:t>By removing any one of these a fire can be extinguished.</a:t>
            </a:r>
          </a:p>
        </p:txBody>
      </p:sp>
      <p:sp>
        <p:nvSpPr>
          <p:cNvPr id="5" name="Vertical Title 1">
            <a:extLst>
              <a:ext uri="{FF2B5EF4-FFF2-40B4-BE49-F238E27FC236}">
                <a16:creationId xmlns:a16="http://schemas.microsoft.com/office/drawing/2014/main" id="{864BD236-113E-444D-9271-431AB16BEF0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pic>
        <p:nvPicPr>
          <p:cNvPr id="6" name="Picture 5" descr="A triangle with a flame inside. Along the edges of the triangle are the words 'oxygen', 'heat' and 'fuel'.">
            <a:extLst>
              <a:ext uri="{FF2B5EF4-FFF2-40B4-BE49-F238E27FC236}">
                <a16:creationId xmlns:a16="http://schemas.microsoft.com/office/drawing/2014/main" id="{C41CD239-979E-1F93-0A3D-6B740A2C42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010" t="17239" r="13122"/>
          <a:stretch/>
        </p:blipFill>
        <p:spPr>
          <a:xfrm>
            <a:off x="7130554" y="1260000"/>
            <a:ext cx="3600000" cy="3025054"/>
          </a:xfrm>
          <a:prstGeom prst="rect">
            <a:avLst/>
          </a:prstGeom>
        </p:spPr>
      </p:pic>
    </p:spTree>
    <p:extLst>
      <p:ext uri="{BB962C8B-B14F-4D97-AF65-F5344CB8AC3E}">
        <p14:creationId xmlns:p14="http://schemas.microsoft.com/office/powerpoint/2010/main" val="1833564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82CCF-15AB-FF47-F24C-21181F28C7BB}"/>
              </a:ext>
            </a:extLst>
          </p:cNvPr>
          <p:cNvSpPr>
            <a:spLocks noGrp="1"/>
          </p:cNvSpPr>
          <p:nvPr>
            <p:ph type="title"/>
          </p:nvPr>
        </p:nvSpPr>
        <p:spPr>
          <a:xfrm>
            <a:off x="540000" y="540000"/>
            <a:ext cx="9540000" cy="440661"/>
          </a:xfrm>
        </p:spPr>
        <p:txBody>
          <a:bodyPr/>
          <a:lstStyle/>
          <a:p>
            <a:r>
              <a:rPr lang="en-US" dirty="0"/>
              <a:t>Fire extinguishers</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4"/>
            <a:ext cx="6559549" cy="3146633"/>
          </a:xfrm>
        </p:spPr>
        <p:txBody>
          <a:bodyPr>
            <a:normAutofit/>
          </a:bodyPr>
          <a:lstStyle/>
          <a:p>
            <a:r>
              <a:rPr lang="en-GB" sz="2400" dirty="0"/>
              <a:t>Carbon dioxide is widely used in fire extinguishers. </a:t>
            </a:r>
          </a:p>
          <a:p>
            <a:r>
              <a:rPr lang="en-GB" sz="2400" dirty="0"/>
              <a:t>Because it is denser than air, it smothers and extinguishes fires by preventing further oxygen from reaching the source of the flames.</a:t>
            </a:r>
          </a:p>
        </p:txBody>
      </p:sp>
      <p:sp>
        <p:nvSpPr>
          <p:cNvPr id="5" name="Vertical Title 1">
            <a:extLst>
              <a:ext uri="{FF2B5EF4-FFF2-40B4-BE49-F238E27FC236}">
                <a16:creationId xmlns:a16="http://schemas.microsoft.com/office/drawing/2014/main" id="{864BD236-113E-444D-9271-431AB16BEF0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pic>
        <p:nvPicPr>
          <p:cNvPr id="6" name="Picture 5" descr="A red carbon dioxide fire extinguisher with a black handle.">
            <a:extLst>
              <a:ext uri="{FF2B5EF4-FFF2-40B4-BE49-F238E27FC236}">
                <a16:creationId xmlns:a16="http://schemas.microsoft.com/office/drawing/2014/main" id="{2A3E5A52-C426-3C7C-7333-517D3B3E780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063"/>
          <a:stretch/>
        </p:blipFill>
        <p:spPr>
          <a:xfrm>
            <a:off x="7288280" y="1260474"/>
            <a:ext cx="3240000" cy="4722468"/>
          </a:xfrm>
          <a:prstGeom prst="rect">
            <a:avLst/>
          </a:prstGeom>
        </p:spPr>
      </p:pic>
    </p:spTree>
    <p:extLst>
      <p:ext uri="{BB962C8B-B14F-4D97-AF65-F5344CB8AC3E}">
        <p14:creationId xmlns:p14="http://schemas.microsoft.com/office/powerpoint/2010/main" val="33714795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B998A-528B-1FC8-B367-9C71D0FBEF14}"/>
              </a:ext>
            </a:extLst>
          </p:cNvPr>
          <p:cNvSpPr>
            <a:spLocks noGrp="1"/>
          </p:cNvSpPr>
          <p:nvPr>
            <p:ph type="title"/>
          </p:nvPr>
        </p:nvSpPr>
        <p:spPr>
          <a:xfrm>
            <a:off x="540000" y="540000"/>
            <a:ext cx="9540000" cy="440661"/>
          </a:xfrm>
        </p:spPr>
        <p:txBody>
          <a:bodyPr/>
          <a:lstStyle/>
          <a:p>
            <a:r>
              <a:rPr lang="en-US" dirty="0"/>
              <a:t>Controlling fires</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normAutofit/>
          </a:bodyPr>
          <a:lstStyle/>
          <a:p>
            <a:r>
              <a:rPr lang="en-GB" sz="2400" dirty="0"/>
              <a:t>One of the difficulties with putting out big fires in the open air is that the wind blows away the carbon dioxide gas, allowing more oxygen to reach the fire and keeping it burning.</a:t>
            </a:r>
          </a:p>
          <a:p>
            <a:r>
              <a:rPr lang="en-GB" sz="2400" dirty="0"/>
              <a:t>Therefore, ideally, we should apply carbon dioxide as a blanket of </a:t>
            </a:r>
            <a:r>
              <a:rPr lang="en-GB" sz="2400"/>
              <a:t>thick foam, </a:t>
            </a:r>
            <a:r>
              <a:rPr lang="en-GB" sz="2400" dirty="0"/>
              <a:t>not a gas.</a:t>
            </a:r>
          </a:p>
        </p:txBody>
      </p:sp>
      <p:sp>
        <p:nvSpPr>
          <p:cNvPr id="5" name="Vertical Title 1">
            <a:extLst>
              <a:ext uri="{FF2B5EF4-FFF2-40B4-BE49-F238E27FC236}">
                <a16:creationId xmlns:a16="http://schemas.microsoft.com/office/drawing/2014/main" id="{864BD236-113E-444D-9271-431AB16BEF0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pic>
        <p:nvPicPr>
          <p:cNvPr id="6" name="Picture 5" descr="A fire with sparks flying out of it.">
            <a:extLst>
              <a:ext uri="{FF2B5EF4-FFF2-40B4-BE49-F238E27FC236}">
                <a16:creationId xmlns:a16="http://schemas.microsoft.com/office/drawing/2014/main" id="{E26D2D6E-2258-B13D-21CC-4C2D35A13E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31000" y="1260475"/>
            <a:ext cx="3600000" cy="3600000"/>
          </a:xfrm>
          <a:prstGeom prst="rect">
            <a:avLst/>
          </a:prstGeom>
        </p:spPr>
      </p:pic>
    </p:spTree>
    <p:extLst>
      <p:ext uri="{BB962C8B-B14F-4D97-AF65-F5344CB8AC3E}">
        <p14:creationId xmlns:p14="http://schemas.microsoft.com/office/powerpoint/2010/main" val="16155345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Your task: stage 1</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10440000" cy="3908900"/>
          </a:xfrm>
        </p:spPr>
        <p:txBody>
          <a:bodyPr>
            <a:noAutofit/>
          </a:bodyPr>
          <a:lstStyle/>
          <a:p>
            <a:pPr marL="0" indent="0">
              <a:lnSpc>
                <a:spcPct val="107000"/>
              </a:lnSpc>
              <a:spcAft>
                <a:spcPts val="600"/>
              </a:spcAft>
              <a:buNone/>
            </a:pPr>
            <a:r>
              <a:rPr lang="en-GB" sz="2400" dirty="0">
                <a:ea typeface="Calibri" panose="020F0502020204030204" pitchFamily="34" charset="0"/>
                <a:cs typeface="Arial" panose="020B0604020202020204" pitchFamily="34" charset="0"/>
              </a:rPr>
              <a:t>Y</a:t>
            </a:r>
            <a:r>
              <a:rPr lang="en-GB" sz="2400" dirty="0">
                <a:effectLst/>
                <a:latin typeface="Century Gothic" panose="020B0502020202020204" pitchFamily="34" charset="0"/>
                <a:ea typeface="Calibri" panose="020F0502020204030204" pitchFamily="34" charset="0"/>
                <a:cs typeface="Arial" panose="020B0604020202020204" pitchFamily="34" charset="0"/>
              </a:rPr>
              <a:t>our task is to investigate which extra reagent produces the largest quantity of carbon dioxide foam.</a:t>
            </a:r>
          </a:p>
          <a:p>
            <a:pPr marL="0" indent="0">
              <a:lnSpc>
                <a:spcPct val="107000"/>
              </a:lnSpc>
              <a:spcAft>
                <a:spcPts val="600"/>
              </a:spcAft>
              <a:buClrTx/>
              <a:buSzPct val="100000"/>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Your first two reagents will be:</a:t>
            </a:r>
          </a:p>
          <a:p>
            <a:pPr marL="1030500">
              <a:lnSpc>
                <a:spcPct val="107000"/>
              </a:lnSpc>
              <a:spcAft>
                <a:spcPts val="600"/>
              </a:spcAft>
              <a:buClrTx/>
              <a:buSzPct val="100000"/>
            </a:pPr>
            <a:r>
              <a:rPr lang="en-GB" sz="2400" dirty="0">
                <a:effectLst/>
                <a:latin typeface="Century Gothic" panose="020B0502020202020204" pitchFamily="34" charset="0"/>
                <a:ea typeface="Calibri" panose="020F0502020204030204" pitchFamily="34" charset="0"/>
                <a:cs typeface="Arial" panose="020B0604020202020204" pitchFamily="34" charset="0"/>
              </a:rPr>
              <a:t>Sodium hydrogen </a:t>
            </a:r>
            <a:r>
              <a:rPr lang="en-GB" sz="2400" dirty="0">
                <a:effectLst/>
                <a:ea typeface="Calibri" panose="020F0502020204030204" pitchFamily="34" charset="0"/>
                <a:cs typeface="Arial" panose="020B0604020202020204" pitchFamily="34" charset="0"/>
              </a:rPr>
              <a:t>carbonate (6 spatulas)</a:t>
            </a:r>
            <a:endParaRPr lang="en-GB" sz="2600" dirty="0">
              <a:effectLst/>
              <a:ea typeface="Calibri" panose="020F0502020204030204" pitchFamily="34" charset="0"/>
              <a:cs typeface="Arial" panose="020B0604020202020204" pitchFamily="34" charset="0"/>
            </a:endParaRPr>
          </a:p>
          <a:p>
            <a:pPr marL="1030500">
              <a:lnSpc>
                <a:spcPct val="107000"/>
              </a:lnSpc>
              <a:spcAft>
                <a:spcPts val="600"/>
              </a:spcAft>
              <a:buClrTx/>
              <a:buSzPct val="100000"/>
            </a:pPr>
            <a:r>
              <a:rPr lang="en-GB" sz="2400" dirty="0">
                <a:effectLst/>
                <a:ea typeface="Calibri" panose="020F0502020204030204" pitchFamily="34" charset="0"/>
                <a:cs typeface="Arial" panose="020B0604020202020204" pitchFamily="34" charset="0"/>
              </a:rPr>
              <a:t>Sulfuric acid, 1.4 mol dm</a:t>
            </a:r>
            <a:r>
              <a:rPr lang="en-GB" sz="2400" baseline="30000" dirty="0">
                <a:effectLst/>
                <a:ea typeface="Calibri" panose="020F0502020204030204" pitchFamily="34" charset="0"/>
                <a:cs typeface="Arial" panose="020B0604020202020204" pitchFamily="34" charset="0"/>
              </a:rPr>
              <a:t>-3</a:t>
            </a:r>
            <a:r>
              <a:rPr lang="en-GB" sz="2400" dirty="0">
                <a:effectLst/>
                <a:ea typeface="Calibri" panose="020F0502020204030204" pitchFamily="34" charset="0"/>
                <a:cs typeface="Arial" panose="020B0604020202020204" pitchFamily="34" charset="0"/>
              </a:rPr>
              <a:t> (20 cm</a:t>
            </a:r>
            <a:r>
              <a:rPr lang="en-GB" sz="2400" baseline="30000" dirty="0">
                <a:effectLst/>
                <a:ea typeface="Calibri" panose="020F0502020204030204" pitchFamily="34" charset="0"/>
              </a:rPr>
              <a:t>3</a:t>
            </a:r>
            <a:r>
              <a:rPr lang="en-GB" sz="2400" dirty="0">
                <a:effectLst/>
                <a:ea typeface="Calibri" panose="020F0502020204030204" pitchFamily="34" charset="0"/>
                <a:cs typeface="Arial" panose="020B0604020202020204" pitchFamily="34" charset="0"/>
              </a:rPr>
              <a:t>) (</a:t>
            </a:r>
            <a:r>
              <a:rPr lang="en-GB" sz="2400" b="1" dirty="0">
                <a:effectLst/>
                <a:ea typeface="Calibri" panose="020F0502020204030204" pitchFamily="34" charset="0"/>
                <a:cs typeface="Arial" panose="020B0604020202020204" pitchFamily="34" charset="0"/>
              </a:rPr>
              <a:t>WARNING</a:t>
            </a:r>
            <a:r>
              <a:rPr lang="en-GB" sz="2400" dirty="0">
                <a:effectLst/>
                <a:ea typeface="Calibri" panose="020F0502020204030204" pitchFamily="34" charset="0"/>
                <a:cs typeface="Arial" panose="020B0604020202020204" pitchFamily="34" charset="0"/>
              </a:rPr>
              <a:t>: irritant to eyes and skin)</a:t>
            </a:r>
            <a:endParaRPr lang="en-GB" sz="2400" dirty="0">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endParaRPr lang="en-GB" sz="1200" dirty="0">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The sodium hydrogen carbonate and acid react together to produce </a:t>
            </a:r>
            <a:r>
              <a:rPr lang="en-GB" sz="24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rPr>
              <a:t>carbon dioxide </a:t>
            </a:r>
            <a:r>
              <a:rPr lang="en-GB" sz="2400" dirty="0">
                <a:effectLst/>
                <a:latin typeface="Century Gothic" panose="020B0502020202020204" pitchFamily="34" charset="0"/>
                <a:ea typeface="Calibri" panose="020F0502020204030204" pitchFamily="34" charset="0"/>
                <a:cs typeface="Arial" panose="020B0604020202020204" pitchFamily="34" charset="0"/>
              </a:rPr>
              <a:t>gas.</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Your task</a:t>
            </a:r>
            <a:endParaRPr lang="en-US" sz="2200" dirty="0">
              <a:solidFill>
                <a:schemeClr val="bg1"/>
              </a:solidFill>
            </a:endParaRPr>
          </a:p>
        </p:txBody>
      </p:sp>
      <p:sp>
        <p:nvSpPr>
          <p:cNvPr id="5" name="TextBox 4">
            <a:extLst>
              <a:ext uri="{FF2B5EF4-FFF2-40B4-BE49-F238E27FC236}">
                <a16:creationId xmlns:a16="http://schemas.microsoft.com/office/drawing/2014/main" id="{9AEFF6AE-29B2-F421-B8F3-8EA15A92B2A0}"/>
              </a:ext>
            </a:extLst>
          </p:cNvPr>
          <p:cNvSpPr txBox="1"/>
          <p:nvPr/>
        </p:nvSpPr>
        <p:spPr>
          <a:xfrm>
            <a:off x="540000" y="5273267"/>
            <a:ext cx="10440000" cy="468000"/>
          </a:xfrm>
          <a:prstGeom prst="rect">
            <a:avLst/>
          </a:prstGeom>
          <a:noFill/>
          <a:ln w="3175">
            <a:solidFill>
              <a:schemeClr val="tx1"/>
            </a:solidFill>
          </a:ln>
        </p:spPr>
        <p:txBody>
          <a:bodyPr wrap="square" rtlCol="0">
            <a:spAutoFit/>
          </a:bodyPr>
          <a:lstStyle/>
          <a:p>
            <a:pPr marL="0" indent="0" algn="ctr">
              <a:lnSpc>
                <a:spcPct val="107000"/>
              </a:lnSpc>
              <a:spcAft>
                <a:spcPts val="600"/>
              </a:spcAft>
              <a:buNone/>
            </a:pPr>
            <a:r>
              <a:rPr lang="en-GB" sz="2400" dirty="0">
                <a:latin typeface="Century Gothic" panose="020B0502020202020204" pitchFamily="34" charset="0"/>
                <a:ea typeface="Calibri" panose="020F0502020204030204" pitchFamily="34" charset="0"/>
                <a:cs typeface="Arial" panose="020B0604020202020204" pitchFamily="34" charset="0"/>
              </a:rPr>
              <a:t>Sodium hydrogen carbonate + acid </a:t>
            </a:r>
            <a:r>
              <a:rPr lang="en-GB" sz="2400" dirty="0">
                <a:latin typeface="Century Gothic" panose="020B0502020202020204" pitchFamily="34" charset="0"/>
                <a:ea typeface="Calibri" panose="020F0502020204030204" pitchFamily="34" charset="0"/>
                <a:cs typeface="Arial" panose="020B0604020202020204" pitchFamily="34" charset="0"/>
                <a:sym typeface="Symbol" panose="05050102010706020507" pitchFamily="18" charset="2"/>
              </a:rPr>
              <a:t> salt + water + </a:t>
            </a:r>
            <a:r>
              <a:rPr lang="en-GB" sz="2400" b="1" dirty="0">
                <a:solidFill>
                  <a:srgbClr val="006F62"/>
                </a:solidFill>
                <a:latin typeface="Century Gothic" panose="020B0502020202020204" pitchFamily="34" charset="0"/>
                <a:ea typeface="Calibri" panose="020F0502020204030204" pitchFamily="34" charset="0"/>
                <a:cs typeface="Arial" panose="020B0604020202020204" pitchFamily="34" charset="0"/>
                <a:sym typeface="Symbol" panose="05050102010706020507" pitchFamily="18" charset="2"/>
              </a:rPr>
              <a:t>carbon dioxide</a:t>
            </a:r>
            <a:endParaRPr lang="en-GB" sz="24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29480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Your task: stage 2</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39999" y="1259999"/>
            <a:ext cx="10174749" cy="4955677"/>
          </a:xfrm>
        </p:spPr>
        <p:txBody>
          <a:bodyPr>
            <a:noAutofit/>
          </a:bodyPr>
          <a:lstStyle/>
          <a:p>
            <a:pPr marL="0" indent="0">
              <a:lnSpc>
                <a:spcPct val="107000"/>
              </a:lnSpc>
              <a:spcAft>
                <a:spcPts val="600"/>
              </a:spcAft>
              <a:buNone/>
            </a:pPr>
            <a:r>
              <a:rPr lang="en-GB" sz="2400" dirty="0">
                <a:effectLst/>
                <a:latin typeface="Century Gothic" panose="020B0502020202020204" pitchFamily="34" charset="0"/>
                <a:ea typeface="Calibri" panose="020F0502020204030204" pitchFamily="34" charset="0"/>
                <a:cs typeface="Arial" panose="020B0604020202020204" pitchFamily="34" charset="0"/>
              </a:rPr>
              <a:t>Then, you must investigate which </a:t>
            </a:r>
            <a:r>
              <a:rPr lang="en-GB" sz="2400" b="1" dirty="0">
                <a:effectLst/>
                <a:latin typeface="Century Gothic" panose="020B0502020202020204" pitchFamily="34" charset="0"/>
                <a:ea typeface="Calibri" panose="020F0502020204030204" pitchFamily="34" charset="0"/>
                <a:cs typeface="Arial" panose="020B0604020202020204" pitchFamily="34" charset="0"/>
              </a:rPr>
              <a:t>one</a:t>
            </a:r>
            <a:r>
              <a:rPr lang="en-GB" sz="2400" dirty="0">
                <a:effectLst/>
                <a:latin typeface="Century Gothic" panose="020B0502020202020204" pitchFamily="34" charset="0"/>
                <a:ea typeface="Calibri" panose="020F0502020204030204" pitchFamily="34" charset="0"/>
                <a:cs typeface="Arial" panose="020B0604020202020204" pitchFamily="34" charset="0"/>
              </a:rPr>
              <a:t> extra reagent produces the largest quantity of foam. The reagents to investigate are:</a:t>
            </a:r>
          </a:p>
          <a:p>
            <a:pPr marL="990600" indent="-368300">
              <a:lnSpc>
                <a:spcPct val="107000"/>
              </a:lnSpc>
              <a:spcAft>
                <a:spcPts val="600"/>
              </a:spcAft>
              <a:buClrTx/>
              <a:buSzPct val="100000"/>
            </a:pPr>
            <a:r>
              <a:rPr lang="en-GB" sz="2400" dirty="0">
                <a:effectLst/>
                <a:latin typeface="Century Gothic" panose="020B0502020202020204" pitchFamily="34" charset="0"/>
                <a:ea typeface="Calibri" panose="020F0502020204030204" pitchFamily="34" charset="0"/>
                <a:cs typeface="Arial" panose="020B0604020202020204" pitchFamily="34" charset="0"/>
              </a:rPr>
              <a:t>Washing detergent powder (6 spatulas) </a:t>
            </a:r>
            <a:r>
              <a:rPr lang="en-GB" sz="2400" dirty="0">
                <a:effectLst/>
                <a:ea typeface="Calibri" panose="020F0502020204030204" pitchFamily="34" charset="0"/>
                <a:cs typeface="Arial" panose="020B0604020202020204" pitchFamily="34" charset="0"/>
              </a:rPr>
              <a:t>(</a:t>
            </a:r>
            <a:r>
              <a:rPr lang="en-GB" sz="2400" b="1" dirty="0">
                <a:effectLst/>
                <a:ea typeface="Calibri" panose="020F0502020204030204" pitchFamily="34" charset="0"/>
                <a:cs typeface="Arial" panose="020B0604020202020204" pitchFamily="34" charset="0"/>
              </a:rPr>
              <a:t>WARNING</a:t>
            </a:r>
            <a:r>
              <a:rPr lang="en-GB" sz="2400" dirty="0">
                <a:effectLst/>
                <a:ea typeface="Calibri" panose="020F0502020204030204" pitchFamily="34" charset="0"/>
                <a:cs typeface="Arial" panose="020B0604020202020204" pitchFamily="34" charset="0"/>
              </a:rPr>
              <a:t>: irritant to eyes and skin)</a:t>
            </a:r>
            <a:endParaRPr lang="en-GB" sz="2400" dirty="0">
              <a:effectLst/>
              <a:latin typeface="Century Gothic" panose="020B0502020202020204" pitchFamily="34" charset="0"/>
              <a:ea typeface="Calibri" panose="020F0502020204030204" pitchFamily="34" charset="0"/>
              <a:cs typeface="Arial" panose="020B0604020202020204" pitchFamily="34" charset="0"/>
            </a:endParaRPr>
          </a:p>
          <a:p>
            <a:pPr marL="990600" indent="-368300">
              <a:lnSpc>
                <a:spcPct val="107000"/>
              </a:lnSpc>
              <a:spcAft>
                <a:spcPts val="600"/>
              </a:spcAft>
              <a:buClrTx/>
              <a:buSzPct val="100000"/>
            </a:pPr>
            <a:r>
              <a:rPr lang="en-GB" sz="2400" dirty="0">
                <a:effectLst/>
                <a:latin typeface="Century Gothic" panose="020B0502020202020204" pitchFamily="34" charset="0"/>
                <a:ea typeface="Calibri" panose="020F0502020204030204" pitchFamily="34" charset="0"/>
                <a:cs typeface="Arial" panose="020B0604020202020204" pitchFamily="34" charset="0"/>
              </a:rPr>
              <a:t>Washing up liquid solution (20 cm</a:t>
            </a:r>
            <a:r>
              <a:rPr lang="en-GB" sz="2400" baseline="30000" dirty="0">
                <a:effectLst/>
                <a:latin typeface="Century Gothic" panose="020B0502020202020204" pitchFamily="34" charset="0"/>
                <a:ea typeface="Calibri" panose="020F0502020204030204" pitchFamily="34" charset="0"/>
                <a:cs typeface="Arial" panose="020B0604020202020204" pitchFamily="34" charset="0"/>
              </a:rPr>
              <a:t>3</a:t>
            </a:r>
            <a:r>
              <a:rPr lang="en-GB" sz="2400" dirty="0">
                <a:effectLst/>
                <a:latin typeface="Century Gothic" panose="020B0502020202020204" pitchFamily="34" charset="0"/>
                <a:ea typeface="Calibri" panose="020F0502020204030204" pitchFamily="34" charset="0"/>
                <a:cs typeface="Arial" panose="020B0604020202020204" pitchFamily="34" charset="0"/>
              </a:rPr>
              <a:t>)</a:t>
            </a:r>
          </a:p>
          <a:p>
            <a:pPr marL="990600" indent="-368300">
              <a:lnSpc>
                <a:spcPct val="107000"/>
              </a:lnSpc>
              <a:spcAft>
                <a:spcPts val="600"/>
              </a:spcAft>
              <a:buClrTx/>
              <a:buSzPct val="100000"/>
            </a:pPr>
            <a:r>
              <a:rPr lang="en-GB" sz="2400" dirty="0">
                <a:effectLst/>
                <a:latin typeface="Century Gothic" panose="020B0502020202020204" pitchFamily="34" charset="0"/>
                <a:ea typeface="Calibri" panose="020F0502020204030204" pitchFamily="34" charset="0"/>
                <a:cs typeface="Arial" panose="020B0604020202020204" pitchFamily="34" charset="0"/>
              </a:rPr>
              <a:t>Water (20 cm</a:t>
            </a:r>
            <a:r>
              <a:rPr lang="en-GB" sz="2400" baseline="30000" dirty="0">
                <a:effectLst/>
                <a:latin typeface="Century Gothic" panose="020B0502020202020204" pitchFamily="34" charset="0"/>
                <a:ea typeface="Calibri" panose="020F0502020204030204" pitchFamily="34" charset="0"/>
                <a:cs typeface="Arial" panose="020B0604020202020204" pitchFamily="34" charset="0"/>
              </a:rPr>
              <a:t>3</a:t>
            </a:r>
            <a:r>
              <a:rPr lang="en-GB" sz="2400" dirty="0">
                <a:effectLst/>
                <a:latin typeface="Century Gothic" panose="020B0502020202020204" pitchFamily="34" charset="0"/>
                <a:ea typeface="Calibri" panose="020F0502020204030204" pitchFamily="34" charset="0"/>
                <a:cs typeface="Arial" panose="020B0604020202020204" pitchFamily="34" charset="0"/>
              </a:rPr>
              <a:t>)</a:t>
            </a:r>
          </a:p>
          <a:p>
            <a:pPr marL="0" indent="0">
              <a:lnSpc>
                <a:spcPct val="107000"/>
              </a:lnSpc>
              <a:spcAft>
                <a:spcPts val="600"/>
              </a:spcAft>
              <a:buNone/>
            </a:pPr>
            <a:endParaRPr lang="en-GB" sz="2400" b="1" dirty="0">
              <a:solidFill>
                <a:srgbClr val="006F62"/>
              </a:solidFill>
            </a:endParaRPr>
          </a:p>
          <a:p>
            <a:pPr marL="0" indent="0">
              <a:buNone/>
            </a:pPr>
            <a:r>
              <a:rPr lang="en-GB" sz="2400" b="1" dirty="0">
                <a:solidFill>
                  <a:srgbClr val="006F62"/>
                </a:solidFill>
              </a:rPr>
              <a:t>Key questions to consider:</a:t>
            </a:r>
          </a:p>
          <a:p>
            <a:pPr marL="0" indent="0">
              <a:buNone/>
            </a:pPr>
            <a:r>
              <a:rPr lang="en-GB" sz="2400" dirty="0"/>
              <a:t>In what order will you add the reagents?</a:t>
            </a:r>
          </a:p>
          <a:p>
            <a:pPr marL="0" indent="0">
              <a:buNone/>
            </a:pPr>
            <a:r>
              <a:rPr lang="en-GB" sz="2400" dirty="0"/>
              <a:t>How are you going to measure the quantity of foam produced?</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Your task</a:t>
            </a:r>
            <a:endParaRPr lang="en-US" sz="2200" dirty="0">
              <a:solidFill>
                <a:schemeClr val="bg1"/>
              </a:solidFill>
            </a:endParaRPr>
          </a:p>
        </p:txBody>
      </p:sp>
    </p:spTree>
    <p:extLst>
      <p:ext uri="{BB962C8B-B14F-4D97-AF65-F5344CB8AC3E}">
        <p14:creationId xmlns:p14="http://schemas.microsoft.com/office/powerpoint/2010/main" val="1782882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95815C1-E9FC-0CBD-C74B-54768EFC0AC2}"/>
              </a:ext>
            </a:extLst>
          </p:cNvPr>
          <p:cNvSpPr>
            <a:spLocks noGrp="1"/>
          </p:cNvSpPr>
          <p:nvPr>
            <p:ph type="title"/>
          </p:nvPr>
        </p:nvSpPr>
        <p:spPr/>
        <p:txBody>
          <a:bodyPr/>
          <a:lstStyle/>
          <a:p>
            <a:r>
              <a:rPr lang="en-GB" dirty="0"/>
              <a:t>Method</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a:xfrm>
            <a:off x="540000" y="1260000"/>
            <a:ext cx="10298165" cy="5416175"/>
          </a:xfrm>
        </p:spPr>
        <p:txBody>
          <a:bodyPr>
            <a:noAutofit/>
          </a:bodyPr>
          <a:lstStyle/>
          <a:p>
            <a:pPr marL="0" indent="0">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Plan an investigation to identify the extra reagent that produces the largest quantity of carbon dioxide foam. </a:t>
            </a:r>
          </a:p>
          <a:p>
            <a:pPr marL="0" indent="0">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Your plan must include:</a:t>
            </a:r>
          </a:p>
          <a:p>
            <a:pPr marL="989013" indent="-358775">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	The reagents used and their quantities.</a:t>
            </a:r>
          </a:p>
          <a:p>
            <a:pPr marL="989013" indent="-358775">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	The order in which the reagents will be added.</a:t>
            </a:r>
          </a:p>
          <a:p>
            <a:pPr marL="989013" indent="-358775">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	What you will measure.</a:t>
            </a:r>
          </a:p>
          <a:p>
            <a:pPr marL="989013" indent="-358775">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	What safety precautions you will take to avoid eye and skin contact. </a:t>
            </a:r>
          </a:p>
          <a:p>
            <a:pPr marL="989013" indent="-358775">
              <a:lnSpc>
                <a:spcPct val="107000"/>
              </a:lnSpc>
              <a:spcAft>
                <a:spcPts val="600"/>
              </a:spcAft>
              <a:buNone/>
            </a:pP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r>
              <a:rPr lang="en-US" sz="2400" b="1" dirty="0">
                <a:solidFill>
                  <a:srgbClr val="006F62"/>
                </a:solidFill>
              </a:rPr>
              <a:t>Results table</a:t>
            </a:r>
          </a:p>
          <a:p>
            <a:pPr marL="0" indent="0">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Draw a suitable table to record your results. Include quantities for the reagents used, along with units for all measurements.</a:t>
            </a:r>
          </a:p>
          <a:p>
            <a:pPr marL="0" indent="0">
              <a:lnSpc>
                <a:spcPct val="107000"/>
              </a:lnSpc>
              <a:spcAft>
                <a:spcPts val="600"/>
              </a:spcAft>
              <a:buNone/>
            </a:pP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r>
              <a:rPr lang="en-GB" sz="2400" b="1" dirty="0">
                <a:solidFill>
                  <a:srgbClr val="006F62"/>
                </a:solidFill>
                <a:ea typeface="Calibri" panose="020F0502020204030204" pitchFamily="34" charset="0"/>
                <a:cs typeface="Arial" panose="020B0604020202020204" pitchFamily="34" charset="0"/>
              </a:rPr>
              <a:t>Conclusion</a:t>
            </a:r>
            <a:endParaRPr lang="en-GB" sz="2400" b="1" dirty="0">
              <a:solidFill>
                <a:srgbClr val="006F62"/>
              </a:solidFill>
              <a:effectLst/>
              <a:latin typeface="Century Gothic" panose="020B0502020202020204" pitchFamily="34" charset="0"/>
              <a:ea typeface="Calibri" panose="020F0502020204030204" pitchFamily="34" charset="0"/>
              <a:cs typeface="Arial" panose="020B0604020202020204" pitchFamily="34" charset="0"/>
            </a:endParaRPr>
          </a:p>
          <a:p>
            <a:pPr marL="0" indent="0">
              <a:lnSpc>
                <a:spcPct val="107000"/>
              </a:lnSpc>
              <a:spcAft>
                <a:spcPts val="600"/>
              </a:spcAft>
              <a:buNone/>
            </a:pPr>
            <a:r>
              <a:rPr lang="en-GB" sz="1900" dirty="0">
                <a:effectLst/>
                <a:latin typeface="Century Gothic" panose="020B0502020202020204" pitchFamily="34" charset="0"/>
                <a:ea typeface="Calibri" panose="020F0502020204030204" pitchFamily="34" charset="0"/>
                <a:cs typeface="Arial" panose="020B0604020202020204" pitchFamily="34" charset="0"/>
              </a:rPr>
              <a:t>Based on your results, identify the extra reagent that produced the largest quantity of carbon dioxide foam.</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Your task</a:t>
            </a:r>
            <a:endParaRPr lang="en-US" sz="2200" dirty="0">
              <a:solidFill>
                <a:schemeClr val="bg1"/>
              </a:solidFill>
            </a:endParaRPr>
          </a:p>
        </p:txBody>
      </p:sp>
    </p:spTree>
    <p:extLst>
      <p:ext uri="{BB962C8B-B14F-4D97-AF65-F5344CB8AC3E}">
        <p14:creationId xmlns:p14="http://schemas.microsoft.com/office/powerpoint/2010/main" val="12966858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Question 1</a:t>
            </a:r>
          </a:p>
        </p:txBody>
      </p:sp>
      <p:sp>
        <p:nvSpPr>
          <p:cNvPr id="4" name="Title 1">
            <a:extLst>
              <a:ext uri="{FF2B5EF4-FFF2-40B4-BE49-F238E27FC236}">
                <a16:creationId xmlns:a16="http://schemas.microsoft.com/office/drawing/2014/main" id="{422C5118-FDAB-6644-9CD8-9A20DFD34922}"/>
              </a:ext>
              <a:ext uri="{C183D7F6-B498-43B3-948B-1728B52AA6E4}">
                <adec:decorative xmlns:adec="http://schemas.microsoft.com/office/drawing/2017/decorative" val="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Questions</a:t>
            </a:r>
            <a:endParaRPr lang="en-US" sz="2200" dirty="0">
              <a:solidFill>
                <a:schemeClr val="bg1"/>
              </a:solidFill>
            </a:endParaRPr>
          </a:p>
        </p:txBody>
      </p:sp>
      <p:sp>
        <p:nvSpPr>
          <p:cNvPr id="6" name="Content Placeholder 5">
            <a:extLst>
              <a:ext uri="{FF2B5EF4-FFF2-40B4-BE49-F238E27FC236}">
                <a16:creationId xmlns:a16="http://schemas.microsoft.com/office/drawing/2014/main" id="{DBDCA96F-CA2C-DCD9-A3A8-C285E7F3C7DF}"/>
              </a:ext>
            </a:extLst>
          </p:cNvPr>
          <p:cNvSpPr>
            <a:spLocks noGrp="1"/>
          </p:cNvSpPr>
          <p:nvPr>
            <p:ph idx="1"/>
          </p:nvPr>
        </p:nvSpPr>
        <p:spPr>
          <a:xfrm>
            <a:off x="540000" y="1259999"/>
            <a:ext cx="10449629" cy="5348363"/>
          </a:xfrm>
        </p:spPr>
        <p:txBody>
          <a:bodyPr>
            <a:normAutofit fontScale="92500"/>
          </a:bodyPr>
          <a:lstStyle/>
          <a:p>
            <a:pPr marL="0" indent="0">
              <a:buNone/>
              <a:tabLst>
                <a:tab pos="358775" algn="l"/>
              </a:tabLst>
            </a:pPr>
            <a:r>
              <a:rPr lang="en-GB" b="1" dirty="0">
                <a:solidFill>
                  <a:srgbClr val="006F62"/>
                </a:solidFill>
              </a:rPr>
              <a:t>1. </a:t>
            </a:r>
            <a:r>
              <a:rPr lang="en-GB" dirty="0"/>
              <a:t>This question is about carbon dioxide and how it can be produced.</a:t>
            </a:r>
          </a:p>
          <a:p>
            <a:pPr marL="449263" indent="-449263">
              <a:spcAft>
                <a:spcPts val="600"/>
              </a:spcAft>
              <a:buNone/>
              <a:tabLst>
                <a:tab pos="538163" algn="l"/>
              </a:tabLst>
            </a:pPr>
            <a:r>
              <a:rPr lang="en-GB" dirty="0"/>
              <a:t>(a) Carbon dioxide is a compound made up of one carbon atom and two oxygen atoms. Which option shows the formula for carbon dioxide written correctly?</a:t>
            </a:r>
          </a:p>
          <a:p>
            <a:pPr marL="0" indent="0">
              <a:buNone/>
              <a:tabLst>
                <a:tab pos="449263" algn="l"/>
                <a:tab pos="1257300" algn="l"/>
                <a:tab pos="2692400" algn="l"/>
                <a:tab pos="4841875" algn="l"/>
                <a:tab pos="7175500" algn="l"/>
              </a:tabLst>
            </a:pPr>
            <a:r>
              <a:rPr lang="en-GB" dirty="0"/>
              <a:t>	A.  </a:t>
            </a:r>
            <a:r>
              <a:rPr lang="en-GB" dirty="0">
                <a:latin typeface="Cambria Math" panose="02040503050406030204" pitchFamily="18" charset="0"/>
                <a:ea typeface="Cambria Math" panose="02040503050406030204" pitchFamily="18" charset="0"/>
              </a:rPr>
              <a:t>CO</a:t>
            </a:r>
            <a:r>
              <a:rPr lang="en-GB" baseline="30000" dirty="0">
                <a:latin typeface="Cambria Math" panose="02040503050406030204" pitchFamily="18" charset="0"/>
                <a:ea typeface="Cambria Math" panose="02040503050406030204" pitchFamily="18" charset="0"/>
              </a:rPr>
              <a:t>2</a:t>
            </a:r>
            <a:r>
              <a:rPr lang="en-GB" baseline="30000" dirty="0"/>
              <a:t>		</a:t>
            </a:r>
            <a:r>
              <a:rPr lang="en-GB" dirty="0"/>
              <a:t>B.  </a:t>
            </a:r>
            <a:r>
              <a:rPr lang="en-GB" dirty="0">
                <a:latin typeface="Cambria Math" panose="02040503050406030204" pitchFamily="18" charset="0"/>
                <a:ea typeface="Cambria Math" panose="02040503050406030204" pitchFamily="18" charset="0"/>
              </a:rPr>
              <a:t>CO2	</a:t>
            </a:r>
            <a:r>
              <a:rPr lang="en-GB" dirty="0"/>
              <a:t>C.  </a:t>
            </a:r>
            <a:r>
              <a:rPr lang="en-GB" dirty="0">
                <a:latin typeface="Cambria Math" panose="02040503050406030204" pitchFamily="18" charset="0"/>
                <a:ea typeface="Cambria Math" panose="02040503050406030204" pitchFamily="18" charset="0"/>
              </a:rPr>
              <a:t>C2O	</a:t>
            </a:r>
            <a:r>
              <a:rPr lang="en-GB" dirty="0"/>
              <a:t>D.  </a:t>
            </a:r>
            <a:r>
              <a:rPr lang="en-GB" dirty="0">
                <a:latin typeface="Cambria Math" panose="02040503050406030204" pitchFamily="18" charset="0"/>
                <a:ea typeface="Cambria Math" panose="02040503050406030204" pitchFamily="18" charset="0"/>
              </a:rPr>
              <a:t>CO</a:t>
            </a:r>
            <a:r>
              <a:rPr lang="en-GB" baseline="-25000" dirty="0">
                <a:latin typeface="Cambria Math" panose="02040503050406030204" pitchFamily="18" charset="0"/>
                <a:ea typeface="Cambria Math" panose="02040503050406030204" pitchFamily="18" charset="0"/>
              </a:rPr>
              <a:t>2</a:t>
            </a:r>
          </a:p>
          <a:p>
            <a:pPr marL="449263" indent="-449263">
              <a:lnSpc>
                <a:spcPct val="120000"/>
              </a:lnSpc>
              <a:buNone/>
            </a:pPr>
            <a:r>
              <a:rPr lang="en-GB" dirty="0"/>
              <a:t>(b) Carbon dioxide is produced from the reaction of an acid and a metal hydrogen carbonate. A salt and water are also produced. Write a word equation to represent this reaction.</a:t>
            </a:r>
          </a:p>
          <a:p>
            <a:pPr marL="449263" indent="-449263">
              <a:lnSpc>
                <a:spcPct val="120000"/>
              </a:lnSpc>
              <a:buNone/>
            </a:pPr>
            <a:r>
              <a:rPr lang="en-GB" dirty="0"/>
              <a:t>(c) Which test can be used to prove that the gas produced is carbon dioxide?</a:t>
            </a:r>
          </a:p>
          <a:p>
            <a:pPr marL="0" indent="896938">
              <a:buNone/>
              <a:tabLst>
                <a:tab pos="1257300" algn="l"/>
              </a:tabLst>
            </a:pPr>
            <a:r>
              <a:rPr lang="en-GB" dirty="0"/>
              <a:t>A.	Damp litmus paper is bleached.</a:t>
            </a:r>
          </a:p>
          <a:p>
            <a:pPr marL="0" indent="896938">
              <a:buNone/>
              <a:tabLst>
                <a:tab pos="1257300" algn="l"/>
              </a:tabLst>
            </a:pPr>
            <a:r>
              <a:rPr lang="en-GB" dirty="0"/>
              <a:t>B.  	A glowing splint relights.</a:t>
            </a:r>
          </a:p>
          <a:p>
            <a:pPr marL="0" indent="896938">
              <a:buNone/>
              <a:tabLst>
                <a:tab pos="1257300" algn="l"/>
              </a:tabLst>
            </a:pPr>
            <a:r>
              <a:rPr lang="en-GB" dirty="0"/>
              <a:t>C.  Limewater turns cloudy when the gas is bubbled through it.</a:t>
            </a:r>
          </a:p>
          <a:p>
            <a:pPr marL="0" indent="896938">
              <a:buNone/>
              <a:tabLst>
                <a:tab pos="1257300" algn="l"/>
              </a:tabLst>
            </a:pPr>
            <a:r>
              <a:rPr lang="en-GB" dirty="0"/>
              <a:t>D. 	A lit splint burns with a squeaky pop.</a:t>
            </a:r>
          </a:p>
          <a:p>
            <a:endParaRPr lang="en-GB" dirty="0"/>
          </a:p>
        </p:txBody>
      </p:sp>
    </p:spTree>
    <p:extLst>
      <p:ext uri="{BB962C8B-B14F-4D97-AF65-F5344CB8AC3E}">
        <p14:creationId xmlns:p14="http://schemas.microsoft.com/office/powerpoint/2010/main" val="39431856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907</Words>
  <Application>Microsoft Office PowerPoint</Application>
  <PresentationFormat>Widescreen</PresentationFormat>
  <Paragraphs>97</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Cambria Math</vt:lpstr>
      <vt:lpstr>Century Gothic</vt:lpstr>
      <vt:lpstr>Office Theme</vt:lpstr>
      <vt:lpstr>11–14 years</vt:lpstr>
      <vt:lpstr>Learning objectives</vt:lpstr>
      <vt:lpstr>Introduction</vt:lpstr>
      <vt:lpstr>Fire extinguishers</vt:lpstr>
      <vt:lpstr>Controlling fires</vt:lpstr>
      <vt:lpstr>Your task: stage 1</vt:lpstr>
      <vt:lpstr>Your task: stage 2</vt:lpstr>
      <vt:lpstr>Method</vt:lpstr>
      <vt:lpstr>Question 1</vt:lpstr>
      <vt:lpstr>Question 2</vt:lpstr>
      <vt:lpstr>Challenge: ‘foam launcher’</vt:lpstr>
      <vt:lpstr>Challenge: pitch your launcher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Fight fire! Fill up with foam slides</dc:title>
  <dc:creator>Royal Society of Chemistry</dc:creator>
  <cp:keywords>Combustion, acids and bases, neutralisation, carbon dioxide, foam, practical, planning, experiment, conclude, scientific thinking</cp:keywords>
  <dc:description>From Chemicals that play with fire, Education in Chemistry, https://rsc.li/44gGuU2</dc:description>
  <cp:lastModifiedBy>Juliet Kennard</cp:lastModifiedBy>
  <cp:revision>600</cp:revision>
  <dcterms:created xsi:type="dcterms:W3CDTF">2021-04-13T16:26:00Z</dcterms:created>
  <dcterms:modified xsi:type="dcterms:W3CDTF">2023-08-16T15:49:47Z</dcterms:modified>
</cp:coreProperties>
</file>