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4" r:id="rId5"/>
    <p:sldId id="265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30" autoAdjust="0"/>
  </p:normalViewPr>
  <p:slideViewPr>
    <p:cSldViewPr>
      <p:cViewPr>
        <p:scale>
          <a:sx n="100" d="100"/>
          <a:sy n="100" d="100"/>
        </p:scale>
        <p:origin x="1836" y="-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© I </a:t>
            </a:r>
            <a:r>
              <a:rPr lang="en-GB" baseline="0" dirty="0" err="1" smtClean="0"/>
              <a:t>Marcaida</a:t>
            </a:r>
            <a:r>
              <a:rPr lang="en-GB" baseline="0" dirty="0" smtClean="0"/>
              <a:t> et al, Heritage Sci., 2019, DOI: 10.1186/s40494-019-0246-1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54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da-DK" baseline="0" dirty="0" smtClean="0"/>
              <a:t>© I Marcaida et al, Heritage Sci., 2019, DOI: 10.1186/s40494-019-0246-1</a:t>
            </a:r>
          </a:p>
          <a:p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questions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could be used with a 14-16 class studying the analysis topic</a:t>
            </a:r>
          </a:p>
          <a:p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Do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not destroy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samples,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and are </a:t>
            </a:r>
            <a:r>
              <a:rPr lang="en-GB" sz="1200" b="0" dirty="0" smtClean="0">
                <a:latin typeface="+mn-lt"/>
                <a:ea typeface="Times New Roman" panose="02020603050405020304" pitchFamily="18" charset="0"/>
              </a:rPr>
              <a:t>accurate, sensitive and rapid. </a:t>
            </a:r>
            <a:endParaRPr lang="en-GB" sz="1200" b="0" baseline="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Is a coloured compound.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Sulfur impurities in fuels oxidise to form sulfur dioxide. The sulfur dioxide dissolves in rain water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(Extension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question)  CaCO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+H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SO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 CaSO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+ 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 + CO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891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Ufg4l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sc.li/2Ufg4l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51519" y="204444"/>
            <a:ext cx="6408713" cy="2144436"/>
            <a:chOff x="251519" y="204444"/>
            <a:chExt cx="6408713" cy="1976613"/>
          </a:xfrm>
        </p:grpSpPr>
        <p:sp>
          <p:nvSpPr>
            <p:cNvPr id="10" name="TextBox 9"/>
            <p:cNvSpPr txBox="1"/>
            <p:nvPr/>
          </p:nvSpPr>
          <p:spPr>
            <a:xfrm>
              <a:off x="251519" y="204444"/>
              <a:ext cx="4680521" cy="936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Chemical analysis </a:t>
              </a:r>
              <a:r>
                <a:rPr lang="en-US" dirty="0" smtClean="0">
                  <a:solidFill>
                    <a:schemeClr val="bg1"/>
                  </a:solidFill>
                </a:rPr>
                <a:t>of </a:t>
              </a:r>
              <a:r>
                <a:rPr lang="en-US" dirty="0">
                  <a:solidFill>
                    <a:schemeClr val="bg1"/>
                  </a:solidFill>
                </a:rPr>
                <a:t>Pompeian mosaic </a:t>
              </a:r>
              <a:r>
                <a:rPr lang="en-US" dirty="0" smtClean="0">
                  <a:solidFill>
                    <a:schemeClr val="bg1"/>
                  </a:solidFill>
                </a:rPr>
                <a:t>tiles</a:t>
              </a:r>
            </a:p>
            <a:p>
              <a:endParaRPr lang="en-GB" sz="1200" i="1" dirty="0" smtClean="0">
                <a:solidFill>
                  <a:schemeClr val="bg1"/>
                </a:solidFill>
              </a:endParaRPr>
            </a:p>
            <a:p>
              <a:r>
                <a:rPr lang="en-GB" sz="1200" i="1" dirty="0" smtClean="0">
                  <a:solidFill>
                    <a:schemeClr val="bg1"/>
                  </a:solidFill>
                </a:rPr>
                <a:t>Read </a:t>
              </a:r>
              <a:r>
                <a:rPr lang="en-GB" sz="1200" i="1" dirty="0">
                  <a:solidFill>
                    <a:schemeClr val="bg1"/>
                  </a:solidFill>
                </a:rPr>
                <a:t>the full article at: </a:t>
              </a:r>
              <a:r>
                <a:rPr lang="en-GB" sz="1200" i="1" dirty="0">
                  <a:solidFill>
                    <a:schemeClr val="bg1"/>
                  </a:solidFill>
                  <a:hlinkClick r:id="rId3"/>
                </a:rPr>
                <a:t>rsc.li/2Ufg4lI</a:t>
              </a:r>
              <a:endParaRPr lang="en-GB" sz="1200" i="1" dirty="0">
                <a:solidFill>
                  <a:schemeClr val="bg1"/>
                </a:solidFill>
              </a:endParaRPr>
            </a:p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78468" y="980728"/>
              <a:ext cx="638176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Two </a:t>
              </a:r>
              <a:r>
                <a:rPr lang="en-GB" dirty="0" smtClean="0">
                  <a:solidFill>
                    <a:schemeClr val="bg1"/>
                  </a:solidFill>
                </a:rPr>
                <a:t>mosaics from </a:t>
              </a:r>
              <a:r>
                <a:rPr lang="en-GB" dirty="0">
                  <a:solidFill>
                    <a:schemeClr val="bg1"/>
                  </a:solidFill>
                </a:rPr>
                <a:t>the </a:t>
              </a:r>
              <a:r>
                <a:rPr lang="en-GB" dirty="0" smtClean="0">
                  <a:solidFill>
                    <a:schemeClr val="bg1"/>
                  </a:solidFill>
                </a:rPr>
                <a:t>Roman </a:t>
              </a:r>
              <a:r>
                <a:rPr lang="en-GB" dirty="0">
                  <a:solidFill>
                    <a:schemeClr val="bg1"/>
                  </a:solidFill>
                </a:rPr>
                <a:t>city of Pompeii have been analysed by </a:t>
              </a:r>
              <a:r>
                <a:rPr lang="en-GB" dirty="0" smtClean="0">
                  <a:solidFill>
                    <a:schemeClr val="bg1"/>
                  </a:solidFill>
                </a:rPr>
                <a:t>scientists. They used </a:t>
              </a:r>
              <a:r>
                <a:rPr lang="en-GB" dirty="0">
                  <a:solidFill>
                    <a:schemeClr val="bg1"/>
                  </a:solidFill>
                </a:rPr>
                <a:t>portable spectrometers to </a:t>
              </a:r>
              <a:r>
                <a:rPr lang="en-GB" dirty="0" smtClean="0">
                  <a:solidFill>
                    <a:schemeClr val="bg1"/>
                  </a:solidFill>
                </a:rPr>
                <a:t>show </a:t>
              </a:r>
              <a:r>
                <a:rPr lang="en-GB" dirty="0">
                  <a:solidFill>
                    <a:schemeClr val="bg1"/>
                  </a:solidFill>
                </a:rPr>
                <a:t>what the different coloured tiles are made </a:t>
              </a:r>
              <a:r>
                <a:rPr lang="en-GB" dirty="0" smtClean="0">
                  <a:solidFill>
                    <a:schemeClr val="bg1"/>
                  </a:solidFill>
                </a:rPr>
                <a:t>of. The spectrometers used techniques that did not damage the tiles. </a:t>
              </a:r>
              <a:r>
                <a:rPr lang="en-GB" dirty="0" smtClean="0"/>
                <a:t> </a:t>
              </a:r>
              <a:endParaRPr lang="en-GB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278468" y="2166587"/>
            <a:ext cx="8784976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2400"/>
              </a:spcAft>
            </a:pPr>
            <a:r>
              <a:rPr lang="en-GB" dirty="0">
                <a:solidFill>
                  <a:schemeClr val="bg1"/>
                </a:solidFill>
              </a:rPr>
              <a:t>The black tiles were rich in metals such as aluminium, silicon, potassium and iron. Their composition was typical of </a:t>
            </a:r>
            <a:r>
              <a:rPr lang="en-GB" dirty="0" smtClean="0">
                <a:solidFill>
                  <a:schemeClr val="bg1"/>
                </a:solidFill>
              </a:rPr>
              <a:t>volcanic </a:t>
            </a:r>
            <a:r>
              <a:rPr lang="en-GB" dirty="0">
                <a:solidFill>
                  <a:schemeClr val="bg1"/>
                </a:solidFill>
              </a:rPr>
              <a:t>rock, which </a:t>
            </a:r>
            <a:r>
              <a:rPr lang="en-GB" dirty="0" smtClean="0">
                <a:solidFill>
                  <a:schemeClr val="bg1"/>
                </a:solidFill>
              </a:rPr>
              <a:t>may have come </a:t>
            </a:r>
            <a:r>
              <a:rPr lang="en-GB" dirty="0">
                <a:solidFill>
                  <a:schemeClr val="bg1"/>
                </a:solidFill>
              </a:rPr>
              <a:t>from nearby </a:t>
            </a:r>
            <a:r>
              <a:rPr lang="en-GB" dirty="0" smtClean="0">
                <a:solidFill>
                  <a:schemeClr val="bg1"/>
                </a:solidFill>
              </a:rPr>
              <a:t>Vesuvius. The </a:t>
            </a:r>
            <a:r>
              <a:rPr lang="en-GB" dirty="0">
                <a:solidFill>
                  <a:schemeClr val="bg1"/>
                </a:solidFill>
              </a:rPr>
              <a:t>white, orange and red tiles were </a:t>
            </a:r>
            <a:r>
              <a:rPr lang="en-GB" dirty="0" smtClean="0">
                <a:solidFill>
                  <a:schemeClr val="bg1"/>
                </a:solidFill>
              </a:rPr>
              <a:t>made </a:t>
            </a:r>
            <a:r>
              <a:rPr lang="en-GB" dirty="0">
                <a:solidFill>
                  <a:schemeClr val="bg1"/>
                </a:solidFill>
              </a:rPr>
              <a:t>mainly of </a:t>
            </a:r>
            <a:r>
              <a:rPr lang="en-GB" dirty="0" smtClean="0">
                <a:solidFill>
                  <a:schemeClr val="bg1"/>
                </a:solidFill>
              </a:rPr>
              <a:t>calcite, a </a:t>
            </a:r>
            <a:r>
              <a:rPr lang="en-GB" dirty="0">
                <a:solidFill>
                  <a:schemeClr val="bg1"/>
                </a:solidFill>
              </a:rPr>
              <a:t>calcium carbonate mineral. </a:t>
            </a:r>
            <a:r>
              <a:rPr lang="en-GB" dirty="0" smtClean="0">
                <a:solidFill>
                  <a:schemeClr val="bg1"/>
                </a:solidFill>
              </a:rPr>
              <a:t>The </a:t>
            </a:r>
            <a:r>
              <a:rPr lang="en-GB" dirty="0">
                <a:solidFill>
                  <a:schemeClr val="bg1"/>
                </a:solidFill>
              </a:rPr>
              <a:t>red and orange tiles </a:t>
            </a:r>
            <a:r>
              <a:rPr lang="en-GB" dirty="0" smtClean="0">
                <a:solidFill>
                  <a:schemeClr val="bg1"/>
                </a:solidFill>
              </a:rPr>
              <a:t>also contained iron</a:t>
            </a:r>
            <a:r>
              <a:rPr lang="en-GB" dirty="0">
                <a:solidFill>
                  <a:schemeClr val="bg1"/>
                </a:solidFill>
              </a:rPr>
              <a:t>, suggesting they were coloured by adding a layer of </a:t>
            </a:r>
            <a:r>
              <a:rPr lang="en-GB" dirty="0" smtClean="0">
                <a:solidFill>
                  <a:schemeClr val="bg1"/>
                </a:solidFill>
              </a:rPr>
              <a:t>a </a:t>
            </a:r>
            <a:r>
              <a:rPr lang="en-GB" dirty="0">
                <a:solidFill>
                  <a:schemeClr val="bg1"/>
                </a:solidFill>
              </a:rPr>
              <a:t>reddish iron oxide mineral </a:t>
            </a:r>
            <a:r>
              <a:rPr lang="en-GB" dirty="0" smtClean="0">
                <a:solidFill>
                  <a:schemeClr val="bg1"/>
                </a:solidFill>
              </a:rPr>
              <a:t>over </a:t>
            </a:r>
            <a:r>
              <a:rPr lang="en-GB" dirty="0">
                <a:solidFill>
                  <a:schemeClr val="bg1"/>
                </a:solidFill>
              </a:rPr>
              <a:t>the calcite.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The analysis </a:t>
            </a:r>
            <a:r>
              <a:rPr lang="en-GB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identified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some signs of </a:t>
            </a:r>
            <a:r>
              <a:rPr lang="en-GB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damage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in the white </a:t>
            </a:r>
            <a:r>
              <a:rPr lang="en-GB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tiles. They detected calcium sulfate, which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may have formed </a:t>
            </a:r>
            <a:r>
              <a:rPr lang="en-GB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by the reaction of calcite with acidified rainwater.</a:t>
            </a:r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An image showing part of the mosaic under study 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9" t="10389" r="47709" b="61967"/>
          <a:stretch/>
        </p:blipFill>
        <p:spPr bwMode="auto">
          <a:xfrm>
            <a:off x="6948264" y="389110"/>
            <a:ext cx="1584176" cy="17774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4437112"/>
            <a:ext cx="5112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What are the </a:t>
            </a:r>
            <a:r>
              <a:rPr lang="en-GB" dirty="0" smtClean="0">
                <a:solidFill>
                  <a:schemeClr val="bg1"/>
                </a:solidFill>
              </a:rPr>
              <a:t>advantages of </a:t>
            </a:r>
            <a:r>
              <a:rPr lang="en-GB" dirty="0">
                <a:solidFill>
                  <a:schemeClr val="bg1"/>
                </a:solidFill>
              </a:rPr>
              <a:t>using </a:t>
            </a:r>
            <a:r>
              <a:rPr lang="en-GB" dirty="0" err="1">
                <a:solidFill>
                  <a:schemeClr val="bg1"/>
                </a:solidFill>
              </a:rPr>
              <a:t>spectrometetry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techniques?</a:t>
            </a:r>
            <a:endParaRPr lang="en-GB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What property of iron oxide is typical of transition metal compounds?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Describe how acid rain forms.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Write a balanced equation for the reaction between calcium carbonate and sulfuric acid to produce calcium sulfate.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468" y="1046637"/>
            <a:ext cx="6381764" cy="1302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Two </a:t>
            </a:r>
            <a:r>
              <a:rPr lang="en-GB" dirty="0" smtClean="0">
                <a:solidFill>
                  <a:schemeClr val="bg1"/>
                </a:solidFill>
              </a:rPr>
              <a:t>mosaics from </a:t>
            </a:r>
            <a:r>
              <a:rPr lang="en-GB" dirty="0">
                <a:solidFill>
                  <a:schemeClr val="bg1"/>
                </a:solidFill>
              </a:rPr>
              <a:t>the </a:t>
            </a:r>
            <a:r>
              <a:rPr lang="en-GB" dirty="0" smtClean="0">
                <a:solidFill>
                  <a:schemeClr val="bg1"/>
                </a:solidFill>
              </a:rPr>
              <a:t>Roman </a:t>
            </a:r>
            <a:r>
              <a:rPr lang="en-GB" dirty="0">
                <a:solidFill>
                  <a:schemeClr val="bg1"/>
                </a:solidFill>
              </a:rPr>
              <a:t>city of Pompeii have been analysed by </a:t>
            </a:r>
            <a:r>
              <a:rPr lang="en-GB" dirty="0" smtClean="0">
                <a:solidFill>
                  <a:schemeClr val="bg1"/>
                </a:solidFill>
              </a:rPr>
              <a:t>scientists. They used </a:t>
            </a:r>
            <a:r>
              <a:rPr lang="en-GB" dirty="0">
                <a:solidFill>
                  <a:schemeClr val="bg1"/>
                </a:solidFill>
              </a:rPr>
              <a:t>portable spectrometers to </a:t>
            </a:r>
            <a:r>
              <a:rPr lang="en-GB" dirty="0" smtClean="0">
                <a:solidFill>
                  <a:schemeClr val="bg1"/>
                </a:solidFill>
              </a:rPr>
              <a:t>show </a:t>
            </a:r>
            <a:r>
              <a:rPr lang="en-GB" dirty="0">
                <a:solidFill>
                  <a:schemeClr val="bg1"/>
                </a:solidFill>
              </a:rPr>
              <a:t>what the different coloured tiles are made </a:t>
            </a:r>
            <a:r>
              <a:rPr lang="en-GB" dirty="0" smtClean="0">
                <a:solidFill>
                  <a:schemeClr val="bg1"/>
                </a:solidFill>
              </a:rPr>
              <a:t>of. The spectrometers used techniques that did not damage the tiles. </a:t>
            </a:r>
            <a:r>
              <a:rPr lang="en-GB" dirty="0" smtClean="0"/>
              <a:t> 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8468" y="2166587"/>
            <a:ext cx="8784976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2400"/>
              </a:spcAft>
            </a:pPr>
            <a:r>
              <a:rPr lang="en-GB" dirty="0">
                <a:solidFill>
                  <a:schemeClr val="bg1"/>
                </a:solidFill>
              </a:rPr>
              <a:t>The black tiles were rich in metals such as aluminium, silicon, potassium and iron. Their composition was typical of </a:t>
            </a:r>
            <a:r>
              <a:rPr lang="en-GB" dirty="0" smtClean="0">
                <a:solidFill>
                  <a:schemeClr val="bg1"/>
                </a:solidFill>
              </a:rPr>
              <a:t>volcanic </a:t>
            </a:r>
            <a:r>
              <a:rPr lang="en-GB" dirty="0">
                <a:solidFill>
                  <a:schemeClr val="bg1"/>
                </a:solidFill>
              </a:rPr>
              <a:t>rock, which </a:t>
            </a:r>
            <a:r>
              <a:rPr lang="en-GB" dirty="0" smtClean="0">
                <a:solidFill>
                  <a:schemeClr val="bg1"/>
                </a:solidFill>
              </a:rPr>
              <a:t>may have come </a:t>
            </a:r>
            <a:r>
              <a:rPr lang="en-GB" dirty="0">
                <a:solidFill>
                  <a:schemeClr val="bg1"/>
                </a:solidFill>
              </a:rPr>
              <a:t>from nearby </a:t>
            </a:r>
            <a:r>
              <a:rPr lang="en-GB" dirty="0" smtClean="0">
                <a:solidFill>
                  <a:schemeClr val="bg1"/>
                </a:solidFill>
              </a:rPr>
              <a:t>Vesuvius. The </a:t>
            </a:r>
            <a:r>
              <a:rPr lang="en-GB" dirty="0">
                <a:solidFill>
                  <a:schemeClr val="bg1"/>
                </a:solidFill>
              </a:rPr>
              <a:t>white, orange and red tiles were </a:t>
            </a:r>
            <a:r>
              <a:rPr lang="en-GB" dirty="0" smtClean="0">
                <a:solidFill>
                  <a:schemeClr val="bg1"/>
                </a:solidFill>
              </a:rPr>
              <a:t>made </a:t>
            </a:r>
            <a:r>
              <a:rPr lang="en-GB" dirty="0">
                <a:solidFill>
                  <a:schemeClr val="bg1"/>
                </a:solidFill>
              </a:rPr>
              <a:t>mainly of </a:t>
            </a:r>
            <a:r>
              <a:rPr lang="en-GB" dirty="0" smtClean="0">
                <a:solidFill>
                  <a:schemeClr val="bg1"/>
                </a:solidFill>
              </a:rPr>
              <a:t>calcite, a </a:t>
            </a:r>
            <a:r>
              <a:rPr lang="en-GB" dirty="0">
                <a:solidFill>
                  <a:schemeClr val="bg1"/>
                </a:solidFill>
              </a:rPr>
              <a:t>calcium carbonate mineral. </a:t>
            </a:r>
            <a:r>
              <a:rPr lang="en-GB" dirty="0" smtClean="0">
                <a:solidFill>
                  <a:schemeClr val="bg1"/>
                </a:solidFill>
              </a:rPr>
              <a:t>The </a:t>
            </a:r>
            <a:r>
              <a:rPr lang="en-GB" dirty="0">
                <a:solidFill>
                  <a:schemeClr val="bg1"/>
                </a:solidFill>
              </a:rPr>
              <a:t>red and orange tiles </a:t>
            </a:r>
            <a:r>
              <a:rPr lang="en-GB" dirty="0" smtClean="0">
                <a:solidFill>
                  <a:schemeClr val="bg1"/>
                </a:solidFill>
              </a:rPr>
              <a:t>also contained iron</a:t>
            </a:r>
            <a:r>
              <a:rPr lang="en-GB" dirty="0">
                <a:solidFill>
                  <a:schemeClr val="bg1"/>
                </a:solidFill>
              </a:rPr>
              <a:t>, suggesting they were coloured by adding a layer of </a:t>
            </a:r>
            <a:r>
              <a:rPr lang="en-GB" dirty="0" smtClean="0">
                <a:solidFill>
                  <a:schemeClr val="bg1"/>
                </a:solidFill>
              </a:rPr>
              <a:t>a </a:t>
            </a:r>
            <a:r>
              <a:rPr lang="en-GB" dirty="0">
                <a:solidFill>
                  <a:schemeClr val="bg1"/>
                </a:solidFill>
              </a:rPr>
              <a:t>reddish iron oxide mineral </a:t>
            </a:r>
            <a:r>
              <a:rPr lang="en-GB" dirty="0" smtClean="0">
                <a:solidFill>
                  <a:schemeClr val="bg1"/>
                </a:solidFill>
              </a:rPr>
              <a:t>over </a:t>
            </a:r>
            <a:r>
              <a:rPr lang="en-GB" dirty="0">
                <a:solidFill>
                  <a:schemeClr val="bg1"/>
                </a:solidFill>
              </a:rPr>
              <a:t>the calcite.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The analysis </a:t>
            </a:r>
            <a:r>
              <a:rPr lang="en-GB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identified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some signs of </a:t>
            </a:r>
            <a:r>
              <a:rPr lang="en-GB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damage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in the white </a:t>
            </a:r>
            <a:r>
              <a:rPr lang="en-GB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tiles. They detected calcium sulfate, which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may have formed </a:t>
            </a:r>
            <a:r>
              <a:rPr lang="en-GB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by the reaction of calcite with acidified rainwater.</a:t>
            </a:r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An image showing part of the mosaic under study 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9" t="10389" r="47709" b="61967"/>
          <a:stretch/>
        </p:blipFill>
        <p:spPr bwMode="auto">
          <a:xfrm>
            <a:off x="6948264" y="389110"/>
            <a:ext cx="1584176" cy="17774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51519" y="204444"/>
            <a:ext cx="4680521" cy="1015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Chemical analysis </a:t>
            </a:r>
            <a:r>
              <a:rPr lang="en-US" dirty="0" smtClean="0">
                <a:solidFill>
                  <a:schemeClr val="bg1"/>
                </a:solidFill>
              </a:rPr>
              <a:t>of </a:t>
            </a:r>
            <a:r>
              <a:rPr lang="en-US" dirty="0">
                <a:solidFill>
                  <a:schemeClr val="bg1"/>
                </a:solidFill>
              </a:rPr>
              <a:t>Pompeian mosaic </a:t>
            </a:r>
            <a:r>
              <a:rPr lang="en-US" dirty="0" smtClean="0">
                <a:solidFill>
                  <a:schemeClr val="bg1"/>
                </a:solidFill>
              </a:rPr>
              <a:t>tiles</a:t>
            </a:r>
          </a:p>
          <a:p>
            <a:endParaRPr lang="en-GB" sz="1200" i="1" dirty="0" smtClean="0">
              <a:solidFill>
                <a:schemeClr val="bg1"/>
              </a:solidFill>
            </a:endParaRPr>
          </a:p>
          <a:p>
            <a:r>
              <a:rPr lang="en-GB" sz="1200" i="1" dirty="0" smtClean="0">
                <a:solidFill>
                  <a:schemeClr val="bg1"/>
                </a:solidFill>
              </a:rPr>
              <a:t>Read </a:t>
            </a:r>
            <a:r>
              <a:rPr lang="en-GB" sz="1200" i="1" dirty="0">
                <a:solidFill>
                  <a:schemeClr val="bg1"/>
                </a:solidFill>
              </a:rPr>
              <a:t>the full article at: </a:t>
            </a:r>
            <a:r>
              <a:rPr lang="en-GB" sz="1200" i="1" dirty="0">
                <a:solidFill>
                  <a:schemeClr val="bg1"/>
                </a:solidFill>
                <a:hlinkClick r:id="rId4"/>
              </a:rPr>
              <a:t>rsc.li/2Ufg4lI</a:t>
            </a:r>
            <a:endParaRPr lang="en-GB" sz="1200" i="1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50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765011-A555-4DFA-AE85-6BF42B9B204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27d643f5-4560-4eff-9f48-d0fe6b2bec2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4698</TotalTime>
  <Words>503</Words>
  <Application>Microsoft Office PowerPoint</Application>
  <PresentationFormat>On-screen Show (4:3)</PresentationFormat>
  <Paragraphs>26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 slides: Chemical analysis reveals origin of Pompeian mosaic tiles</dc:title>
  <dc:creator>EIC</dc:creator>
  <dc:description>From Education in Chemistry article, [shortened URL]</dc:description>
  <cp:lastModifiedBy>Jamie Durrani</cp:lastModifiedBy>
  <cp:revision>441</cp:revision>
  <cp:lastPrinted>2018-04-19T13:17:15Z</cp:lastPrinted>
  <dcterms:created xsi:type="dcterms:W3CDTF">2013-06-04T12:27:23Z</dcterms:created>
  <dcterms:modified xsi:type="dcterms:W3CDTF">2019-03-29T11:55:06Z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