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57" r:id="rId5"/>
    <p:sldId id="262" r:id="rId6"/>
    <p:sldId id="260" r:id="rId7"/>
    <p:sldId id="264" r:id="rId8"/>
    <p:sldId id="263" r:id="rId9"/>
    <p:sldId id="265" r:id="rId10"/>
    <p:sldId id="268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90" r:id="rId3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B14064F-B934-4825-AC5C-80BEA773122D}">
          <p14:sldIdLst>
            <p14:sldId id="257"/>
            <p14:sldId id="262"/>
            <p14:sldId id="260"/>
            <p14:sldId id="264"/>
            <p14:sldId id="263"/>
            <p14:sldId id="265"/>
            <p14:sldId id="268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90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Smith" initials="R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5759"/>
    <a:srgbClr val="4F758B"/>
    <a:srgbClr val="008C95"/>
    <a:srgbClr val="4A7E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430" y="-110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9C3FB5-04DE-4147-9003-303040E29E13}" type="datetimeFigureOut">
              <a:rPr lang="en-GB" smtClean="0"/>
              <a:t>22/07/2016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875C9-99AB-40D9-B5BE-F744AD8498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69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7875C9-99AB-40D9-B5BE-F744AD8498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3303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893474"/>
            <a:ext cx="6408712" cy="1102519"/>
          </a:xfrm>
        </p:spPr>
        <p:txBody>
          <a:bodyPr>
            <a:normAutofit/>
          </a:bodyPr>
          <a:lstStyle>
            <a:lvl1pPr algn="l">
              <a:defRPr sz="4000" b="1" baseline="0">
                <a:solidFill>
                  <a:srgbClr val="2C4D67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1977684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Main body copy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2998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9006" y="1689348"/>
            <a:ext cx="6400800" cy="1314450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Main body copy goes here</a:t>
            </a:r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649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 with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55576" y="483518"/>
            <a:ext cx="7848872" cy="857250"/>
          </a:xfrm>
        </p:spPr>
        <p:txBody>
          <a:bodyPr>
            <a:normAutofit/>
          </a:bodyPr>
          <a:lstStyle>
            <a:lvl1pPr>
              <a:defRPr sz="3600" b="1" baseline="0">
                <a:solidFill>
                  <a:srgbClr val="2C4D67"/>
                </a:solidFill>
              </a:defRPr>
            </a:lvl1pPr>
          </a:lstStyle>
          <a:p>
            <a:r>
              <a:rPr lang="en-US" dirty="0" smtClean="0"/>
              <a:t>Heading goes here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Slide no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755576" y="1395260"/>
            <a:ext cx="7848872" cy="273526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Bulleted list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664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12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5057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505759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sc.org/learn-chemistry/resource/res00000953/commercial-skills-for-chemists-introduction-and-overvie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A sticky situation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2800" dirty="0" smtClean="0"/>
              <a:t>Context-based learning exercise</a:t>
            </a:r>
          </a:p>
          <a:p>
            <a:endParaRPr lang="en-GB" sz="2800" dirty="0"/>
          </a:p>
          <a:p>
            <a:r>
              <a:rPr lang="en-GB" sz="2800" dirty="0"/>
              <a:t>Kevin Parker</a:t>
            </a:r>
          </a:p>
          <a:p>
            <a:r>
              <a:rPr lang="en-GB" sz="2800" dirty="0"/>
              <a:t>KKI Associates Ltd</a:t>
            </a:r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75088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Resource structure </a:t>
            </a:r>
            <a:r>
              <a:rPr lang="en-GB" dirty="0" smtClean="0"/>
              <a:t>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Setting the </a:t>
            </a:r>
            <a:r>
              <a:rPr lang="en-GB" dirty="0" smtClean="0"/>
              <a:t>Problem</a:t>
            </a:r>
            <a:br>
              <a:rPr lang="en-GB" dirty="0" smtClean="0"/>
            </a:br>
            <a:endParaRPr lang="en-GB" dirty="0"/>
          </a:p>
          <a:p>
            <a:r>
              <a:rPr lang="en-GB" dirty="0"/>
              <a:t>Billionaire’s </a:t>
            </a:r>
            <a:r>
              <a:rPr lang="en-GB" dirty="0" smtClean="0"/>
              <a:t>car breaks </a:t>
            </a:r>
            <a:r>
              <a:rPr lang="en-GB" dirty="0"/>
              <a:t>down in front of Press</a:t>
            </a:r>
          </a:p>
          <a:p>
            <a:r>
              <a:rPr lang="en-GB" dirty="0"/>
              <a:t>‘NP Oil’ Co are sued</a:t>
            </a:r>
          </a:p>
          <a:p>
            <a:r>
              <a:rPr lang="en-GB" dirty="0"/>
              <a:t>Task </a:t>
            </a:r>
            <a:r>
              <a:rPr lang="en-GB" dirty="0" smtClean="0"/>
              <a:t>force </a:t>
            </a:r>
            <a:r>
              <a:rPr lang="en-GB" dirty="0"/>
              <a:t>to </a:t>
            </a:r>
            <a:r>
              <a:rPr lang="en-GB" dirty="0" smtClean="0"/>
              <a:t>investigate </a:t>
            </a:r>
            <a:r>
              <a:rPr lang="en-GB" dirty="0"/>
              <a:t>and recommend </a:t>
            </a:r>
            <a:r>
              <a:rPr lang="en-GB" dirty="0" smtClean="0"/>
              <a:t>actions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296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 structure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192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/>
              <a:t>Worksheets</a:t>
            </a:r>
            <a:br>
              <a:rPr lang="en-GB" dirty="0"/>
            </a:br>
            <a:r>
              <a:rPr lang="en-GB" dirty="0"/>
              <a:t> </a:t>
            </a:r>
          </a:p>
          <a:p>
            <a:r>
              <a:rPr lang="en-GB" dirty="0"/>
              <a:t>How car engines work</a:t>
            </a:r>
          </a:p>
          <a:p>
            <a:r>
              <a:rPr lang="en-GB" dirty="0"/>
              <a:t>How lubricants are formulated (2 parts)</a:t>
            </a:r>
          </a:p>
          <a:p>
            <a:r>
              <a:rPr lang="en-GB" dirty="0"/>
              <a:t>Viscosity Index Improvers (2 parts)</a:t>
            </a:r>
          </a:p>
          <a:p>
            <a:r>
              <a:rPr lang="en-GB" dirty="0"/>
              <a:t>View from the car makers</a:t>
            </a:r>
          </a:p>
          <a:p>
            <a:r>
              <a:rPr lang="en-GB" dirty="0"/>
              <a:t>Extending service life</a:t>
            </a:r>
          </a:p>
          <a:p>
            <a:r>
              <a:rPr lang="en-GB" dirty="0"/>
              <a:t>Testing the oil</a:t>
            </a:r>
          </a:p>
        </p:txBody>
      </p:sp>
    </p:spTree>
    <p:extLst>
      <p:ext uri="{BB962C8B-B14F-4D97-AF65-F5344CB8AC3E}">
        <p14:creationId xmlns:p14="http://schemas.microsoft.com/office/powerpoint/2010/main" val="145955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 structure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3 Workshops</a:t>
            </a:r>
            <a:br>
              <a:rPr lang="en-GB" dirty="0"/>
            </a:br>
            <a:endParaRPr lang="en-GB" dirty="0"/>
          </a:p>
          <a:p>
            <a:r>
              <a:rPr lang="en-GB" dirty="0"/>
              <a:t>What happened? </a:t>
            </a:r>
          </a:p>
          <a:p>
            <a:r>
              <a:rPr lang="en-GB" dirty="0"/>
              <a:t>Compare notes and gather information</a:t>
            </a:r>
          </a:p>
          <a:p>
            <a:r>
              <a:rPr lang="en-GB" dirty="0"/>
              <a:t>Analytical tests</a:t>
            </a:r>
          </a:p>
          <a:p>
            <a:r>
              <a:rPr lang="en-GB" dirty="0"/>
              <a:t>Integrative exercise – report and recommendations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271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Your first task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This workshop</a:t>
            </a:r>
          </a:p>
          <a:p>
            <a:endParaRPr lang="en-GB" dirty="0"/>
          </a:p>
          <a:p>
            <a:r>
              <a:rPr lang="en-GB" dirty="0" smtClean="0"/>
              <a:t>Read </a:t>
            </a:r>
            <a:r>
              <a:rPr lang="en-GB" dirty="0"/>
              <a:t>the material in the </a:t>
            </a:r>
            <a:r>
              <a:rPr lang="en-GB" dirty="0" smtClean="0"/>
              <a:t>case study briefing</a:t>
            </a:r>
            <a:endParaRPr lang="en-GB" dirty="0"/>
          </a:p>
          <a:p>
            <a:r>
              <a:rPr lang="en-GB" dirty="0" smtClean="0"/>
              <a:t>Make </a:t>
            </a:r>
            <a:r>
              <a:rPr lang="en-GB" dirty="0"/>
              <a:t>sure you understand the </a:t>
            </a:r>
            <a:r>
              <a:rPr lang="en-GB" dirty="0" smtClean="0"/>
              <a:t>problem</a:t>
            </a:r>
            <a:endParaRPr lang="en-GB" dirty="0"/>
          </a:p>
          <a:p>
            <a:r>
              <a:rPr lang="en-GB" dirty="0" smtClean="0"/>
              <a:t>Clarify </a:t>
            </a:r>
            <a:r>
              <a:rPr lang="en-GB" dirty="0"/>
              <a:t>anything with </a:t>
            </a:r>
            <a:r>
              <a:rPr lang="en-GB" dirty="0" smtClean="0"/>
              <a:t>facilitators</a:t>
            </a:r>
            <a:endParaRPr lang="en-GB" dirty="0"/>
          </a:p>
          <a:p>
            <a:r>
              <a:rPr lang="en-GB" dirty="0" smtClean="0"/>
              <a:t>Work </a:t>
            </a:r>
            <a:r>
              <a:rPr lang="en-GB" dirty="0"/>
              <a:t>out how you are going to do the </a:t>
            </a:r>
            <a:r>
              <a:rPr lang="en-GB" dirty="0" smtClean="0"/>
              <a:t>worksheets</a:t>
            </a:r>
            <a:endParaRPr lang="en-GB" dirty="0"/>
          </a:p>
          <a:p>
            <a:r>
              <a:rPr lang="en-GB" dirty="0"/>
              <a:t>All together or ‘divide tasks’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763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next </a:t>
            </a:r>
            <a:r>
              <a:rPr lang="en-GB" dirty="0" smtClean="0"/>
              <a:t>tasks (independently</a:t>
            </a:r>
            <a:r>
              <a:rPr lang="en-GB" dirty="0"/>
              <a:t>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Work through 8 </a:t>
            </a:r>
            <a:r>
              <a:rPr lang="en-GB" dirty="0" smtClean="0"/>
              <a:t>worksheets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  <a:p>
            <a:r>
              <a:rPr lang="en-GB" dirty="0" smtClean="0"/>
              <a:t>Write </a:t>
            </a:r>
            <a:r>
              <a:rPr lang="en-GB" dirty="0"/>
              <a:t>a short memo for each one</a:t>
            </a:r>
          </a:p>
          <a:p>
            <a:r>
              <a:rPr lang="en-GB" dirty="0" smtClean="0"/>
              <a:t>Answer </a:t>
            </a:r>
            <a:r>
              <a:rPr lang="en-GB" dirty="0"/>
              <a:t>the questions on them</a:t>
            </a:r>
          </a:p>
          <a:p>
            <a:r>
              <a:rPr lang="en-GB" dirty="0" smtClean="0"/>
              <a:t>Analyse </a:t>
            </a:r>
            <a:r>
              <a:rPr lang="en-GB" dirty="0"/>
              <a:t>which of these questions bear on the problem of the car</a:t>
            </a:r>
          </a:p>
          <a:p>
            <a:r>
              <a:rPr lang="en-GB" dirty="0" smtClean="0"/>
              <a:t>List </a:t>
            </a:r>
            <a:r>
              <a:rPr lang="en-GB" dirty="0"/>
              <a:t>and </a:t>
            </a:r>
            <a:r>
              <a:rPr lang="en-GB" dirty="0" smtClean="0"/>
              <a:t>discuss </a:t>
            </a:r>
            <a:r>
              <a:rPr lang="en-GB" dirty="0"/>
              <a:t>any potentially relevant sources you’ve found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21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Worksheet </a:t>
            </a:r>
            <a:r>
              <a:rPr lang="en-GB" dirty="0" smtClean="0"/>
              <a:t>examples 1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81809"/>
            <a:ext cx="3888432" cy="2735263"/>
          </a:xfrm>
        </p:spPr>
        <p:txBody>
          <a:bodyPr>
            <a:normAutofit/>
          </a:bodyPr>
          <a:lstStyle/>
          <a:p>
            <a:r>
              <a:rPr lang="en-GB" dirty="0"/>
              <a:t>How do engines work?</a:t>
            </a:r>
          </a:p>
          <a:p>
            <a:endParaRPr lang="en-GB" dirty="0"/>
          </a:p>
          <a:p>
            <a:r>
              <a:rPr lang="en-GB" dirty="0"/>
              <a:t>Which parts will be physically hard to lubricate? </a:t>
            </a:r>
          </a:p>
          <a:p>
            <a:endParaRPr lang="en-GB" dirty="0"/>
          </a:p>
          <a:p>
            <a:r>
              <a:rPr lang="en-GB" dirty="0"/>
              <a:t>Where/how might chemistry be involved?</a:t>
            </a:r>
          </a:p>
          <a:p>
            <a:endParaRPr lang="en-GB" dirty="0"/>
          </a:p>
        </p:txBody>
      </p:sp>
      <p:pic>
        <p:nvPicPr>
          <p:cNvPr id="6" name="Picture 5" descr="X:\Learn Chemistry\HE\EDC CPBL\Images\Replacement Images\Lubricants\Four_stroke_engine_diagram credit (1).jpg" title="Schematic cross-section of a combustion engin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03599"/>
            <a:ext cx="4164588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512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Worksheet examples 2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83568" y="1426474"/>
            <a:ext cx="3960440" cy="30486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The properties and composition of lubricating oil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What’s in the oil?</a:t>
            </a:r>
          </a:p>
          <a:p>
            <a:r>
              <a:rPr lang="en-GB" dirty="0"/>
              <a:t>What properties do we measure? </a:t>
            </a:r>
          </a:p>
          <a:p>
            <a:r>
              <a:rPr lang="en-GB" dirty="0"/>
              <a:t>What happens when it gets hot? </a:t>
            </a:r>
          </a:p>
          <a:p>
            <a:r>
              <a:rPr lang="en-GB" dirty="0"/>
              <a:t>What happens in use?</a:t>
            </a:r>
          </a:p>
          <a:p>
            <a:endParaRPr lang="en-GB" dirty="0"/>
          </a:p>
        </p:txBody>
      </p:sp>
      <p:pic>
        <p:nvPicPr>
          <p:cNvPr id="5" name="Picture 4" descr="X:\Learn Chemistry\HE\EDC CPBL\Images\Replacement Images\Lubricants\VI temp credit.jpg" title="Graph showing the effect of temperature on the viscosity of oil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95686"/>
            <a:ext cx="4248472" cy="24794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623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Worksheet examples 3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53617"/>
            <a:ext cx="4176464" cy="32343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Viscosity Index Improver</a:t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What’s in a VII?</a:t>
            </a:r>
          </a:p>
          <a:p>
            <a:r>
              <a:rPr lang="en-GB" dirty="0" smtClean="0"/>
              <a:t>What determines polymer properties?</a:t>
            </a:r>
          </a:p>
          <a:p>
            <a:r>
              <a:rPr lang="en-GB" dirty="0" smtClean="0"/>
              <a:t>What causes storage problems?</a:t>
            </a:r>
          </a:p>
          <a:p>
            <a:r>
              <a:rPr lang="en-GB" dirty="0" smtClean="0"/>
              <a:t>What could we do to resolve this?</a:t>
            </a:r>
            <a:endParaRPr lang="en-GB" dirty="0"/>
          </a:p>
        </p:txBody>
      </p:sp>
      <p:pic>
        <p:nvPicPr>
          <p:cNvPr id="6" name="Picture 5" descr="X:\Learn Chemistry\HE\EDC CPBL\Images\Replacement Images\Lubricants\polymer temp credit.jpg" title="Image showing the effect of temperature on polymer coil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7613"/>
            <a:ext cx="3418840" cy="32746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060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Worksheet examples 4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3888432" cy="34087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VI Improver part 2</a:t>
            </a:r>
          </a:p>
          <a:p>
            <a:endParaRPr lang="en-GB" dirty="0" smtClean="0"/>
          </a:p>
          <a:p>
            <a:r>
              <a:rPr lang="en-GB" dirty="0" smtClean="0"/>
              <a:t>What </a:t>
            </a:r>
            <a:r>
              <a:rPr lang="en-GB" dirty="0"/>
              <a:t>are crystalline and amorphous polymers?</a:t>
            </a:r>
          </a:p>
          <a:p>
            <a:r>
              <a:rPr lang="en-GB" dirty="0"/>
              <a:t>What is ‘Differential Scanning </a:t>
            </a:r>
            <a:r>
              <a:rPr lang="en-GB" dirty="0" err="1"/>
              <a:t>Calorimetry</a:t>
            </a:r>
            <a:r>
              <a:rPr lang="en-GB" dirty="0"/>
              <a:t>’ (DSC)?</a:t>
            </a:r>
          </a:p>
          <a:p>
            <a:r>
              <a:rPr lang="en-GB" dirty="0"/>
              <a:t>How do polymers interact with solvents? </a:t>
            </a:r>
          </a:p>
          <a:p>
            <a:r>
              <a:rPr lang="en-GB" dirty="0"/>
              <a:t>What is the solubility parameter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6" name="Picture 5" descr="X:\Learn Chemistry\HE\EDC CPBL\Images\Replacement Images\Lubricants\DSC trace credit.jpg" title="DSC trac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106" y="3435844"/>
            <a:ext cx="2770595" cy="157366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X:\Learn Chemistry\HE\EDC CPBL\Images\Replacement Images\Lubricants\HSP plot credit.jpg" title="Hansen Solubility Parameters plot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202183"/>
            <a:ext cx="2232248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357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Worksheet examples 5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71397"/>
            <a:ext cx="3888432" cy="29030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Extending oil life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Anti-wear additives</a:t>
            </a:r>
            <a:endParaRPr lang="en-GB" dirty="0"/>
          </a:p>
          <a:p>
            <a:r>
              <a:rPr lang="en-GB" dirty="0"/>
              <a:t>Zinc </a:t>
            </a:r>
            <a:r>
              <a:rPr lang="en-GB" dirty="0" err="1"/>
              <a:t>dithiophosphates</a:t>
            </a:r>
            <a:r>
              <a:rPr lang="en-GB" dirty="0"/>
              <a:t> – what are they?</a:t>
            </a:r>
          </a:p>
          <a:p>
            <a:r>
              <a:rPr lang="en-GB" dirty="0"/>
              <a:t>What do they do?</a:t>
            </a:r>
          </a:p>
          <a:p>
            <a:r>
              <a:rPr lang="en-GB" dirty="0"/>
              <a:t>What happens in high </a:t>
            </a:r>
            <a:r>
              <a:rPr lang="en-GB" dirty="0" err="1" smtClean="0"/>
              <a:t>sulfur</a:t>
            </a:r>
            <a:r>
              <a:rPr lang="en-GB" dirty="0" smtClean="0"/>
              <a:t> </a:t>
            </a:r>
            <a:r>
              <a:rPr lang="en-GB" dirty="0"/>
              <a:t>fuels?</a:t>
            </a:r>
          </a:p>
          <a:p>
            <a:pPr marL="0" indent="0">
              <a:buNone/>
            </a:pPr>
            <a:endParaRPr lang="en-GB" dirty="0" smtClean="0"/>
          </a:p>
        </p:txBody>
      </p:sp>
      <p:pic>
        <p:nvPicPr>
          <p:cNvPr id="6" name="Picture 2" descr="X:\Learn Chemistry\HE\EDC CPBL\Images\Replacement Images\Lubricants\Thermal decomposition of CHP.jpg" title="Isothermal microcalorimetry grap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576" y="1337654"/>
            <a:ext cx="4040664" cy="325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574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Context-based learning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GB" dirty="0"/>
              <a:t>Learning and applying chemistry in ‘real world’ </a:t>
            </a:r>
            <a:r>
              <a:rPr lang="en-GB" dirty="0" smtClean="0"/>
              <a:t>situations/contexts</a:t>
            </a:r>
            <a:br>
              <a:rPr lang="en-GB" dirty="0" smtClean="0"/>
            </a:br>
            <a:endParaRPr lang="en-GB" dirty="0"/>
          </a:p>
          <a:p>
            <a:r>
              <a:rPr lang="en-GB" dirty="0"/>
              <a:t>Challenging students to consider chemistry and the context </a:t>
            </a:r>
            <a:r>
              <a:rPr lang="en-GB" dirty="0" smtClean="0"/>
              <a:t>simultaneously</a:t>
            </a:r>
            <a:br>
              <a:rPr lang="en-GB" dirty="0" smtClean="0"/>
            </a:br>
            <a:endParaRPr lang="en-GB" dirty="0"/>
          </a:p>
          <a:p>
            <a:r>
              <a:rPr lang="en-GB" dirty="0"/>
              <a:t>Building knowledge, problem solving, communication and team skills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60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Worksheet </a:t>
            </a:r>
            <a:r>
              <a:rPr lang="en-GB" dirty="0" smtClean="0"/>
              <a:t>examples 6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72667"/>
            <a:ext cx="3888432" cy="31432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/>
              <a:t>Extending oil life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Antioxidants</a:t>
            </a:r>
            <a:endParaRPr lang="en-GB" dirty="0"/>
          </a:p>
          <a:p>
            <a:r>
              <a:rPr lang="en-GB" dirty="0"/>
              <a:t>Mechanism of oxidative degradation?</a:t>
            </a:r>
          </a:p>
          <a:p>
            <a:r>
              <a:rPr lang="en-GB" dirty="0"/>
              <a:t>Chemistry of antioxidants</a:t>
            </a:r>
          </a:p>
          <a:p>
            <a:r>
              <a:rPr lang="en-GB" dirty="0"/>
              <a:t>Base oil additive interactions</a:t>
            </a:r>
          </a:p>
          <a:p>
            <a:r>
              <a:rPr lang="en-GB" dirty="0"/>
              <a:t>DSC tests</a:t>
            </a:r>
          </a:p>
          <a:p>
            <a:r>
              <a:rPr lang="en-GB" dirty="0"/>
              <a:t>PAO </a:t>
            </a:r>
            <a:r>
              <a:rPr lang="en-GB" dirty="0" err="1"/>
              <a:t>vs</a:t>
            </a:r>
            <a:r>
              <a:rPr lang="en-GB" dirty="0"/>
              <a:t> XHVI</a:t>
            </a:r>
          </a:p>
          <a:p>
            <a:endParaRPr lang="en-GB" dirty="0"/>
          </a:p>
        </p:txBody>
      </p:sp>
      <p:pic>
        <p:nvPicPr>
          <p:cNvPr id="1026" name="Picture 2" descr="X:\Learn Chemistry\HE\EDC CPBL\Images\Replacement Images\Lubricants\Thermal decomposition of CHP.jpg" title="Isothermal microcalorimetry grap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576" y="1337654"/>
            <a:ext cx="4040664" cy="325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8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Discussions at the </a:t>
            </a:r>
            <a:r>
              <a:rPr lang="en-GB" dirty="0" smtClean="0"/>
              <a:t>car makers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3960440" cy="319271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Smaller engine</a:t>
            </a:r>
          </a:p>
          <a:p>
            <a:r>
              <a:rPr lang="en-GB" dirty="0"/>
              <a:t>Higher compression ratio</a:t>
            </a:r>
          </a:p>
          <a:p>
            <a:r>
              <a:rPr lang="en-GB" dirty="0"/>
              <a:t>Impact of turbo-charging</a:t>
            </a:r>
          </a:p>
          <a:p>
            <a:r>
              <a:rPr lang="en-GB" dirty="0"/>
              <a:t>Dry sump</a:t>
            </a:r>
          </a:p>
          <a:p>
            <a:r>
              <a:rPr lang="en-GB" dirty="0"/>
              <a:t>Exhaust catalyst </a:t>
            </a:r>
            <a:r>
              <a:rPr lang="en-GB" dirty="0" smtClean="0"/>
              <a:t>life</a:t>
            </a:r>
            <a:br>
              <a:rPr lang="en-GB" dirty="0" smtClean="0"/>
            </a:br>
            <a:endParaRPr lang="en-GB" dirty="0"/>
          </a:p>
          <a:p>
            <a:pPr marL="0" indent="0">
              <a:buNone/>
            </a:pPr>
            <a:r>
              <a:rPr lang="en-GB" dirty="0"/>
              <a:t>Tight engine packaging</a:t>
            </a:r>
          </a:p>
          <a:p>
            <a:r>
              <a:rPr lang="en-GB" dirty="0"/>
              <a:t>Heat</a:t>
            </a:r>
          </a:p>
          <a:p>
            <a:r>
              <a:rPr lang="en-GB" dirty="0"/>
              <a:t>Long service </a:t>
            </a:r>
            <a:r>
              <a:rPr lang="en-GB" dirty="0" smtClean="0"/>
              <a:t>intervals</a:t>
            </a:r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5580112" y="1635646"/>
            <a:ext cx="2376264" cy="1080120"/>
          </a:xfrm>
          <a:prstGeom prst="roundRect">
            <a:avLst/>
          </a:prstGeom>
          <a:solidFill>
            <a:srgbClr val="008C9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rm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What will these do to the oil?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580112" y="2859782"/>
            <a:ext cx="2376264" cy="1080120"/>
          </a:xfrm>
          <a:prstGeom prst="roundRect">
            <a:avLst/>
          </a:prstGeom>
          <a:solidFill>
            <a:srgbClr val="008C9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rmAutofit lnSpcReduction="10000"/>
          </a:bodyPr>
          <a:lstStyle/>
          <a:p>
            <a:pPr algn="ctr"/>
            <a:r>
              <a:rPr lang="en-GB" sz="2000" dirty="0">
                <a:latin typeface="Arial" pitchFamily="34" charset="0"/>
                <a:cs typeface="Arial" pitchFamily="34" charset="0"/>
              </a:rPr>
              <a:t>OEM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performance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standards for engine oil</a:t>
            </a:r>
          </a:p>
        </p:txBody>
      </p:sp>
    </p:spTree>
    <p:extLst>
      <p:ext uri="{BB962C8B-B14F-4D97-AF65-F5344CB8AC3E}">
        <p14:creationId xmlns:p14="http://schemas.microsoft.com/office/powerpoint/2010/main" val="42724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1"/>
            <a:ext cx="4176464" cy="139251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Articles</a:t>
            </a:r>
            <a:endParaRPr lang="en-GB" dirty="0"/>
          </a:p>
          <a:p>
            <a:r>
              <a:rPr lang="en-GB" dirty="0"/>
              <a:t>‘Mysterious </a:t>
            </a:r>
            <a:r>
              <a:rPr lang="en-GB" dirty="0" smtClean="0"/>
              <a:t>list’ on </a:t>
            </a:r>
            <a:r>
              <a:rPr lang="en-GB" dirty="0"/>
              <a:t>desk of </a:t>
            </a:r>
            <a:r>
              <a:rPr lang="en-GB" dirty="0" smtClean="0"/>
              <a:t>missing employee</a:t>
            </a:r>
            <a:endParaRPr lang="en-GB" dirty="0"/>
          </a:p>
          <a:p>
            <a:r>
              <a:rPr lang="en-GB" dirty="0"/>
              <a:t>Weather Forecast</a:t>
            </a:r>
          </a:p>
          <a:p>
            <a:endParaRPr lang="en-GB" dirty="0"/>
          </a:p>
        </p:txBody>
      </p:sp>
      <p:pic>
        <p:nvPicPr>
          <p:cNvPr id="3074" name="Picture 2" title="Australia daily times artic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31342"/>
            <a:ext cx="3953421" cy="1812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title="List of references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0"/>
          <a:stretch/>
        </p:blipFill>
        <p:spPr bwMode="auto">
          <a:xfrm>
            <a:off x="5580839" y="347043"/>
            <a:ext cx="2447545" cy="2569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 title="Graph showing annual temperatures and rainfall in Australia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534" y="3031342"/>
            <a:ext cx="3131840" cy="2067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7529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Second </a:t>
            </a:r>
            <a:r>
              <a:rPr lang="en-GB" dirty="0" smtClean="0"/>
              <a:t>workshop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3048698"/>
          </a:xfrm>
        </p:spPr>
        <p:txBody>
          <a:bodyPr>
            <a:normAutofit/>
          </a:bodyPr>
          <a:lstStyle/>
          <a:p>
            <a:r>
              <a:rPr lang="en-GB" dirty="0"/>
              <a:t>Should have finished </a:t>
            </a:r>
            <a:r>
              <a:rPr lang="en-GB" dirty="0" smtClean="0"/>
              <a:t>worksheets and </a:t>
            </a:r>
            <a:r>
              <a:rPr lang="en-GB" dirty="0"/>
              <a:t>sent to facilitator for </a:t>
            </a:r>
            <a:r>
              <a:rPr lang="en-GB" dirty="0" smtClean="0"/>
              <a:t>checking</a:t>
            </a:r>
            <a:endParaRPr lang="en-GB" dirty="0"/>
          </a:p>
          <a:p>
            <a:r>
              <a:rPr lang="en-GB" dirty="0"/>
              <a:t>Share results with each other </a:t>
            </a:r>
            <a:r>
              <a:rPr lang="en-GB" dirty="0" smtClean="0"/>
              <a:t>(</a:t>
            </a:r>
            <a:r>
              <a:rPr lang="en-GB" dirty="0"/>
              <a:t>if not yet done so)</a:t>
            </a:r>
          </a:p>
          <a:p>
            <a:r>
              <a:rPr lang="en-GB" dirty="0"/>
              <a:t>Discuss potential reasons for engine failure</a:t>
            </a:r>
          </a:p>
          <a:p>
            <a:r>
              <a:rPr lang="en-GB" dirty="0"/>
              <a:t>You’ll have a choice of oil samples and analytical techniques ‘available’</a:t>
            </a:r>
          </a:p>
          <a:p>
            <a:r>
              <a:rPr lang="en-GB" dirty="0" smtClean="0"/>
              <a:t>Select </a:t>
            </a:r>
            <a:r>
              <a:rPr lang="en-GB" dirty="0"/>
              <a:t>the ones you want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8104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Third </a:t>
            </a:r>
            <a:r>
              <a:rPr lang="en-GB" dirty="0" smtClean="0"/>
              <a:t>workshop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483593"/>
            <a:ext cx="3888432" cy="2871242"/>
          </a:xfrm>
        </p:spPr>
        <p:txBody>
          <a:bodyPr>
            <a:normAutofit/>
          </a:bodyPr>
          <a:lstStyle/>
          <a:p>
            <a:r>
              <a:rPr lang="en-GB" dirty="0"/>
              <a:t>‘Analytical Results’ back</a:t>
            </a:r>
          </a:p>
          <a:p>
            <a:r>
              <a:rPr lang="en-GB" dirty="0"/>
              <a:t>Develop narrative about ‘what happened’</a:t>
            </a:r>
          </a:p>
          <a:p>
            <a:r>
              <a:rPr lang="en-GB" dirty="0"/>
              <a:t>Develop </a:t>
            </a:r>
            <a:r>
              <a:rPr lang="en-GB" dirty="0" smtClean="0"/>
              <a:t>‘schematic</a:t>
            </a:r>
            <a:r>
              <a:rPr lang="en-GB" dirty="0"/>
              <a:t>’ of </a:t>
            </a:r>
            <a:r>
              <a:rPr lang="en-GB" dirty="0" smtClean="0"/>
              <a:t>factors</a:t>
            </a:r>
            <a:endParaRPr lang="en-GB" dirty="0"/>
          </a:p>
          <a:p>
            <a:r>
              <a:rPr lang="en-GB" dirty="0"/>
              <a:t>Write the ‘contents page’ of your report to Northland </a:t>
            </a:r>
            <a:r>
              <a:rPr lang="en-GB" dirty="0" smtClean="0"/>
              <a:t>management</a:t>
            </a:r>
            <a:endParaRPr lang="en-GB" dirty="0"/>
          </a:p>
          <a:p>
            <a:endParaRPr lang="en-GB" dirty="0"/>
          </a:p>
        </p:txBody>
      </p:sp>
      <p:pic>
        <p:nvPicPr>
          <p:cNvPr id="4098" name="Picture 2" title="Example of student schemat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347614"/>
            <a:ext cx="4038936" cy="3007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076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 to </a:t>
            </a:r>
            <a:r>
              <a:rPr lang="en-GB" dirty="0" smtClean="0"/>
              <a:t>chairman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95260"/>
            <a:ext cx="7848872" cy="2976690"/>
          </a:xfrm>
        </p:spPr>
        <p:txBody>
          <a:bodyPr>
            <a:normAutofit/>
          </a:bodyPr>
          <a:lstStyle/>
          <a:p>
            <a:r>
              <a:rPr lang="en-GB" dirty="0"/>
              <a:t>What happened?</a:t>
            </a:r>
          </a:p>
          <a:p>
            <a:r>
              <a:rPr lang="en-GB" dirty="0"/>
              <a:t>One or multiple factors?</a:t>
            </a:r>
          </a:p>
          <a:p>
            <a:r>
              <a:rPr lang="en-GB" dirty="0"/>
              <a:t>Whose fault was it?</a:t>
            </a:r>
          </a:p>
          <a:p>
            <a:r>
              <a:rPr lang="en-GB" dirty="0"/>
              <a:t>Do we settle or fight court case?</a:t>
            </a:r>
          </a:p>
          <a:p>
            <a:r>
              <a:rPr lang="en-GB" dirty="0"/>
              <a:t>How to stop this happening in future</a:t>
            </a:r>
          </a:p>
          <a:p>
            <a:r>
              <a:rPr lang="en-GB" dirty="0"/>
              <a:t>Recommendations to reformulate oil</a:t>
            </a:r>
          </a:p>
          <a:p>
            <a:r>
              <a:rPr lang="en-GB" dirty="0"/>
              <a:t>Recommendations to improve VII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49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Copyright information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This resource “</a:t>
            </a:r>
            <a:r>
              <a:rPr lang="en-GB" i="1" dirty="0"/>
              <a:t>new name</a:t>
            </a:r>
            <a:r>
              <a:rPr lang="en-GB" dirty="0"/>
              <a:t>”, is a derivative of </a:t>
            </a:r>
            <a:r>
              <a:rPr lang="en-GB" dirty="0" smtClean="0"/>
              <a:t>“</a:t>
            </a:r>
            <a:r>
              <a:rPr lang="en-GB" smtClean="0"/>
              <a:t>AStickySituation” </a:t>
            </a:r>
            <a:r>
              <a:rPr lang="en-GB" dirty="0"/>
              <a:t>by The Royal Society of Chemistry used under CC-BY-NC-SA 4.0. “</a:t>
            </a:r>
            <a:r>
              <a:rPr lang="en-GB" i="1" dirty="0"/>
              <a:t>new name</a:t>
            </a:r>
            <a:r>
              <a:rPr lang="en-GB" dirty="0"/>
              <a:t>” is licensed under CC-BY-NC-SA 4.0 by “</a:t>
            </a:r>
            <a:r>
              <a:rPr lang="en-GB" i="1" dirty="0"/>
              <a:t>name of user</a:t>
            </a:r>
            <a:r>
              <a:rPr lang="en-GB" dirty="0"/>
              <a:t>”.</a:t>
            </a:r>
          </a:p>
        </p:txBody>
      </p:sp>
    </p:spTree>
    <p:extLst>
      <p:ext uri="{BB962C8B-B14F-4D97-AF65-F5344CB8AC3E}">
        <p14:creationId xmlns:p14="http://schemas.microsoft.com/office/powerpoint/2010/main" val="18121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55576" y="1347614"/>
            <a:ext cx="7848872" cy="3600400"/>
          </a:xfrm>
        </p:spPr>
        <p:txBody>
          <a:bodyPr>
            <a:noAutofit/>
          </a:bodyPr>
          <a:lstStyle/>
          <a:p>
            <a:r>
              <a:rPr lang="en-GB" b="1" dirty="0"/>
              <a:t>Employability Survey </a:t>
            </a:r>
            <a:r>
              <a:rPr lang="en-GB" b="1" dirty="0" smtClean="0"/>
              <a:t>2012</a:t>
            </a:r>
            <a:endParaRPr lang="en-GB" b="1" dirty="0"/>
          </a:p>
          <a:p>
            <a:r>
              <a:rPr lang="en-GB" dirty="0" smtClean="0"/>
              <a:t>KKI Associates and </a:t>
            </a:r>
            <a:r>
              <a:rPr lang="en-GB" dirty="0"/>
              <a:t>the University of Edinburgh </a:t>
            </a:r>
            <a:r>
              <a:rPr lang="en-GB"/>
              <a:t>asked </a:t>
            </a:r>
            <a:r>
              <a:rPr lang="en-GB" smtClean="0"/>
              <a:t>6 </a:t>
            </a:r>
            <a:r>
              <a:rPr lang="en-GB" dirty="0"/>
              <a:t>major employers of </a:t>
            </a:r>
            <a:r>
              <a:rPr lang="en-GB" dirty="0" smtClean="0"/>
              <a:t>STEM </a:t>
            </a:r>
            <a:r>
              <a:rPr lang="en-GB" dirty="0"/>
              <a:t>graduates what they </a:t>
            </a:r>
            <a:r>
              <a:rPr lang="en-GB" dirty="0" smtClean="0"/>
              <a:t>looked for </a:t>
            </a:r>
            <a:r>
              <a:rPr lang="en-GB" dirty="0"/>
              <a:t>in their </a:t>
            </a:r>
            <a:r>
              <a:rPr lang="en-GB" dirty="0" smtClean="0"/>
              <a:t>recruits:</a:t>
            </a:r>
            <a:endParaRPr lang="en-GB" dirty="0"/>
          </a:p>
          <a:p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Innovation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Working </a:t>
            </a:r>
            <a:r>
              <a:rPr lang="en-GB" dirty="0"/>
              <a:t>in </a:t>
            </a:r>
            <a:r>
              <a:rPr lang="en-GB" dirty="0" smtClean="0"/>
              <a:t>team-based </a:t>
            </a:r>
            <a:r>
              <a:rPr lang="en-GB" dirty="0"/>
              <a:t>activities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Problem </a:t>
            </a:r>
            <a:r>
              <a:rPr lang="en-GB" dirty="0"/>
              <a:t>solving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Working </a:t>
            </a:r>
            <a:r>
              <a:rPr lang="en-GB" dirty="0"/>
              <a:t>through formal project/process systems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Integrating </a:t>
            </a:r>
            <a:r>
              <a:rPr lang="en-GB" dirty="0"/>
              <a:t>their specialist knowledge with others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Communication Skills – </a:t>
            </a:r>
            <a:r>
              <a:rPr lang="en-GB" dirty="0" smtClean="0">
                <a:hlinkClick r:id="rId3"/>
              </a:rPr>
              <a:t>Commercial </a:t>
            </a:r>
            <a:r>
              <a:rPr lang="en-GB" dirty="0">
                <a:hlinkClick r:id="rId3"/>
              </a:rPr>
              <a:t>skills for </a:t>
            </a:r>
            <a:r>
              <a:rPr lang="en-GB" dirty="0" smtClean="0">
                <a:hlinkClick r:id="rId3"/>
              </a:rPr>
              <a:t>chemists</a:t>
            </a:r>
            <a:r>
              <a:rPr lang="en-GB" dirty="0" smtClean="0"/>
              <a:t> 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are these skills important?</a:t>
            </a:r>
          </a:p>
        </p:txBody>
      </p:sp>
    </p:spTree>
    <p:extLst>
      <p:ext uri="{BB962C8B-B14F-4D97-AF65-F5344CB8AC3E}">
        <p14:creationId xmlns:p14="http://schemas.microsoft.com/office/powerpoint/2010/main" val="195799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Brand owner/formulator licenses formulations to blenders/distributors around the world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Engine oils are like beer or Coke…</a:t>
            </a:r>
          </a:p>
        </p:txBody>
      </p:sp>
    </p:spTree>
    <p:extLst>
      <p:ext uri="{BB962C8B-B14F-4D97-AF65-F5344CB8AC3E}">
        <p14:creationId xmlns:p14="http://schemas.microsoft.com/office/powerpoint/2010/main" val="31446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Our Company (Northland </a:t>
            </a:r>
            <a:r>
              <a:rPr lang="en-GB" dirty="0" smtClean="0"/>
              <a:t>Petroleum</a:t>
            </a:r>
            <a:r>
              <a:rPr lang="en-GB" dirty="0"/>
              <a:t>)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 have </a:t>
            </a:r>
            <a:r>
              <a:rPr lang="en-GB" dirty="0"/>
              <a:t>licensed our oil formulation to Global Resource Energy Exploitation and Development Co </a:t>
            </a:r>
            <a:r>
              <a:rPr lang="en-GB" dirty="0" smtClean="0"/>
              <a:t>(GREED) in </a:t>
            </a:r>
            <a:r>
              <a:rPr lang="en-GB" dirty="0"/>
              <a:t>Australia</a:t>
            </a:r>
          </a:p>
          <a:p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899592" y="3149771"/>
            <a:ext cx="2376264" cy="1584176"/>
          </a:xfrm>
          <a:prstGeom prst="roundRect">
            <a:avLst/>
          </a:prstGeom>
          <a:solidFill>
            <a:srgbClr val="008C9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Arial" pitchFamily="34" charset="0"/>
                <a:cs typeface="Arial" pitchFamily="34" charset="0"/>
              </a:rPr>
              <a:t>Northland Petroleum Oil</a:t>
            </a:r>
          </a:p>
        </p:txBody>
      </p:sp>
      <p:sp>
        <p:nvSpPr>
          <p:cNvPr id="17" name="Right Arrow 16"/>
          <p:cNvSpPr/>
          <p:nvPr/>
        </p:nvSpPr>
        <p:spPr>
          <a:xfrm>
            <a:off x="3381443" y="3282677"/>
            <a:ext cx="2376264" cy="657225"/>
          </a:xfrm>
          <a:prstGeom prst="rightArrow">
            <a:avLst/>
          </a:prstGeom>
          <a:solidFill>
            <a:srgbClr val="4F75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matt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Technology transfer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868144" y="3149771"/>
            <a:ext cx="2376264" cy="1584176"/>
          </a:xfrm>
          <a:prstGeom prst="roundRect">
            <a:avLst/>
          </a:prstGeom>
          <a:solidFill>
            <a:srgbClr val="008C9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Hope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N.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Michael Chairman</a:t>
            </a:r>
          </a:p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GREED Corp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ight Arrow 18"/>
          <p:cNvSpPr/>
          <p:nvPr/>
        </p:nvSpPr>
        <p:spPr>
          <a:xfrm flipH="1">
            <a:off x="3381443" y="3939902"/>
            <a:ext cx="2376264" cy="657225"/>
          </a:xfrm>
          <a:prstGeom prst="rightArrow">
            <a:avLst/>
          </a:prstGeom>
          <a:solidFill>
            <a:srgbClr val="4F75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rial" pitchFamily="34" charset="0"/>
                <a:cs typeface="Arial" pitchFamily="34" charset="0"/>
              </a:rPr>
              <a:t>License income $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0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Australia, </a:t>
            </a:r>
            <a:r>
              <a:rPr lang="en-GB" dirty="0"/>
              <a:t>September 2014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809006" y="1689348"/>
            <a:ext cx="6400800" cy="1386458"/>
          </a:xfrm>
        </p:spPr>
        <p:txBody>
          <a:bodyPr>
            <a:normAutofit/>
          </a:bodyPr>
          <a:lstStyle/>
          <a:p>
            <a:r>
              <a:rPr lang="en-GB" dirty="0"/>
              <a:t>GREED </a:t>
            </a:r>
            <a:r>
              <a:rPr lang="en-GB" dirty="0" smtClean="0"/>
              <a:t>chairman </a:t>
            </a:r>
            <a:r>
              <a:rPr lang="en-GB" dirty="0"/>
              <a:t>is opening new </a:t>
            </a:r>
            <a:r>
              <a:rPr lang="en-GB" dirty="0" smtClean="0"/>
              <a:t>ski resort</a:t>
            </a:r>
            <a:r>
              <a:rPr lang="en-GB" dirty="0"/>
              <a:t>, his car breaks down after the press conference</a:t>
            </a:r>
            <a:r>
              <a:rPr lang="en-GB" dirty="0" smtClean="0"/>
              <a:t>…</a:t>
            </a:r>
            <a:endParaRPr lang="en-GB" dirty="0"/>
          </a:p>
        </p:txBody>
      </p:sp>
      <p:sp>
        <p:nvSpPr>
          <p:cNvPr id="4" name="Subtitle 1"/>
          <p:cNvSpPr txBox="1">
            <a:spLocks/>
          </p:cNvSpPr>
          <p:nvPr/>
        </p:nvSpPr>
        <p:spPr>
          <a:xfrm>
            <a:off x="824440" y="3291830"/>
            <a:ext cx="6400800" cy="8103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 baseline="0">
                <a:solidFill>
                  <a:srgbClr val="50575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…he’s not happy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2318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October </a:t>
            </a:r>
            <a:r>
              <a:rPr lang="en-GB" dirty="0" smtClean="0"/>
              <a:t>2014 (1)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59524"/>
            <a:ext cx="4248472" cy="3444473"/>
          </a:xfrm>
        </p:spPr>
        <p:txBody>
          <a:bodyPr>
            <a:normAutofit/>
          </a:bodyPr>
          <a:lstStyle/>
          <a:p>
            <a:r>
              <a:rPr lang="en-GB" dirty="0"/>
              <a:t>Northland Petroleum receive lawyers letter claiming damages (physical and reputational). </a:t>
            </a:r>
          </a:p>
          <a:p>
            <a:r>
              <a:rPr lang="en-GB" dirty="0"/>
              <a:t>‘poor quality NP oil responsible for engine failure’</a:t>
            </a:r>
          </a:p>
          <a:p>
            <a:r>
              <a:rPr lang="en-GB" dirty="0"/>
              <a:t>Pictures of oil ‘sludge’ inside engine </a:t>
            </a:r>
            <a:r>
              <a:rPr lang="en-GB" dirty="0" smtClean="0"/>
              <a:t>enclosed</a:t>
            </a:r>
            <a:endParaRPr lang="en-GB" dirty="0"/>
          </a:p>
        </p:txBody>
      </p:sp>
      <p:pic>
        <p:nvPicPr>
          <p:cNvPr id="1026" name="Picture 2" title="Oil sludge inside eng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1" r="9058"/>
          <a:stretch/>
        </p:blipFill>
        <p:spPr bwMode="auto">
          <a:xfrm>
            <a:off x="5001153" y="1536769"/>
            <a:ext cx="3543346" cy="2982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02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October </a:t>
            </a:r>
            <a:r>
              <a:rPr lang="en-GB" dirty="0" smtClean="0"/>
              <a:t>2014 (2)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755576" y="1359525"/>
            <a:ext cx="4248472" cy="3336730"/>
          </a:xfrm>
        </p:spPr>
        <p:txBody>
          <a:bodyPr>
            <a:normAutofit/>
          </a:bodyPr>
          <a:lstStyle/>
          <a:p>
            <a:r>
              <a:rPr lang="en-GB" dirty="0"/>
              <a:t>Northland Petroleum </a:t>
            </a:r>
            <a:r>
              <a:rPr lang="en-GB" dirty="0">
                <a:solidFill>
                  <a:srgbClr val="505759">
                    <a:alpha val="25000"/>
                  </a:srgbClr>
                </a:solidFill>
              </a:rPr>
              <a:t>receive lawyers letter claiming damages (physical </a:t>
            </a:r>
            <a:r>
              <a:rPr lang="en-GB" dirty="0" smtClean="0">
                <a:solidFill>
                  <a:srgbClr val="505759">
                    <a:alpha val="25000"/>
                  </a:srgbClr>
                </a:solidFill>
              </a:rPr>
              <a:t>and reputational</a:t>
            </a:r>
            <a:r>
              <a:rPr lang="en-GB" dirty="0">
                <a:solidFill>
                  <a:srgbClr val="505759">
                    <a:alpha val="25000"/>
                  </a:srgbClr>
                </a:solidFill>
              </a:rPr>
              <a:t>). </a:t>
            </a:r>
          </a:p>
          <a:p>
            <a:r>
              <a:rPr lang="en-GB" dirty="0" smtClean="0">
                <a:solidFill>
                  <a:srgbClr val="505759">
                    <a:alpha val="25000"/>
                  </a:srgbClr>
                </a:solidFill>
              </a:rPr>
              <a:t>‘</a:t>
            </a:r>
            <a:r>
              <a:rPr lang="en-GB" dirty="0">
                <a:solidFill>
                  <a:srgbClr val="505759">
                    <a:alpha val="25000"/>
                  </a:srgbClr>
                </a:solidFill>
              </a:rPr>
              <a:t>poor quality NP </a:t>
            </a:r>
            <a:r>
              <a:rPr lang="en-GB" dirty="0" smtClean="0">
                <a:solidFill>
                  <a:srgbClr val="505759">
                    <a:alpha val="25000"/>
                  </a:srgbClr>
                </a:solidFill>
              </a:rPr>
              <a:t>oil responsible </a:t>
            </a:r>
            <a:r>
              <a:rPr lang="en-GB" dirty="0">
                <a:solidFill>
                  <a:srgbClr val="505759">
                    <a:alpha val="25000"/>
                  </a:srgbClr>
                </a:solidFill>
              </a:rPr>
              <a:t>for engine failure’</a:t>
            </a:r>
          </a:p>
          <a:p>
            <a:r>
              <a:rPr lang="en-GB" dirty="0" smtClean="0">
                <a:solidFill>
                  <a:srgbClr val="505759">
                    <a:alpha val="25000"/>
                  </a:srgbClr>
                </a:solidFill>
              </a:rPr>
              <a:t>Pictures of oil ‘sludge’ inside engine enclosed</a:t>
            </a:r>
            <a:endParaRPr lang="en-GB" dirty="0">
              <a:solidFill>
                <a:srgbClr val="505759">
                  <a:alpha val="25000"/>
                </a:srgbClr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5804140" y="992150"/>
            <a:ext cx="2376264" cy="1080120"/>
          </a:xfrm>
          <a:prstGeom prst="roundRect">
            <a:avLst/>
          </a:prstGeom>
          <a:solidFill>
            <a:srgbClr val="008C9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>
            <a:norm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That’s us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ight Arrow 5" title="Left arrow"/>
          <p:cNvSpPr/>
          <p:nvPr/>
        </p:nvSpPr>
        <p:spPr>
          <a:xfrm flipH="1">
            <a:off x="4139952" y="1203598"/>
            <a:ext cx="1656184" cy="657225"/>
          </a:xfrm>
          <a:prstGeom prst="rightArrow">
            <a:avLst/>
          </a:prstGeom>
          <a:solidFill>
            <a:srgbClr val="4F758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24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October 2014 (3)</a:t>
            </a:r>
            <a:endParaRPr lang="en-GB" dirty="0"/>
          </a:p>
        </p:txBody>
      </p:sp>
      <p:sp>
        <p:nvSpPr>
          <p:cNvPr id="4" name="Rounded Rectangular Callout 3"/>
          <p:cNvSpPr/>
          <p:nvPr/>
        </p:nvSpPr>
        <p:spPr>
          <a:xfrm>
            <a:off x="683568" y="1347614"/>
            <a:ext cx="3528392" cy="1512168"/>
          </a:xfrm>
          <a:prstGeom prst="wedgeRoundRectCallout">
            <a:avLst>
              <a:gd name="adj1" fmla="val -2509"/>
              <a:gd name="adj2" fmla="val 71924"/>
              <a:gd name="adj3" fmla="val 16667"/>
            </a:avLst>
          </a:prstGeom>
          <a:solidFill>
            <a:srgbClr val="008C9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2000" dirty="0" smtClean="0">
                <a:latin typeface="Arial" pitchFamily="34" charset="0"/>
                <a:cs typeface="Arial" pitchFamily="34" charset="0"/>
              </a:rPr>
              <a:t>You have a call from the chairman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ounded Rectangular Callout 4"/>
          <p:cNvSpPr/>
          <p:nvPr/>
        </p:nvSpPr>
        <p:spPr>
          <a:xfrm>
            <a:off x="4644008" y="1995686"/>
            <a:ext cx="3528392" cy="2196244"/>
          </a:xfrm>
          <a:prstGeom prst="wedgeRoundRectCallout">
            <a:avLst>
              <a:gd name="adj1" fmla="val -39007"/>
              <a:gd name="adj2" fmla="val 66285"/>
              <a:gd name="adj3" fmla="val 16667"/>
            </a:avLst>
          </a:prstGeom>
          <a:solidFill>
            <a:srgbClr val="4F75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GB" sz="2000" dirty="0">
                <a:latin typeface="Arial" pitchFamily="34" charset="0"/>
                <a:cs typeface="Arial" pitchFamily="34" charset="0"/>
              </a:rPr>
              <a:t>I need you to pull a team together, have a look at this situation and report back to me. What happened to that car? Do we fight or settle?</a:t>
            </a:r>
          </a:p>
        </p:txBody>
      </p:sp>
    </p:spTree>
    <p:extLst>
      <p:ext uri="{BB962C8B-B14F-4D97-AF65-F5344CB8AC3E}">
        <p14:creationId xmlns:p14="http://schemas.microsoft.com/office/powerpoint/2010/main" val="298202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905B905B-53AC-4221-A4CC-8B4C2C3EBDB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EF4F84-2225-4AE2-9590-65721DD44303}">
  <ds:schemaRefs>
    <ds:schemaRef ds:uri="27d643f5-4560-4eff-9f48-d0fe6b2bec2d"/>
    <ds:schemaRef ds:uri="http://schemas.microsoft.com/office/2006/metadata/properties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purl.org/dc/dcmitype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B4B38CA5-F4A8-41B6-85BF-2C49C9CDFA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679</Words>
  <Application>Microsoft Office PowerPoint</Application>
  <PresentationFormat>On-screen Show (16:9)</PresentationFormat>
  <Paragraphs>157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A sticky situation</vt:lpstr>
      <vt:lpstr>Context-based learning</vt:lpstr>
      <vt:lpstr>Why are these skills important?</vt:lpstr>
      <vt:lpstr>Engine oils are like beer or Coke…</vt:lpstr>
      <vt:lpstr>Our Company (Northland Petroleum)</vt:lpstr>
      <vt:lpstr>Australia, September 2014</vt:lpstr>
      <vt:lpstr>October 2014 (1)</vt:lpstr>
      <vt:lpstr>October 2014 (2)</vt:lpstr>
      <vt:lpstr>October 2014 (3)</vt:lpstr>
      <vt:lpstr>Resource structure 1</vt:lpstr>
      <vt:lpstr>Resource structure 2</vt:lpstr>
      <vt:lpstr>Resource structure 3</vt:lpstr>
      <vt:lpstr>Your first task</vt:lpstr>
      <vt:lpstr>Your next tasks (independently)</vt:lpstr>
      <vt:lpstr>Worksheet examples 1</vt:lpstr>
      <vt:lpstr>Worksheet examples 2</vt:lpstr>
      <vt:lpstr>Worksheet examples 3</vt:lpstr>
      <vt:lpstr>Worksheet examples 4</vt:lpstr>
      <vt:lpstr>Worksheet examples 5</vt:lpstr>
      <vt:lpstr>Worksheet examples 6</vt:lpstr>
      <vt:lpstr>Discussions at the car makers</vt:lpstr>
      <vt:lpstr>Other Information</vt:lpstr>
      <vt:lpstr>Second workshop</vt:lpstr>
      <vt:lpstr>Third workshop</vt:lpstr>
      <vt:lpstr>Report to chairman</vt:lpstr>
      <vt:lpstr>Copyright information</vt:lpstr>
    </vt:vector>
  </TitlesOfParts>
  <Company>Royal Society of Chemistry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Sticky Situation</dc:title>
  <dc:creator>Royal Society of Chemistry</dc:creator>
  <cp:lastModifiedBy>Robert Smith</cp:lastModifiedBy>
  <cp:revision>65</cp:revision>
  <dcterms:created xsi:type="dcterms:W3CDTF">2014-04-11T16:14:23Z</dcterms:created>
  <dcterms:modified xsi:type="dcterms:W3CDTF">2016-07-22T09:18:30Z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