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62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4264" autoAdjust="0"/>
  </p:normalViewPr>
  <p:slideViewPr>
    <p:cSldViewPr>
      <p:cViewPr varScale="1">
        <p:scale>
          <a:sx n="56" d="100"/>
          <a:sy n="56" d="100"/>
        </p:scale>
        <p:origin x="97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15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12/04/2018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Commons:GNU_Free_Documentation_License,_version_1.2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Commons:GNU_Free_Documentation_License,_version_1.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</a:t>
            </a:r>
          </a:p>
          <a:p>
            <a:r>
              <a:rPr lang="en-GB" baseline="0" dirty="0" smtClean="0"/>
              <a:t>Image credit: </a:t>
            </a:r>
            <a:r>
              <a:rPr lang="en-GB" sz="1200" dirty="0" err="1" smtClean="0">
                <a:solidFill>
                  <a:schemeClr val="bg1"/>
                </a:solidFill>
              </a:rPr>
              <a:t>Schwarzm</a:t>
            </a:r>
            <a:r>
              <a:rPr lang="en-GB" sz="1200" dirty="0" smtClean="0">
                <a:solidFill>
                  <a:schemeClr val="bg1"/>
                </a:solidFill>
              </a:rPr>
              <a:t> / </a:t>
            </a:r>
            <a:r>
              <a:rPr lang="en-GB" sz="1200" dirty="0" smtClean="0">
                <a:solidFill>
                  <a:schemeClr val="bg1"/>
                </a:solidFill>
                <a:hlinkClick r:id="rId3"/>
              </a:rPr>
              <a:t>GNU Free Documentation License, version 1.2 </a:t>
            </a:r>
            <a:endParaRPr lang="en-GB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666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 It also contains questions which can be used to engage pupils.</a:t>
            </a:r>
          </a:p>
          <a:p>
            <a:r>
              <a:rPr lang="en-GB" baseline="0" dirty="0" smtClean="0"/>
              <a:t>Image credit: </a:t>
            </a:r>
            <a:r>
              <a:rPr lang="en-GB" sz="1200" dirty="0" err="1" smtClean="0">
                <a:solidFill>
                  <a:schemeClr val="bg1"/>
                </a:solidFill>
              </a:rPr>
              <a:t>Schwarzm</a:t>
            </a:r>
            <a:r>
              <a:rPr lang="en-GB" sz="1200" dirty="0" smtClean="0">
                <a:solidFill>
                  <a:schemeClr val="bg1"/>
                </a:solidFill>
              </a:rPr>
              <a:t> / </a:t>
            </a:r>
            <a:r>
              <a:rPr lang="en-GB" sz="1200" dirty="0" smtClean="0">
                <a:solidFill>
                  <a:schemeClr val="bg1"/>
                </a:solidFill>
                <a:hlinkClick r:id="rId3"/>
              </a:rPr>
              <a:t>GNU Free Documentation License, version 1.2 </a:t>
            </a:r>
            <a:endParaRPr lang="en-GB" sz="1200" dirty="0" smtClean="0">
              <a:solidFill>
                <a:schemeClr val="bg1"/>
              </a:solidFill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A </a:t>
            </a:r>
            <a:r>
              <a:rPr lang="en-GB" sz="1200" dirty="0" smtClean="0">
                <a:solidFill>
                  <a:schemeClr val="bg1"/>
                </a:solidFill>
              </a:rPr>
              <a:t>good chance to get pupils to reflect on the</a:t>
            </a:r>
            <a:r>
              <a:rPr lang="en-GB" sz="1200" baseline="0" dirty="0" smtClean="0">
                <a:solidFill>
                  <a:schemeClr val="bg1"/>
                </a:solidFill>
              </a:rPr>
              <a:t> science syllabus. Any reasonable answer is acceptable, </a:t>
            </a:r>
            <a:r>
              <a:rPr lang="en-GB" sz="1200" baseline="0" dirty="0" smtClean="0">
                <a:solidFill>
                  <a:schemeClr val="bg1"/>
                </a:solidFill>
              </a:rPr>
              <a:t>such </a:t>
            </a:r>
            <a:r>
              <a:rPr lang="en-GB" sz="1200" baseline="0" dirty="0" smtClean="0">
                <a:solidFill>
                  <a:schemeClr val="bg1"/>
                </a:solidFill>
              </a:rPr>
              <a:t>as, bond lengths not mentioned because: 1 - there isn’t enough time to cover it in class; 2 - it is too complicated for younger students; 3 - you need to know what a bond is before you can study lengths of bonds; 4 - you don’t need to know about lengths of bonds to explain things in the syllabus.</a:t>
            </a:r>
            <a:br>
              <a:rPr lang="en-GB" sz="1200" baseline="0" dirty="0" smtClean="0">
                <a:solidFill>
                  <a:schemeClr val="bg1"/>
                </a:solidFill>
              </a:rPr>
            </a:br>
            <a:r>
              <a:rPr lang="en-GB" sz="1200" baseline="0" dirty="0" smtClean="0">
                <a:solidFill>
                  <a:schemeClr val="bg1"/>
                </a:solidFill>
              </a:rPr>
              <a:t>You can then discuss how good these answers are. Respectively: 1 - there would be enough time to cover it, but something else would have to go; 2 - actually, it isn’t that complicated, everyone knows what length is; 3 - there is always a progression of ideas and you have to draw the line somewhere; 4 – On the other hand, if bond lengths were included in the syllabus, other concepts could then also be included.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For example, I call my units ‘thumbs’, symbol ‘</a:t>
            </a:r>
            <a:r>
              <a:rPr lang="en-GB" sz="1200" dirty="0" err="1" smtClean="0">
                <a:solidFill>
                  <a:schemeClr val="bg1"/>
                </a:solidFill>
              </a:rPr>
              <a:t>tb</a:t>
            </a:r>
            <a:r>
              <a:rPr lang="en-GB" sz="1200" dirty="0" smtClean="0">
                <a:solidFill>
                  <a:schemeClr val="bg1"/>
                </a:solidFill>
              </a:rPr>
              <a:t>’, and one</a:t>
            </a:r>
            <a:r>
              <a:rPr lang="en-GB" sz="1200" baseline="0" dirty="0" smtClean="0">
                <a:solidFill>
                  <a:schemeClr val="bg1"/>
                </a:solidFill>
              </a:rPr>
              <a:t> thumb is 10 cm long. So my height is 18 </a:t>
            </a:r>
            <a:r>
              <a:rPr lang="en-GB" sz="1200" baseline="0" dirty="0" err="1" smtClean="0">
                <a:solidFill>
                  <a:schemeClr val="bg1"/>
                </a:solidFill>
              </a:rPr>
              <a:t>tb</a:t>
            </a:r>
            <a:r>
              <a:rPr lang="en-GB" sz="1200" baseline="0" dirty="0" smtClean="0">
                <a:solidFill>
                  <a:schemeClr val="bg1"/>
                </a:solidFill>
              </a:rPr>
              <a:t> (18 thumbs)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baseline="0" dirty="0" smtClean="0">
                <a:solidFill>
                  <a:schemeClr val="bg1"/>
                </a:solidFill>
              </a:rPr>
              <a:t>This can build on social skills or link to the importance of the peer review process. </a:t>
            </a:r>
            <a:r>
              <a:rPr lang="en-GB" sz="1200" baseline="0" smtClean="0">
                <a:solidFill>
                  <a:schemeClr val="bg1"/>
                </a:solidFill>
              </a:rPr>
              <a:t>For </a:t>
            </a:r>
            <a:r>
              <a:rPr lang="en-GB" sz="1200" baseline="0" smtClean="0">
                <a:solidFill>
                  <a:schemeClr val="bg1"/>
                </a:solidFill>
              </a:rPr>
              <a:t>example: </a:t>
            </a:r>
            <a:r>
              <a:rPr lang="en-GB" sz="1200" baseline="0" dirty="0" smtClean="0">
                <a:solidFill>
                  <a:schemeClr val="bg1"/>
                </a:solidFill>
              </a:rPr>
              <a:t>be specific with the reason for your disagreement; be calm and don’t get angry; practice what you want to say and think about how it will be received</a:t>
            </a:r>
            <a:endParaRPr lang="en-GB" sz="1200" dirty="0" smtClean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946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Commons:GNU_Free_Documentation_License,_version_1.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Commons:GNU_Free_Documentation_License,_version_1.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6647" y="15493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longest carbon–carbon bond in chemistry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8742" y="3501008"/>
            <a:ext cx="2197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600" dirty="0" smtClean="0">
                <a:solidFill>
                  <a:schemeClr val="bg1"/>
                </a:solidFill>
              </a:rPr>
              <a:t>Carbon nanotubes such as the one above also have carbon–carbon bonds. But the Japanese and German molecules are far more complex. </a:t>
            </a:r>
            <a:r>
              <a:rPr lang="en-GB" sz="600" dirty="0" err="1">
                <a:solidFill>
                  <a:schemeClr val="bg1"/>
                </a:solidFill>
              </a:rPr>
              <a:t>Schwarzm</a:t>
            </a:r>
            <a:r>
              <a:rPr lang="en-GB" sz="600" dirty="0">
                <a:solidFill>
                  <a:schemeClr val="bg1"/>
                </a:solidFill>
              </a:rPr>
              <a:t> / </a:t>
            </a:r>
            <a:r>
              <a:rPr lang="en-GB" sz="600" dirty="0">
                <a:solidFill>
                  <a:schemeClr val="bg1"/>
                </a:solidFill>
                <a:hlinkClick r:id="rId3"/>
              </a:rPr>
              <a:t>GNU Free Documentation License, version 1.2 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67026" y="679942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</a:t>
            </a:r>
            <a:r>
              <a:rPr lang="en-GB" sz="1200" i="1" dirty="0" smtClean="0">
                <a:solidFill>
                  <a:schemeClr val="bg1"/>
                </a:solidFill>
              </a:rPr>
              <a:t>at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326525"/>
            <a:ext cx="52754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 January 2018, scientists in Japan published research showing that they had created the longest carbon–carbon bond yet.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The bond is </a:t>
            </a:r>
            <a:r>
              <a:rPr lang="en-GB" dirty="0">
                <a:solidFill>
                  <a:schemeClr val="bg1"/>
                </a:solidFill>
              </a:rPr>
              <a:t>1.8 Å</a:t>
            </a:r>
            <a:r>
              <a:rPr lang="en-GB" dirty="0" smtClean="0">
                <a:solidFill>
                  <a:schemeClr val="bg1"/>
                </a:solidFill>
              </a:rPr>
              <a:t> long. An Å is unit of length used to measured distances on the atomic scale, named after the Swedish physicist Anders </a:t>
            </a:r>
            <a:r>
              <a:rPr lang="en-GB" dirty="0" err="1" smtClean="0">
                <a:solidFill>
                  <a:schemeClr val="bg1"/>
                </a:solidFill>
              </a:rPr>
              <a:t>Ångstrom</a:t>
            </a:r>
            <a:r>
              <a:rPr lang="en-GB" dirty="0" smtClean="0">
                <a:solidFill>
                  <a:schemeClr val="bg1"/>
                </a:solidFill>
              </a:rPr>
              <a:t>. 1 Å is 0.1 nanometres.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388687" y="4437112"/>
            <a:ext cx="42877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previous record was held by a team in Germany, who made a 1.7 Å bond. But, they dispute the new record for two reasons. One reason is that the Japanese molecule is not an alkane, but the German molecule is. An alkane only has single </a:t>
            </a:r>
            <a:r>
              <a:rPr lang="en-GB" dirty="0" smtClean="0">
                <a:solidFill>
                  <a:schemeClr val="bg1"/>
                </a:solidFill>
              </a:rPr>
              <a:t>carbon–carbon bonds, not double bonds.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02677" y="262253"/>
            <a:ext cx="3094738" cy="309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76647" y="154930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The longest carbon–carbon bond in chemistry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52811" y="524262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bg1"/>
                </a:solidFill>
              </a:rPr>
              <a:t>Read the full article </a:t>
            </a:r>
            <a:r>
              <a:rPr lang="en-GB" sz="1200" i="1" dirty="0" smtClean="0">
                <a:solidFill>
                  <a:schemeClr val="bg1"/>
                </a:solidFill>
              </a:rPr>
              <a:t>at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288" y="801261"/>
            <a:ext cx="66032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 January 2018, scientists in Japan published research showing that they had created the longest carbon–carbon bond yet. 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The bond is </a:t>
            </a:r>
            <a:r>
              <a:rPr lang="en-GB" dirty="0">
                <a:solidFill>
                  <a:schemeClr val="bg1"/>
                </a:solidFill>
              </a:rPr>
              <a:t>1.8 Å</a:t>
            </a:r>
            <a:r>
              <a:rPr lang="en-GB" dirty="0" smtClean="0">
                <a:solidFill>
                  <a:schemeClr val="bg1"/>
                </a:solidFill>
              </a:rPr>
              <a:t> long. An Å is unit of length used to measured distances on the atomic scale, named after the Swedish physicist Anders </a:t>
            </a:r>
            <a:r>
              <a:rPr lang="en-GB" dirty="0" err="1" smtClean="0">
                <a:solidFill>
                  <a:schemeClr val="bg1"/>
                </a:solidFill>
              </a:rPr>
              <a:t>Ångstrom</a:t>
            </a:r>
            <a:r>
              <a:rPr lang="en-GB" dirty="0" smtClean="0">
                <a:solidFill>
                  <a:schemeClr val="bg1"/>
                </a:solidFill>
              </a:rPr>
              <a:t>. 1 Å is 0.1 nanometres.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9420" y="3002538"/>
            <a:ext cx="86256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The previous record was held by a team in Germany, who made a 1.7 Å bond. But, they dispute the new record for two reasons. One reason is that the Japanese molecule is not an alkane, but the German molecule is. An alkane only has single </a:t>
            </a:r>
            <a:r>
              <a:rPr lang="en-GB" dirty="0" smtClean="0">
                <a:solidFill>
                  <a:schemeClr val="bg1"/>
                </a:solidFill>
              </a:rPr>
              <a:t>carbon–carbon </a:t>
            </a:r>
            <a:r>
              <a:rPr lang="en-GB" dirty="0">
                <a:solidFill>
                  <a:schemeClr val="bg1"/>
                </a:solidFill>
              </a:rPr>
              <a:t>bonds, not double bonds.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256967" y="4247649"/>
            <a:ext cx="578192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Students are not usually taught that bonds can be different lengths until they get to university. Why do you think that is?</a:t>
            </a:r>
          </a:p>
          <a:p>
            <a:pPr marL="342900" indent="-342900">
              <a:buAutoNum type="arabicPeriod"/>
            </a:pPr>
            <a:r>
              <a:rPr lang="en-GB" dirty="0" err="1" smtClean="0">
                <a:solidFill>
                  <a:schemeClr val="bg1"/>
                </a:solidFill>
              </a:rPr>
              <a:t>Ångstrom</a:t>
            </a:r>
            <a:r>
              <a:rPr lang="en-GB" dirty="0" smtClean="0">
                <a:solidFill>
                  <a:schemeClr val="bg1"/>
                </a:solidFill>
              </a:rPr>
              <a:t> invented his own units of distance, and so can you. Pick a name and symbol for your units, say how long it is in centimetres, and work out your height in these units.</a:t>
            </a: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The scientists are disagreeing. What is a good way to disagree with someone while staying friends?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804247" y="262253"/>
            <a:ext cx="2193167" cy="219316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640569" y="2496441"/>
            <a:ext cx="2251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600" dirty="0">
                <a:solidFill>
                  <a:schemeClr val="bg1"/>
                </a:solidFill>
              </a:rPr>
              <a:t>Carbon nanotubes such as the one above also have carbon–carbon bonds. But the Japanese and German </a:t>
            </a:r>
            <a:r>
              <a:rPr lang="en-GB" sz="600" dirty="0" smtClean="0">
                <a:solidFill>
                  <a:schemeClr val="bg1"/>
                </a:solidFill>
              </a:rPr>
              <a:t>molecules </a:t>
            </a:r>
            <a:r>
              <a:rPr lang="en-GB" sz="600" dirty="0">
                <a:solidFill>
                  <a:schemeClr val="bg1"/>
                </a:solidFill>
              </a:rPr>
              <a:t>are far more complex. </a:t>
            </a:r>
            <a:r>
              <a:rPr lang="en-GB" sz="600" dirty="0" err="1">
                <a:solidFill>
                  <a:schemeClr val="bg1"/>
                </a:solidFill>
              </a:rPr>
              <a:t>Schwarzm</a:t>
            </a:r>
            <a:r>
              <a:rPr lang="en-GB" sz="600" dirty="0">
                <a:solidFill>
                  <a:schemeClr val="bg1"/>
                </a:solidFill>
              </a:rPr>
              <a:t> / </a:t>
            </a:r>
            <a:r>
              <a:rPr lang="en-GB" sz="600" dirty="0">
                <a:solidFill>
                  <a:schemeClr val="bg1"/>
                </a:solidFill>
                <a:hlinkClick r:id="rId4"/>
              </a:rPr>
              <a:t>GNU Free Documentation License, version 1.2 </a:t>
            </a:r>
            <a:endParaRPr lang="en-GB" sz="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2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27d643f5-4560-4eff-9f48-d0fe6b2bec2d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1819</TotalTime>
  <Words>559</Words>
  <Application>Microsoft Office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longest carbon-carbon bond in chemistry</dc:title>
  <dc:creator>Matt Baldwin</dc:creator>
  <cp:lastModifiedBy>Luke Blackburn</cp:lastModifiedBy>
  <cp:revision>230</cp:revision>
  <cp:lastPrinted>2018-04-09T15:41:28Z</cp:lastPrinted>
  <dcterms:created xsi:type="dcterms:W3CDTF">2013-06-04T12:27:23Z</dcterms:created>
  <dcterms:modified xsi:type="dcterms:W3CDTF">2018-04-12T11:02:18Z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