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1" r:id="rId5"/>
    <p:sldId id="262" r:id="rId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8620" autoAdjust="0"/>
  </p:normalViewPr>
  <p:slideViewPr>
    <p:cSldViewPr>
      <p:cViewPr varScale="1">
        <p:scale>
          <a:sx n="70" d="100"/>
          <a:sy n="70" d="100"/>
        </p:scale>
        <p:origin x="1278" y="72"/>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8" y="1"/>
            <a:ext cx="3169920" cy="481727"/>
          </a:xfrm>
          <a:prstGeom prst="rect">
            <a:avLst/>
          </a:prstGeom>
        </p:spPr>
        <p:txBody>
          <a:bodyPr vert="horz" lIns="96661" tIns="48331" rIns="96661" bIns="48331" rtlCol="0"/>
          <a:lstStyle>
            <a:lvl1pPr algn="r">
              <a:defRPr sz="1300"/>
            </a:lvl1pPr>
          </a:lstStyle>
          <a:p>
            <a:fld id="{A514779C-79A7-49E8-BEAB-D399194BACEE}" type="datetimeFigureOut">
              <a:rPr lang="en-GB" smtClean="0"/>
              <a:t>10/10/2018</a:t>
            </a:fld>
            <a:endParaRPr lang="en-GB"/>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1" y="4620578"/>
            <a:ext cx="5852160" cy="3780473"/>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8" y="9119474"/>
            <a:ext cx="3169920" cy="481726"/>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creativecommons.org/licenses/by-sa/2.0/fr/deed.en"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creativecommons.org/licenses/by-sa/2.0/fr/deed.en"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Chemistry World. Use this slide as a lesson starter.</a:t>
            </a:r>
          </a:p>
          <a:p>
            <a:r>
              <a:rPr lang="en-GB" baseline="0" dirty="0" smtClean="0"/>
              <a:t>Image credit: </a:t>
            </a:r>
            <a:r>
              <a:rPr lang="en-GB" sz="1200" dirty="0" smtClean="0">
                <a:solidFill>
                  <a:srgbClr val="222222"/>
                </a:solidFill>
                <a:latin typeface="Arial" panose="020B0604020202020204" pitchFamily="34" charset="0"/>
              </a:rPr>
              <a:t>A laboratory mouse. Rama / </a:t>
            </a:r>
            <a:r>
              <a:rPr lang="en-GB" sz="1200" dirty="0" smtClean="0">
                <a:solidFill>
                  <a:srgbClr val="222222"/>
                </a:solidFill>
                <a:latin typeface="Arial" panose="020B0604020202020204" pitchFamily="34" charset="0"/>
                <a:hlinkClick r:id="rId3"/>
              </a:rPr>
              <a:t>CC BY-SA 2.0 FR</a:t>
            </a:r>
            <a:endParaRPr lang="en-GB" sz="1200" dirty="0" smtClean="0">
              <a:solidFill>
                <a:srgbClr val="222222"/>
              </a:solidFill>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solidFill>
                <a:srgbClr val="222222"/>
              </a:solidFill>
              <a:latin typeface="Arial" panose="020B0604020202020204" pitchFamily="34" charset="0"/>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2827477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Chemistry World. Use this slide as a lesson starter.</a:t>
            </a:r>
          </a:p>
          <a:p>
            <a:r>
              <a:rPr lang="en-GB" baseline="0" dirty="0" smtClean="0"/>
              <a:t>Image credit: </a:t>
            </a:r>
            <a:r>
              <a:rPr lang="en-GB" sz="1200" dirty="0" smtClean="0">
                <a:solidFill>
                  <a:srgbClr val="222222"/>
                </a:solidFill>
                <a:latin typeface="Arial" panose="020B0604020202020204" pitchFamily="34" charset="0"/>
              </a:rPr>
              <a:t>A laboratory mouse. Rama / </a:t>
            </a:r>
            <a:r>
              <a:rPr lang="en-GB" sz="1200" dirty="0" smtClean="0">
                <a:solidFill>
                  <a:srgbClr val="222222"/>
                </a:solidFill>
                <a:latin typeface="Arial" panose="020B0604020202020204" pitchFamily="34" charset="0"/>
                <a:hlinkClick r:id="rId3"/>
              </a:rPr>
              <a:t>CC BY-SA 2.0 FR</a:t>
            </a:r>
            <a:endParaRPr lang="en-GB" sz="1200" dirty="0" smtClean="0">
              <a:solidFill>
                <a:srgbClr val="222222"/>
              </a:solidFill>
              <a:latin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aseline="0" dirty="0" smtClean="0">
                <a:solidFill>
                  <a:srgbClr val="222222"/>
                </a:solidFill>
                <a:latin typeface="Arial" panose="020B0604020202020204" pitchFamily="34" charset="0"/>
              </a:rPr>
              <a:t>So that healthy mice can smell it and avoid them, so the disease doesn’t spread; so that mice don’t mate when ill; so that healthy mice can look after them, making it more likely for them to survive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dirty="0" smtClean="0">
                <a:solidFill>
                  <a:srgbClr val="222222"/>
                </a:solidFill>
                <a:latin typeface="Arial" panose="020B0604020202020204" pitchFamily="34" charset="0"/>
              </a:rPr>
              <a:t>There </a:t>
            </a:r>
            <a:r>
              <a:rPr lang="en-GB" sz="1200" dirty="0" smtClean="0">
                <a:solidFill>
                  <a:srgbClr val="222222"/>
                </a:solidFill>
                <a:latin typeface="Arial" panose="020B0604020202020204" pitchFamily="34" charset="0"/>
              </a:rPr>
              <a:t>are loads of examples, but most pupils will give</a:t>
            </a:r>
            <a:r>
              <a:rPr lang="en-GB" sz="1200" baseline="0" dirty="0" smtClean="0">
                <a:solidFill>
                  <a:srgbClr val="222222"/>
                </a:solidFill>
                <a:latin typeface="Arial" panose="020B0604020202020204" pitchFamily="34" charset="0"/>
              </a:rPr>
              <a:t> examples that</a:t>
            </a:r>
            <a:r>
              <a:rPr lang="en-GB" sz="1200" dirty="0" smtClean="0">
                <a:solidFill>
                  <a:srgbClr val="222222"/>
                </a:solidFill>
                <a:latin typeface="Arial" panose="020B0604020202020204" pitchFamily="34" charset="0"/>
              </a:rPr>
              <a:t> fall into the same category.</a:t>
            </a:r>
            <a:r>
              <a:rPr lang="en-GB" sz="1200" baseline="0" dirty="0" smtClean="0">
                <a:solidFill>
                  <a:srgbClr val="222222"/>
                </a:solidFill>
                <a:latin typeface="Arial" panose="020B0604020202020204" pitchFamily="34" charset="0"/>
              </a:rPr>
              <a:t> A higher level answer will see them identify distinct categories of irregular plurals, </a:t>
            </a:r>
            <a:r>
              <a:rPr lang="en-GB" sz="1200" baseline="0" dirty="0" err="1" smtClean="0">
                <a:solidFill>
                  <a:srgbClr val="222222"/>
                </a:solidFill>
                <a:latin typeface="Arial" panose="020B0604020202020204" pitchFamily="34" charset="0"/>
              </a:rPr>
              <a:t>e</a:t>
            </a:r>
            <a:r>
              <a:rPr lang="en-GB" sz="1200" dirty="0" err="1" smtClean="0">
                <a:solidFill>
                  <a:srgbClr val="222222"/>
                </a:solidFill>
                <a:latin typeface="Arial" panose="020B0604020202020204" pitchFamily="34" charset="0"/>
              </a:rPr>
              <a:t>g</a:t>
            </a:r>
            <a:r>
              <a:rPr lang="en-GB" sz="1200" dirty="0" smtClean="0">
                <a:solidFill>
                  <a:srgbClr val="222222"/>
                </a:solidFill>
                <a:latin typeface="Arial" panose="020B0604020202020204" pitchFamily="34" charset="0"/>
              </a:rPr>
              <a:t> dress</a:t>
            </a:r>
            <a:r>
              <a:rPr lang="en-GB" sz="1200" baseline="0" dirty="0" smtClean="0">
                <a:solidFill>
                  <a:srgbClr val="222222"/>
                </a:solidFill>
                <a:latin typeface="Arial" panose="020B0604020202020204" pitchFamily="34" charset="0"/>
              </a:rPr>
              <a:t> -&gt; dresses, man -&gt; men, octopus -&gt; </a:t>
            </a:r>
            <a:r>
              <a:rPr lang="en-GB" sz="1200" baseline="0" dirty="0" err="1" smtClean="0">
                <a:solidFill>
                  <a:srgbClr val="222222"/>
                </a:solidFill>
                <a:latin typeface="Arial" panose="020B0604020202020204" pitchFamily="34" charset="0"/>
              </a:rPr>
              <a:t>octopodes</a:t>
            </a:r>
            <a:r>
              <a:rPr lang="en-GB" sz="1200" baseline="0" dirty="0" smtClean="0">
                <a:solidFill>
                  <a:srgbClr val="222222"/>
                </a:solidFill>
                <a:latin typeface="Arial" panose="020B0604020202020204" pitchFamily="34" charset="0"/>
              </a:rPr>
              <a:t>, country -&gt;countries, person -&gt; </a:t>
            </a:r>
            <a:r>
              <a:rPr lang="en-GB" sz="1200" baseline="0" dirty="0" smtClean="0">
                <a:solidFill>
                  <a:srgbClr val="222222"/>
                </a:solidFill>
                <a:latin typeface="Arial" panose="020B0604020202020204" pitchFamily="34" charset="0"/>
              </a:rPr>
              <a:t>people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GB" sz="1200" dirty="0" smtClean="0">
              <a:solidFill>
                <a:srgbClr val="222222"/>
              </a:solidFill>
              <a:latin typeface="Arial" panose="020B0604020202020204" pitchFamily="34" charset="0"/>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37014176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2PrjRqn"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s://creativecommons.org/licenses/by-sa/2.0/fr/deed.en"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rsc.li/2PrjRq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hyperlink" Target="https://creativecommons.org/licenses/by-sa/2.0/fr/deed.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3527" y="204444"/>
            <a:ext cx="3816425" cy="646331"/>
          </a:xfrm>
          <a:prstGeom prst="rect">
            <a:avLst/>
          </a:prstGeom>
          <a:noFill/>
        </p:spPr>
        <p:txBody>
          <a:bodyPr wrap="square" rtlCol="0">
            <a:spAutoFit/>
          </a:bodyPr>
          <a:lstStyle/>
          <a:p>
            <a:r>
              <a:rPr lang="en-US" b="1" dirty="0" smtClean="0">
                <a:solidFill>
                  <a:schemeClr val="bg1"/>
                </a:solidFill>
              </a:rPr>
              <a:t>Healthy mice start to smell like sick ones</a:t>
            </a:r>
            <a:endParaRPr lang="en-US" b="1" dirty="0">
              <a:solidFill>
                <a:schemeClr val="bg1"/>
              </a:solidFill>
            </a:endParaRPr>
          </a:p>
        </p:txBody>
      </p:sp>
      <p:sp>
        <p:nvSpPr>
          <p:cNvPr id="13" name="TextBox 12"/>
          <p:cNvSpPr txBox="1"/>
          <p:nvPr/>
        </p:nvSpPr>
        <p:spPr>
          <a:xfrm>
            <a:off x="323526" y="889054"/>
            <a:ext cx="3240362" cy="276999"/>
          </a:xfrm>
          <a:prstGeom prst="rect">
            <a:avLst/>
          </a:prstGeom>
          <a:noFill/>
        </p:spPr>
        <p:txBody>
          <a:bodyPr wrap="square" rtlCol="0">
            <a:spAutoFit/>
          </a:bodyPr>
          <a:lstStyle/>
          <a:p>
            <a:r>
              <a:rPr lang="en-GB" sz="1200" i="1" dirty="0">
                <a:solidFill>
                  <a:schemeClr val="bg1"/>
                </a:solidFill>
              </a:rPr>
              <a:t>Read the full article at: </a:t>
            </a:r>
            <a:r>
              <a:rPr lang="en-GB" sz="1200" i="1" dirty="0" smtClean="0">
                <a:solidFill>
                  <a:schemeClr val="bg1"/>
                </a:solidFill>
                <a:hlinkClick r:id="rId3"/>
              </a:rPr>
              <a:t>rsc.li/2PrjRqn</a:t>
            </a:r>
            <a:r>
              <a:rPr lang="en-GB" sz="1200" i="1" dirty="0" smtClean="0">
                <a:solidFill>
                  <a:schemeClr val="bg1"/>
                </a:solidFill>
              </a:rPr>
              <a:t> </a:t>
            </a:r>
            <a:endParaRPr lang="en-GB" sz="1200" i="1" dirty="0">
              <a:solidFill>
                <a:schemeClr val="bg1"/>
              </a:solidFill>
            </a:endParaRPr>
          </a:p>
        </p:txBody>
      </p:sp>
      <p:sp>
        <p:nvSpPr>
          <p:cNvPr id="8" name="Rectangle 7"/>
          <p:cNvSpPr/>
          <p:nvPr/>
        </p:nvSpPr>
        <p:spPr>
          <a:xfrm>
            <a:off x="323526" y="1247930"/>
            <a:ext cx="4176466" cy="1754326"/>
          </a:xfrm>
          <a:prstGeom prst="rect">
            <a:avLst/>
          </a:prstGeom>
        </p:spPr>
        <p:txBody>
          <a:bodyPr wrap="square">
            <a:spAutoFit/>
          </a:bodyPr>
          <a:lstStyle/>
          <a:p>
            <a:r>
              <a:rPr lang="en-GB" dirty="0" smtClean="0">
                <a:solidFill>
                  <a:schemeClr val="bg1"/>
                </a:solidFill>
              </a:rPr>
              <a:t>Stephanie </a:t>
            </a:r>
            <a:r>
              <a:rPr lang="en-GB" dirty="0" err="1" smtClean="0">
                <a:solidFill>
                  <a:schemeClr val="bg1"/>
                </a:solidFill>
              </a:rPr>
              <a:t>Gervasi</a:t>
            </a:r>
            <a:r>
              <a:rPr lang="en-GB" dirty="0" smtClean="0">
                <a:solidFill>
                  <a:schemeClr val="bg1"/>
                </a:solidFill>
              </a:rPr>
              <a:t> led a study in the US into the smell of sick and healthy </a:t>
            </a:r>
            <a:r>
              <a:rPr lang="en-GB" dirty="0">
                <a:solidFill>
                  <a:schemeClr val="bg1"/>
                </a:solidFill>
              </a:rPr>
              <a:t>mice. She and her team identified the </a:t>
            </a:r>
            <a:r>
              <a:rPr lang="en-GB" dirty="0" smtClean="0">
                <a:solidFill>
                  <a:schemeClr val="bg1"/>
                </a:solidFill>
              </a:rPr>
              <a:t>smelly chemicals </a:t>
            </a:r>
            <a:r>
              <a:rPr lang="en-GB" dirty="0">
                <a:solidFill>
                  <a:schemeClr val="bg1"/>
                </a:solidFill>
              </a:rPr>
              <a:t>in the urine of sick </a:t>
            </a:r>
            <a:r>
              <a:rPr lang="en-GB" dirty="0" smtClean="0">
                <a:solidFill>
                  <a:schemeClr val="bg1"/>
                </a:solidFill>
              </a:rPr>
              <a:t>mice</a:t>
            </a:r>
            <a:r>
              <a:rPr lang="en-GB" dirty="0">
                <a:solidFill>
                  <a:schemeClr val="bg1"/>
                </a:solidFill>
              </a:rPr>
              <a:t> </a:t>
            </a:r>
            <a:r>
              <a:rPr lang="en-GB" dirty="0" smtClean="0">
                <a:solidFill>
                  <a:schemeClr val="bg1"/>
                </a:solidFill>
              </a:rPr>
              <a:t>using gas </a:t>
            </a:r>
            <a:r>
              <a:rPr lang="en-GB" dirty="0" err="1" smtClean="0">
                <a:solidFill>
                  <a:schemeClr val="bg1"/>
                </a:solidFill>
              </a:rPr>
              <a:t>chromatograpy</a:t>
            </a:r>
            <a:r>
              <a:rPr lang="en-GB" dirty="0" smtClean="0">
                <a:solidFill>
                  <a:schemeClr val="bg1"/>
                </a:solidFill>
              </a:rPr>
              <a:t>-mass spectrometry.</a:t>
            </a:r>
            <a:endParaRPr lang="en-GB" dirty="0">
              <a:solidFill>
                <a:schemeClr val="bg1"/>
              </a:solidFill>
            </a:endParaRPr>
          </a:p>
        </p:txBody>
      </p:sp>
      <p:sp>
        <p:nvSpPr>
          <p:cNvPr id="2" name="Rectangle 1"/>
          <p:cNvSpPr/>
          <p:nvPr/>
        </p:nvSpPr>
        <p:spPr>
          <a:xfrm>
            <a:off x="323526" y="3084133"/>
            <a:ext cx="8280922" cy="646331"/>
          </a:xfrm>
          <a:prstGeom prst="rect">
            <a:avLst/>
          </a:prstGeom>
        </p:spPr>
        <p:txBody>
          <a:bodyPr wrap="square">
            <a:spAutoFit/>
          </a:bodyPr>
          <a:lstStyle/>
          <a:p>
            <a:r>
              <a:rPr lang="en-GB" dirty="0" smtClean="0">
                <a:solidFill>
                  <a:schemeClr val="bg1"/>
                </a:solidFill>
              </a:rPr>
              <a:t>They then placed sick mice close to healthy mice but prevented the healthy mice from catching the disease.</a:t>
            </a:r>
            <a:endParaRPr lang="en-GB" dirty="0">
              <a:solidFill>
                <a:schemeClr val="bg1"/>
              </a:solidFill>
            </a:endParaRPr>
          </a:p>
        </p:txBody>
      </p:sp>
      <p:sp>
        <p:nvSpPr>
          <p:cNvPr id="11" name="Rectangle 10"/>
          <p:cNvSpPr/>
          <p:nvPr/>
        </p:nvSpPr>
        <p:spPr>
          <a:xfrm>
            <a:off x="5792622" y="2745579"/>
            <a:ext cx="3056623" cy="338554"/>
          </a:xfrm>
          <a:prstGeom prst="rect">
            <a:avLst/>
          </a:prstGeom>
        </p:spPr>
        <p:txBody>
          <a:bodyPr wrap="square">
            <a:spAutoFit/>
          </a:bodyPr>
          <a:lstStyle/>
          <a:p>
            <a:r>
              <a:rPr lang="en-GB" sz="800" dirty="0" smtClean="0">
                <a:solidFill>
                  <a:srgbClr val="222222"/>
                </a:solidFill>
                <a:latin typeface="Arial" panose="020B0604020202020204" pitchFamily="34" charset="0"/>
              </a:rPr>
              <a:t>A laboratory mouse. Rama </a:t>
            </a:r>
            <a:r>
              <a:rPr lang="en-GB" sz="800" dirty="0">
                <a:solidFill>
                  <a:srgbClr val="222222"/>
                </a:solidFill>
                <a:latin typeface="Arial" panose="020B0604020202020204" pitchFamily="34" charset="0"/>
              </a:rPr>
              <a:t>/ </a:t>
            </a:r>
            <a:r>
              <a:rPr lang="en-GB" sz="800" dirty="0">
                <a:solidFill>
                  <a:srgbClr val="222222"/>
                </a:solidFill>
                <a:latin typeface="Arial" panose="020B0604020202020204" pitchFamily="34" charset="0"/>
                <a:hlinkClick r:id="rId4"/>
              </a:rPr>
              <a:t>CC BY-SA 2.0 FR</a:t>
            </a:r>
            <a:endParaRPr lang="en-GB" sz="800" dirty="0">
              <a:solidFill>
                <a:srgbClr val="222222"/>
              </a:solidFill>
              <a:latin typeface="Arial" panose="020B0604020202020204" pitchFamily="34" charset="0"/>
            </a:endParaRPr>
          </a:p>
          <a:p>
            <a:endParaRPr lang="en-GB" sz="800" dirty="0"/>
          </a:p>
        </p:txBody>
      </p:sp>
      <p:sp>
        <p:nvSpPr>
          <p:cNvPr id="10" name="Rectangle 9"/>
          <p:cNvSpPr/>
          <p:nvPr/>
        </p:nvSpPr>
        <p:spPr>
          <a:xfrm>
            <a:off x="3968680" y="5726578"/>
            <a:ext cx="4884080" cy="646331"/>
          </a:xfrm>
          <a:prstGeom prst="rect">
            <a:avLst/>
          </a:prstGeom>
        </p:spPr>
        <p:txBody>
          <a:bodyPr wrap="square">
            <a:spAutoFit/>
          </a:bodyPr>
          <a:lstStyle/>
          <a:p>
            <a:r>
              <a:rPr lang="en-GB" dirty="0" smtClean="0">
                <a:solidFill>
                  <a:schemeClr val="bg1"/>
                </a:solidFill>
              </a:rPr>
              <a:t>The smelly chemicals seem to be related to pheromones involved in mating.</a:t>
            </a:r>
            <a:endParaRPr lang="en-GB" dirty="0">
              <a:solidFill>
                <a:schemeClr val="bg1"/>
              </a:solidFill>
            </a:endParaRPr>
          </a:p>
        </p:txBody>
      </p:sp>
      <p:sp>
        <p:nvSpPr>
          <p:cNvPr id="4" name="Rectangle 3"/>
          <p:cNvSpPr/>
          <p:nvPr/>
        </p:nvSpPr>
        <p:spPr>
          <a:xfrm>
            <a:off x="3989437" y="3851358"/>
            <a:ext cx="4884081" cy="1754326"/>
          </a:xfrm>
          <a:prstGeom prst="rect">
            <a:avLst/>
          </a:prstGeom>
        </p:spPr>
        <p:txBody>
          <a:bodyPr wrap="square">
            <a:spAutoFit/>
          </a:bodyPr>
          <a:lstStyle/>
          <a:p>
            <a:r>
              <a:rPr lang="en-GB" dirty="0">
                <a:solidFill>
                  <a:schemeClr val="bg1"/>
                </a:solidFill>
              </a:rPr>
              <a:t>They found that the urine of </a:t>
            </a:r>
            <a:r>
              <a:rPr lang="en-GB" dirty="0" smtClean="0">
                <a:solidFill>
                  <a:schemeClr val="bg1"/>
                </a:solidFill>
              </a:rPr>
              <a:t>these healthy mice started to contain some </a:t>
            </a:r>
            <a:r>
              <a:rPr lang="en-GB" dirty="0">
                <a:solidFill>
                  <a:schemeClr val="bg1"/>
                </a:solidFill>
              </a:rPr>
              <a:t>of the same chemicals as the urine of sick mice. They also looked at the behaviour of sniffer mice and found that sniffer mice avoid both sick mice, and healthy mice that smelled similarly.</a:t>
            </a: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76057" y="204443"/>
            <a:ext cx="3776704" cy="2516819"/>
          </a:xfrm>
          <a:prstGeom prst="rect">
            <a:avLst/>
          </a:prstGeom>
        </p:spPr>
      </p:pic>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3527" y="204444"/>
            <a:ext cx="5112569" cy="369332"/>
          </a:xfrm>
          <a:prstGeom prst="rect">
            <a:avLst/>
          </a:prstGeom>
          <a:noFill/>
        </p:spPr>
        <p:txBody>
          <a:bodyPr wrap="square" rtlCol="0">
            <a:spAutoFit/>
          </a:bodyPr>
          <a:lstStyle/>
          <a:p>
            <a:r>
              <a:rPr lang="en-US" b="1" dirty="0" smtClean="0">
                <a:solidFill>
                  <a:schemeClr val="bg1"/>
                </a:solidFill>
              </a:rPr>
              <a:t>Healthy mice start to smell like sick ones</a:t>
            </a:r>
            <a:endParaRPr lang="en-US" b="1" dirty="0">
              <a:solidFill>
                <a:schemeClr val="bg1"/>
              </a:solidFill>
            </a:endParaRPr>
          </a:p>
        </p:txBody>
      </p:sp>
      <p:sp>
        <p:nvSpPr>
          <p:cNvPr id="13" name="TextBox 12"/>
          <p:cNvSpPr txBox="1"/>
          <p:nvPr/>
        </p:nvSpPr>
        <p:spPr>
          <a:xfrm>
            <a:off x="323526" y="679818"/>
            <a:ext cx="3240362" cy="276999"/>
          </a:xfrm>
          <a:prstGeom prst="rect">
            <a:avLst/>
          </a:prstGeom>
          <a:noFill/>
        </p:spPr>
        <p:txBody>
          <a:bodyPr wrap="square" rtlCol="0">
            <a:spAutoFit/>
          </a:bodyPr>
          <a:lstStyle/>
          <a:p>
            <a:r>
              <a:rPr lang="en-GB" sz="1200" i="1" dirty="0">
                <a:solidFill>
                  <a:schemeClr val="bg1"/>
                </a:solidFill>
              </a:rPr>
              <a:t>Read the full article at: </a:t>
            </a:r>
            <a:r>
              <a:rPr lang="en-GB" sz="1200" i="1" dirty="0">
                <a:solidFill>
                  <a:schemeClr val="bg1"/>
                </a:solidFill>
                <a:hlinkClick r:id="rId3"/>
              </a:rPr>
              <a:t>rsc.li/2PrjRqn</a:t>
            </a:r>
            <a:r>
              <a:rPr lang="en-GB" sz="1200" i="1" dirty="0">
                <a:solidFill>
                  <a:schemeClr val="bg1"/>
                </a:solidFill>
              </a:rPr>
              <a:t> </a:t>
            </a:r>
            <a:endParaRPr lang="en-GB" sz="1200" i="1" dirty="0">
              <a:solidFill>
                <a:schemeClr val="bg1"/>
              </a:solidFill>
            </a:endParaRPr>
          </a:p>
        </p:txBody>
      </p:sp>
      <p:sp>
        <p:nvSpPr>
          <p:cNvPr id="8" name="Rectangle 7"/>
          <p:cNvSpPr/>
          <p:nvPr/>
        </p:nvSpPr>
        <p:spPr>
          <a:xfrm>
            <a:off x="323526" y="1088756"/>
            <a:ext cx="6480722" cy="1200329"/>
          </a:xfrm>
          <a:prstGeom prst="rect">
            <a:avLst/>
          </a:prstGeom>
        </p:spPr>
        <p:txBody>
          <a:bodyPr wrap="square">
            <a:spAutoFit/>
          </a:bodyPr>
          <a:lstStyle/>
          <a:p>
            <a:r>
              <a:rPr lang="en-GB" dirty="0" smtClean="0">
                <a:solidFill>
                  <a:schemeClr val="bg1"/>
                </a:solidFill>
              </a:rPr>
              <a:t>Stephanie </a:t>
            </a:r>
            <a:r>
              <a:rPr lang="en-GB" dirty="0" err="1" smtClean="0">
                <a:solidFill>
                  <a:schemeClr val="bg1"/>
                </a:solidFill>
              </a:rPr>
              <a:t>Gervasi</a:t>
            </a:r>
            <a:r>
              <a:rPr lang="en-GB" dirty="0" smtClean="0">
                <a:solidFill>
                  <a:schemeClr val="bg1"/>
                </a:solidFill>
              </a:rPr>
              <a:t> led a study in the US into the smell of sick and healthy </a:t>
            </a:r>
            <a:r>
              <a:rPr lang="en-GB" dirty="0">
                <a:solidFill>
                  <a:schemeClr val="bg1"/>
                </a:solidFill>
              </a:rPr>
              <a:t>mice. She and her team identified the </a:t>
            </a:r>
            <a:r>
              <a:rPr lang="en-GB" dirty="0" smtClean="0">
                <a:solidFill>
                  <a:schemeClr val="bg1"/>
                </a:solidFill>
              </a:rPr>
              <a:t>smelly chemicals </a:t>
            </a:r>
            <a:r>
              <a:rPr lang="en-GB" dirty="0">
                <a:solidFill>
                  <a:schemeClr val="bg1"/>
                </a:solidFill>
              </a:rPr>
              <a:t>in the urine of sick </a:t>
            </a:r>
            <a:r>
              <a:rPr lang="en-GB" dirty="0" smtClean="0">
                <a:solidFill>
                  <a:schemeClr val="bg1"/>
                </a:solidFill>
              </a:rPr>
              <a:t>mice</a:t>
            </a:r>
            <a:r>
              <a:rPr lang="en-GB" dirty="0">
                <a:solidFill>
                  <a:schemeClr val="bg1"/>
                </a:solidFill>
              </a:rPr>
              <a:t> </a:t>
            </a:r>
            <a:r>
              <a:rPr lang="en-GB" dirty="0" smtClean="0">
                <a:solidFill>
                  <a:schemeClr val="bg1"/>
                </a:solidFill>
              </a:rPr>
              <a:t>using gas </a:t>
            </a:r>
            <a:r>
              <a:rPr lang="en-GB" dirty="0" err="1" smtClean="0">
                <a:solidFill>
                  <a:schemeClr val="bg1"/>
                </a:solidFill>
              </a:rPr>
              <a:t>chromatograpy</a:t>
            </a:r>
            <a:r>
              <a:rPr lang="en-GB" dirty="0" smtClean="0">
                <a:solidFill>
                  <a:schemeClr val="bg1"/>
                </a:solidFill>
              </a:rPr>
              <a:t>-mass spectrometry.</a:t>
            </a:r>
            <a:endParaRPr lang="en-GB" dirty="0">
              <a:solidFill>
                <a:schemeClr val="bg1"/>
              </a:solidFill>
            </a:endParaRPr>
          </a:p>
        </p:txBody>
      </p:sp>
      <p:sp>
        <p:nvSpPr>
          <p:cNvPr id="2" name="Rectangle 1"/>
          <p:cNvSpPr/>
          <p:nvPr/>
        </p:nvSpPr>
        <p:spPr>
          <a:xfrm>
            <a:off x="323526" y="2421024"/>
            <a:ext cx="8064898" cy="646331"/>
          </a:xfrm>
          <a:prstGeom prst="rect">
            <a:avLst/>
          </a:prstGeom>
        </p:spPr>
        <p:txBody>
          <a:bodyPr wrap="square">
            <a:spAutoFit/>
          </a:bodyPr>
          <a:lstStyle/>
          <a:p>
            <a:r>
              <a:rPr lang="en-GB" dirty="0" smtClean="0">
                <a:solidFill>
                  <a:schemeClr val="bg1"/>
                </a:solidFill>
              </a:rPr>
              <a:t>They then placed sick mice close to healthy mice but prevented the healthy mice from catching the disease.</a:t>
            </a:r>
            <a:endParaRPr lang="en-GB" dirty="0">
              <a:solidFill>
                <a:schemeClr val="bg1"/>
              </a:solidFill>
            </a:endParaRPr>
          </a:p>
        </p:txBody>
      </p:sp>
      <p:sp>
        <p:nvSpPr>
          <p:cNvPr id="11" name="Rectangle 10"/>
          <p:cNvSpPr/>
          <p:nvPr/>
        </p:nvSpPr>
        <p:spPr>
          <a:xfrm>
            <a:off x="6927188" y="1596398"/>
            <a:ext cx="1821832" cy="184666"/>
          </a:xfrm>
          <a:prstGeom prst="rect">
            <a:avLst/>
          </a:prstGeom>
        </p:spPr>
        <p:txBody>
          <a:bodyPr wrap="square">
            <a:spAutoFit/>
          </a:bodyPr>
          <a:lstStyle/>
          <a:p>
            <a:r>
              <a:rPr lang="en-GB" sz="600" dirty="0">
                <a:solidFill>
                  <a:srgbClr val="222222"/>
                </a:solidFill>
                <a:latin typeface="Arial" panose="020B0604020202020204" pitchFamily="34" charset="0"/>
              </a:rPr>
              <a:t>A laboratory mouse. Rama / </a:t>
            </a:r>
            <a:r>
              <a:rPr lang="en-GB" sz="600" dirty="0">
                <a:solidFill>
                  <a:srgbClr val="222222"/>
                </a:solidFill>
                <a:latin typeface="Arial" panose="020B0604020202020204" pitchFamily="34" charset="0"/>
                <a:hlinkClick r:id="rId4"/>
              </a:rPr>
              <a:t>CC BY-SA 2.0 FR</a:t>
            </a:r>
            <a:endParaRPr lang="en-GB" sz="600" dirty="0">
              <a:solidFill>
                <a:srgbClr val="222222"/>
              </a:solidFill>
              <a:latin typeface="Arial" panose="020B0604020202020204" pitchFamily="34" charset="0"/>
            </a:endParaRPr>
          </a:p>
        </p:txBody>
      </p:sp>
      <p:sp>
        <p:nvSpPr>
          <p:cNvPr id="4" name="Rectangle 3"/>
          <p:cNvSpPr/>
          <p:nvPr/>
        </p:nvSpPr>
        <p:spPr>
          <a:xfrm>
            <a:off x="323526" y="3199294"/>
            <a:ext cx="8529236" cy="1754326"/>
          </a:xfrm>
          <a:prstGeom prst="rect">
            <a:avLst/>
          </a:prstGeom>
        </p:spPr>
        <p:txBody>
          <a:bodyPr wrap="square">
            <a:spAutoFit/>
          </a:bodyPr>
          <a:lstStyle/>
          <a:p>
            <a:r>
              <a:rPr lang="en-GB" dirty="0">
                <a:solidFill>
                  <a:schemeClr val="bg1"/>
                </a:solidFill>
              </a:rPr>
              <a:t>They found that the urine of </a:t>
            </a:r>
            <a:r>
              <a:rPr lang="en-GB" dirty="0" smtClean="0">
                <a:solidFill>
                  <a:schemeClr val="bg1"/>
                </a:solidFill>
              </a:rPr>
              <a:t>these healthy </a:t>
            </a:r>
            <a:r>
              <a:rPr lang="en-GB" dirty="0">
                <a:solidFill>
                  <a:schemeClr val="bg1"/>
                </a:solidFill>
              </a:rPr>
              <a:t>mice </a:t>
            </a:r>
            <a:r>
              <a:rPr lang="en-GB" dirty="0" smtClean="0">
                <a:solidFill>
                  <a:schemeClr val="bg1"/>
                </a:solidFill>
              </a:rPr>
              <a:t>started </a:t>
            </a:r>
            <a:r>
              <a:rPr lang="en-GB" smtClean="0">
                <a:solidFill>
                  <a:schemeClr val="bg1"/>
                </a:solidFill>
              </a:rPr>
              <a:t>to contain </a:t>
            </a:r>
            <a:r>
              <a:rPr lang="en-GB" dirty="0">
                <a:solidFill>
                  <a:schemeClr val="bg1"/>
                </a:solidFill>
              </a:rPr>
              <a:t>some of the same chemicals as the urine of sick mice. They also looked at the behaviour of sniffer mice and found that sniffer mice avoid both sick mice, and healthy mice that smelled </a:t>
            </a:r>
            <a:r>
              <a:rPr lang="en-GB" dirty="0" smtClean="0">
                <a:solidFill>
                  <a:schemeClr val="bg1"/>
                </a:solidFill>
              </a:rPr>
              <a:t>similarly. The </a:t>
            </a:r>
            <a:r>
              <a:rPr lang="en-GB" dirty="0">
                <a:solidFill>
                  <a:schemeClr val="bg1"/>
                </a:solidFill>
              </a:rPr>
              <a:t>smelly chemicals seem to be related to pheromones involved in mating.</a:t>
            </a:r>
          </a:p>
          <a:p>
            <a:endParaRPr lang="en-GB" dirty="0">
              <a:solidFill>
                <a:schemeClr val="bg1"/>
              </a:solidFill>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23447" y="204444"/>
            <a:ext cx="2029315" cy="1352348"/>
          </a:xfrm>
          <a:prstGeom prst="rect">
            <a:avLst/>
          </a:prstGeom>
        </p:spPr>
      </p:pic>
      <p:sp>
        <p:nvSpPr>
          <p:cNvPr id="15" name="Rectangle 14"/>
          <p:cNvSpPr/>
          <p:nvPr/>
        </p:nvSpPr>
        <p:spPr>
          <a:xfrm>
            <a:off x="3707904" y="4630454"/>
            <a:ext cx="5144858" cy="2031325"/>
          </a:xfrm>
          <a:prstGeom prst="rect">
            <a:avLst/>
          </a:prstGeom>
        </p:spPr>
        <p:txBody>
          <a:bodyPr wrap="square">
            <a:spAutoFit/>
          </a:bodyPr>
          <a:lstStyle/>
          <a:p>
            <a:pPr marL="342900" indent="-342900">
              <a:buFontTx/>
              <a:buAutoNum type="arabicPeriod"/>
            </a:pPr>
            <a:r>
              <a:rPr lang="en-GB" dirty="0">
                <a:solidFill>
                  <a:schemeClr val="bg1"/>
                </a:solidFill>
              </a:rPr>
              <a:t>Why might it be good for sick mice to start to smell differently? Think of three </a:t>
            </a:r>
            <a:r>
              <a:rPr lang="en-GB" dirty="0" smtClean="0">
                <a:solidFill>
                  <a:schemeClr val="bg1"/>
                </a:solidFill>
              </a:rPr>
              <a:t>explanations.</a:t>
            </a:r>
            <a:endParaRPr lang="en-GB" dirty="0">
              <a:solidFill>
                <a:schemeClr val="bg1"/>
              </a:solidFill>
            </a:endParaRPr>
          </a:p>
          <a:p>
            <a:pPr marL="342900" indent="-342900">
              <a:buAutoNum type="arabicPeriod"/>
            </a:pPr>
            <a:r>
              <a:rPr lang="en-GB" dirty="0" smtClean="0">
                <a:solidFill>
                  <a:schemeClr val="bg1"/>
                </a:solidFill>
              </a:rPr>
              <a:t>Most </a:t>
            </a:r>
            <a:r>
              <a:rPr lang="en-GB" dirty="0" smtClean="0">
                <a:solidFill>
                  <a:schemeClr val="bg1"/>
                </a:solidFill>
              </a:rPr>
              <a:t>words form the plural by just adding an s to the end, like ‘house -&gt; houses’. Give as many different examples of words that don’t form plurals this way as possible, like ‘mouse -&gt; mice</a:t>
            </a:r>
            <a:r>
              <a:rPr lang="en-GB" dirty="0" smtClean="0">
                <a:solidFill>
                  <a:schemeClr val="bg1"/>
                </a:solidFill>
              </a:rPr>
              <a:t>’.</a:t>
            </a:r>
          </a:p>
        </p:txBody>
      </p:sp>
    </p:spTree>
    <p:extLst>
      <p:ext uri="{BB962C8B-B14F-4D97-AF65-F5344CB8AC3E}">
        <p14:creationId xmlns:p14="http://schemas.microsoft.com/office/powerpoint/2010/main" val="33051331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C8765011-A555-4DFA-AE85-6BF42B9B2042}">
  <ds:schemaRefs>
    <ds:schemaRef ds:uri="http://schemas.microsoft.com/office/2006/documentManagement/types"/>
    <ds:schemaRef ds:uri="http://purl.org/dc/terms/"/>
    <ds:schemaRef ds:uri="http://schemas.openxmlformats.org/package/2006/metadata/core-properties"/>
    <ds:schemaRef ds:uri="http://purl.org/dc/dcmitype/"/>
    <ds:schemaRef ds:uri="http://purl.org/dc/elements/1.1/"/>
    <ds:schemaRef ds:uri="http://schemas.microsoft.com/office/2006/metadata/properties"/>
    <ds:schemaRef ds:uri="27d643f5-4560-4eff-9f48-d0fe6b2bec2d"/>
    <ds:schemaRef ds:uri="http://www.w3.org/XML/1998/namespace"/>
  </ds:schemaRefs>
</ds:datastoreItem>
</file>

<file path=customXml/itemProps2.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3.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4358</TotalTime>
  <Words>508</Words>
  <Application>Microsoft Office PowerPoint</Application>
  <PresentationFormat>On-screen Show (4:3)</PresentationFormat>
  <Paragraphs>23</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Starter slides: Healthy mice start to smell like sick ones</dc:title>
  <dc:creator>Matt Baldwin</dc:creator>
  <cp:lastModifiedBy>Luke Blackburn</cp:lastModifiedBy>
  <cp:revision>390</cp:revision>
  <cp:lastPrinted>2018-04-19T13:17:15Z</cp:lastPrinted>
  <dcterms:created xsi:type="dcterms:W3CDTF">2013-06-04T12:27:23Z</dcterms:created>
  <dcterms:modified xsi:type="dcterms:W3CDTF">2018-10-10T09:28:28Z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