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
  </p:notesMasterIdLst>
  <p:sldIdLst>
    <p:sldId id="294"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E6F1EF"/>
    <a:srgbClr val="006F62"/>
    <a:srgbClr val="EDF6F9"/>
    <a:srgbClr val="48A9C5"/>
    <a:srgbClr val="FAE7EA"/>
    <a:srgbClr val="F7DBE0"/>
    <a:srgbClr val="F4CFD5"/>
    <a:srgbClr val="FF9E1B"/>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98"/>
    <p:restoredTop sz="78397" autoAdjust="0"/>
  </p:normalViewPr>
  <p:slideViewPr>
    <p:cSldViewPr snapToGrid="0" snapToObjects="1">
      <p:cViewPr>
        <p:scale>
          <a:sx n="66" d="100"/>
          <a:sy n="66" d="100"/>
        </p:scale>
        <p:origin x="136" y="-18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539FEE6-68B1-4863-9977-3A95633844E7}" type="datetimeFigureOut">
              <a:rPr lang="en-GB" smtClean="0"/>
              <a:t>26/01/2023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AEAF9-7482-4645-9523-1778CA73848E}" type="slidenum">
              <a:rPr lang="en-GB" smtClean="0"/>
              <a:t>‹#›</a:t>
            </a:fld>
            <a:endParaRPr lang="en-GB"/>
          </a:p>
        </p:txBody>
      </p:sp>
    </p:spTree>
    <p:extLst>
      <p:ext uri="{BB962C8B-B14F-4D97-AF65-F5344CB8AC3E}">
        <p14:creationId xmlns:p14="http://schemas.microsoft.com/office/powerpoint/2010/main" val="2677348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summarises a recent article published by </a:t>
            </a:r>
            <a:r>
              <a:rPr lang="en-GB" i="1" dirty="0"/>
              <a:t>Chemistry World</a:t>
            </a:r>
            <a:r>
              <a:rPr lang="en-GB" dirty="0"/>
              <a:t>. Use this as a lesson starter when teaching electrolysis.</a:t>
            </a:r>
          </a:p>
          <a:p>
            <a:endParaRPr lang="en-GB" dirty="0"/>
          </a:p>
          <a:p>
            <a:r>
              <a:rPr lang="en-GB" dirty="0"/>
              <a:t>Answers</a:t>
            </a:r>
          </a:p>
          <a:p>
            <a:pPr marL="228600" indent="-228600">
              <a:buAutoNum type="arabicPeriod"/>
            </a:pPr>
            <a:r>
              <a:rPr lang="en-GB" dirty="0"/>
              <a:t>Hydrogen</a:t>
            </a:r>
            <a:r>
              <a:rPr lang="en-GB" baseline="0" dirty="0"/>
              <a:t> is a clean fuel and there is a lot of sea water that could supply it.</a:t>
            </a:r>
            <a:endParaRPr lang="en-GB" dirty="0"/>
          </a:p>
          <a:p>
            <a:pPr marL="228600" indent="-228600">
              <a:buAutoNum type="arabicPeriod"/>
            </a:pPr>
            <a:r>
              <a:rPr lang="en-GB" dirty="0"/>
              <a:t>A lot of electricity</a:t>
            </a:r>
            <a:r>
              <a:rPr lang="en-GB" baseline="0" dirty="0"/>
              <a:t> is needed to break the strong bonds in water.</a:t>
            </a:r>
            <a:endParaRPr lang="en-GB" dirty="0"/>
          </a:p>
          <a:p>
            <a:pPr marL="228600" indent="-228600">
              <a:buAutoNum type="arabicPeriod"/>
            </a:pPr>
            <a:r>
              <a:rPr lang="en-GB" dirty="0"/>
              <a:t>2 Cl</a:t>
            </a:r>
            <a:r>
              <a:rPr lang="en-GB" baseline="30000" dirty="0"/>
              <a:t>-</a:t>
            </a:r>
            <a:r>
              <a:rPr lang="en-GB" baseline="0" dirty="0"/>
              <a:t> </a:t>
            </a:r>
            <a:r>
              <a:rPr lang="en-GB" baseline="0" dirty="0">
                <a:sym typeface="Wingdings" panose="05000000000000000000" pitchFamily="2" charset="2"/>
              </a:rPr>
              <a:t> Cl</a:t>
            </a:r>
            <a:r>
              <a:rPr lang="en-GB" baseline="-25000" dirty="0">
                <a:sym typeface="Wingdings" panose="05000000000000000000" pitchFamily="2" charset="2"/>
              </a:rPr>
              <a:t>2</a:t>
            </a:r>
            <a:r>
              <a:rPr lang="en-GB" baseline="0" dirty="0">
                <a:sym typeface="Wingdings" panose="05000000000000000000" pitchFamily="2" charset="2"/>
              </a:rPr>
              <a:t> + 2 e</a:t>
            </a:r>
            <a:r>
              <a:rPr lang="en-GB" baseline="30000" dirty="0">
                <a:sym typeface="Wingdings" panose="05000000000000000000" pitchFamily="2" charset="2"/>
              </a:rPr>
              <a:t>-</a:t>
            </a:r>
            <a:endParaRPr lang="en-GB" dirty="0"/>
          </a:p>
        </p:txBody>
      </p:sp>
      <p:sp>
        <p:nvSpPr>
          <p:cNvPr id="4" name="Slide Number Placeholder 3"/>
          <p:cNvSpPr>
            <a:spLocks noGrp="1"/>
          </p:cNvSpPr>
          <p:nvPr>
            <p:ph type="sldNum" sz="quarter" idx="5"/>
          </p:nvPr>
        </p:nvSpPr>
        <p:spPr/>
        <p:txBody>
          <a:bodyPr/>
          <a:lstStyle/>
          <a:p>
            <a:fld id="{659AEAF9-7482-4645-9523-1778CA73848E}" type="slidenum">
              <a:rPr lang="en-GB" smtClean="0"/>
              <a:t>1</a:t>
            </a:fld>
            <a:endParaRPr lang="en-GB"/>
          </a:p>
        </p:txBody>
      </p:sp>
    </p:spTree>
    <p:extLst>
      <p:ext uri="{BB962C8B-B14F-4D97-AF65-F5344CB8AC3E}">
        <p14:creationId xmlns:p14="http://schemas.microsoft.com/office/powerpoint/2010/main" val="67107881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8" name="Picture 17">
            <a:extLst>
              <a:ext uri="{FF2B5EF4-FFF2-40B4-BE49-F238E27FC236}">
                <a16:creationId xmlns:a16="http://schemas.microsoft.com/office/drawing/2014/main" id="{CE05D642-4592-B14D-98B6-B60260A6476A}"/>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81CC5E98-2B71-6344-A937-ED75B3E16CA3}"/>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1/26/2023</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401vSYs" TargetMode="External"/><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Science research news</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sz="3600" dirty="0"/>
              <a:t>Producing hydrogen directly from seawater</a:t>
            </a:r>
            <a:endParaRPr lang="en-US" dirty="0"/>
          </a:p>
        </p:txBody>
      </p:sp>
      <p:sp>
        <p:nvSpPr>
          <p:cNvPr id="10" name="Title 1">
            <a:extLst>
              <a:ext uri="{FF2B5EF4-FFF2-40B4-BE49-F238E27FC236}">
                <a16:creationId xmlns:a16="http://schemas.microsoft.com/office/drawing/2014/main" id="{52C49F36-B0B9-49E7-B398-03B87BDA45BB}"/>
              </a:ext>
            </a:extLst>
          </p:cNvPr>
          <p:cNvSpPr txBox="1">
            <a:spLocks/>
          </p:cNvSpPr>
          <p:nvPr/>
        </p:nvSpPr>
        <p:spPr>
          <a:xfrm>
            <a:off x="540000" y="1055282"/>
            <a:ext cx="10080000" cy="440661"/>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US" sz="1600" dirty="0">
                <a:solidFill>
                  <a:schemeClr val="tx1"/>
                </a:solidFill>
              </a:rPr>
              <a:t>Slide by Neil Goalby. Available from </a:t>
            </a:r>
            <a:r>
              <a:rPr lang="en-US" sz="1600" dirty="0">
                <a:hlinkClick r:id="rId3"/>
              </a:rPr>
              <a:t>rsc.li/401vSYs</a:t>
            </a:r>
            <a:endParaRPr lang="en-US" sz="1600" dirty="0"/>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569115"/>
            <a:ext cx="5940000" cy="5040000"/>
          </a:xfrm>
        </p:spPr>
        <p:txBody>
          <a:bodyPr>
            <a:noAutofit/>
          </a:bodyPr>
          <a:lstStyle/>
          <a:p>
            <a:r>
              <a:rPr lang="en-GB" dirty="0"/>
              <a:t>Sea water can be electrolysed to produce hydrogen and oxygen. However, the energy costs of electrolysing sea water on a large scale are huge. Impurities in sea water can also damage electrolysis cells. The chloride ions in sea water will oxidise to produce corrosive chlorine gas. </a:t>
            </a:r>
          </a:p>
          <a:p>
            <a:r>
              <a:rPr lang="en-GB" dirty="0"/>
              <a:t>The new process uses a low-energy method to overcome these problems. The cell has a membrane that allows water vapour to pass from the sea water into the electrolysis cell. The impurities cannot pass through the membrane. Once inside the cell, the water can be electrolysed. </a:t>
            </a:r>
          </a:p>
        </p:txBody>
      </p:sp>
      <p:pic>
        <p:nvPicPr>
          <p:cNvPr id="6" name="Picture 5" descr="Dusty desalination plant at port Punta Padrones with the water of Caldera bay on de back, on a sunny hot day ">
            <a:extLst>
              <a:ext uri="{FF2B5EF4-FFF2-40B4-BE49-F238E27FC236}">
                <a16:creationId xmlns:a16="http://schemas.microsoft.com/office/drawing/2014/main" id="{1E8B292F-C975-35D4-5788-36F543B9F4E5}"/>
              </a:ext>
            </a:extLst>
          </p:cNvPr>
          <p:cNvPicPr>
            <a:picLocks noChangeAspect="1"/>
          </p:cNvPicPr>
          <p:nvPr/>
        </p:nvPicPr>
        <p:blipFill>
          <a:blip r:embed="rId4"/>
          <a:srcRect/>
          <a:stretch/>
        </p:blipFill>
        <p:spPr>
          <a:xfrm>
            <a:off x="6798641" y="1114459"/>
            <a:ext cx="3752023" cy="2503996"/>
          </a:xfrm>
          <a:prstGeom prst="rect">
            <a:avLst/>
          </a:prstGeom>
        </p:spPr>
      </p:pic>
      <p:sp>
        <p:nvSpPr>
          <p:cNvPr id="4" name="TextBox 3">
            <a:extLst>
              <a:ext uri="{FF2B5EF4-FFF2-40B4-BE49-F238E27FC236}">
                <a16:creationId xmlns:a16="http://schemas.microsoft.com/office/drawing/2014/main" id="{475E2D19-E3DF-A450-9AB7-76B649665B4A}"/>
              </a:ext>
            </a:extLst>
          </p:cNvPr>
          <p:cNvSpPr txBox="1"/>
          <p:nvPr/>
        </p:nvSpPr>
        <p:spPr>
          <a:xfrm rot="16200000">
            <a:off x="9191685" y="2096702"/>
            <a:ext cx="3027471" cy="215444"/>
          </a:xfrm>
          <a:prstGeom prst="rect">
            <a:avLst/>
          </a:prstGeom>
          <a:noFill/>
        </p:spPr>
        <p:txBody>
          <a:bodyPr wrap="square" rtlCol="0">
            <a:spAutoFit/>
          </a:bodyPr>
          <a:lstStyle/>
          <a:p>
            <a:r>
              <a:rPr lang="en-GB" sz="800" dirty="0"/>
              <a:t>© Jose Luis Stephens/Shutterstock</a:t>
            </a:r>
          </a:p>
        </p:txBody>
      </p:sp>
      <p:sp>
        <p:nvSpPr>
          <p:cNvPr id="8" name="Content Placeholder 2">
            <a:extLst>
              <a:ext uri="{FF2B5EF4-FFF2-40B4-BE49-F238E27FC236}">
                <a16:creationId xmlns:a16="http://schemas.microsoft.com/office/drawing/2014/main" id="{DFFA1DA3-2756-4B86-87AD-EE87219503AB}"/>
              </a:ext>
            </a:extLst>
          </p:cNvPr>
          <p:cNvSpPr txBox="1">
            <a:spLocks/>
          </p:cNvSpPr>
          <p:nvPr/>
        </p:nvSpPr>
        <p:spPr>
          <a:xfrm>
            <a:off x="6796657" y="3705581"/>
            <a:ext cx="3755994" cy="54777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1200"/>
              </a:spcAft>
              <a:buFontTx/>
              <a:buNone/>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i="1" dirty="0">
                <a:solidFill>
                  <a:srgbClr val="C8102E"/>
                </a:solidFill>
              </a:rPr>
              <a:t>The process combines desalination and electrolysis to make energy </a:t>
            </a:r>
          </a:p>
        </p:txBody>
      </p:sp>
      <p:graphicFrame>
        <p:nvGraphicFramePr>
          <p:cNvPr id="11" name="Table 4">
            <a:extLst>
              <a:ext uri="{FF2B5EF4-FFF2-40B4-BE49-F238E27FC236}">
                <a16:creationId xmlns:a16="http://schemas.microsoft.com/office/drawing/2014/main" id="{EEA1A01F-587E-4473-9318-709907EEC958}"/>
              </a:ext>
            </a:extLst>
          </p:cNvPr>
          <p:cNvGraphicFramePr>
            <a:graphicFrameLocks noGrp="1"/>
          </p:cNvGraphicFramePr>
          <p:nvPr>
            <p:extLst>
              <p:ext uri="{D42A27DB-BD31-4B8C-83A1-F6EECF244321}">
                <p14:modId xmlns:p14="http://schemas.microsoft.com/office/powerpoint/2010/main" val="1832784824"/>
              </p:ext>
            </p:extLst>
          </p:nvPr>
        </p:nvGraphicFramePr>
        <p:xfrm>
          <a:off x="6796657" y="4325729"/>
          <a:ext cx="3755993" cy="2283386"/>
        </p:xfrm>
        <a:graphic>
          <a:graphicData uri="http://schemas.openxmlformats.org/drawingml/2006/table">
            <a:tbl>
              <a:tblPr firstRow="1" bandRow="1">
                <a:tableStyleId>{5C22544A-7EE6-4342-B048-85BDC9FD1C3A}</a:tableStyleId>
              </a:tblPr>
              <a:tblGrid>
                <a:gridCol w="3755993">
                  <a:extLst>
                    <a:ext uri="{9D8B030D-6E8A-4147-A177-3AD203B41FA5}">
                      <a16:colId xmlns:a16="http://schemas.microsoft.com/office/drawing/2014/main" val="3287607563"/>
                    </a:ext>
                  </a:extLst>
                </a:gridCol>
              </a:tblGrid>
              <a:tr h="464496">
                <a:tc>
                  <a:txBody>
                    <a:bodyPr/>
                    <a:lstStyle/>
                    <a:p>
                      <a:pPr algn="l"/>
                      <a:r>
                        <a:rPr lang="en-US" sz="1600" b="1" i="0" dirty="0">
                          <a:latin typeface="Century Gothic" panose="020B0502020202020204" pitchFamily="34" charset="0"/>
                        </a:rPr>
                        <a:t>Questions</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C8102E"/>
                    </a:solidFill>
                  </a:tcPr>
                </a:tc>
                <a:extLst>
                  <a:ext uri="{0D108BD9-81ED-4DB2-BD59-A6C34878D82A}">
                    <a16:rowId xmlns:a16="http://schemas.microsoft.com/office/drawing/2014/main" val="1202464764"/>
                  </a:ext>
                </a:extLst>
              </a:tr>
              <a:tr h="1818890">
                <a:tc>
                  <a:txBody>
                    <a:bodyPr/>
                    <a:lstStyle/>
                    <a:p>
                      <a:pPr marL="342900" indent="-342900">
                        <a:lnSpc>
                          <a:spcPct val="100000"/>
                        </a:lnSpc>
                        <a:buAutoNum type="arabicPeriod"/>
                      </a:pPr>
                      <a:r>
                        <a:rPr lang="en-US" sz="1600" b="0" i="0" dirty="0">
                          <a:latin typeface="Century Gothic" panose="020B0502020202020204" pitchFamily="34" charset="0"/>
                        </a:rPr>
                        <a:t>Suggest</a:t>
                      </a:r>
                      <a:r>
                        <a:rPr lang="en-US" sz="1600" b="0" i="0" baseline="0" dirty="0">
                          <a:latin typeface="Century Gothic" panose="020B0502020202020204" pitchFamily="34" charset="0"/>
                        </a:rPr>
                        <a:t> why scientists want to make hydrogen from sea water. </a:t>
                      </a:r>
                      <a:endParaRPr lang="en-US" sz="1600" b="0" i="0" dirty="0">
                        <a:latin typeface="Century Gothic" panose="020B0502020202020204" pitchFamily="34" charset="0"/>
                      </a:endParaRPr>
                    </a:p>
                    <a:p>
                      <a:pPr marL="342900" indent="-342900">
                        <a:lnSpc>
                          <a:spcPct val="100000"/>
                        </a:lnSpc>
                        <a:buAutoNum type="arabicPeriod"/>
                      </a:pPr>
                      <a:r>
                        <a:rPr lang="en-GB" sz="1600" b="0" i="0" dirty="0">
                          <a:latin typeface="Century Gothic" panose="020B0502020202020204" pitchFamily="34" charset="0"/>
                        </a:rPr>
                        <a:t>Explain</a:t>
                      </a:r>
                      <a:r>
                        <a:rPr lang="en-GB" sz="1600" b="0" i="0" baseline="0" dirty="0">
                          <a:latin typeface="Century Gothic" panose="020B0502020202020204" pitchFamily="34" charset="0"/>
                        </a:rPr>
                        <a:t> why electrolysis has high energy costs.</a:t>
                      </a:r>
                      <a:endParaRPr lang="en-GB" sz="1600" b="0" i="0" dirty="0">
                        <a:latin typeface="Century Gothic" panose="020B0502020202020204" pitchFamily="34" charset="0"/>
                      </a:endParaRPr>
                    </a:p>
                    <a:p>
                      <a:pPr marL="342900" indent="-342900">
                        <a:lnSpc>
                          <a:spcPct val="100000"/>
                        </a:lnSpc>
                        <a:buAutoNum type="arabicPeriod"/>
                      </a:pPr>
                      <a:r>
                        <a:rPr lang="en-GB" sz="1600" b="0" i="0" dirty="0">
                          <a:latin typeface="Century Gothic" panose="020B0502020202020204" pitchFamily="34" charset="0"/>
                        </a:rPr>
                        <a:t>Write a half equation to show how chlorine</a:t>
                      </a:r>
                      <a:r>
                        <a:rPr lang="en-GB" sz="1600" b="0" i="0" baseline="0" dirty="0">
                          <a:latin typeface="Century Gothic" panose="020B0502020202020204" pitchFamily="34" charset="0"/>
                        </a:rPr>
                        <a:t> is produced from chloride ions.</a:t>
                      </a:r>
                      <a:endParaRPr lang="en-US" sz="16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FAE7EA"/>
                    </a:solidFill>
                  </a:tcPr>
                </a:tc>
                <a:extLst>
                  <a:ext uri="{0D108BD9-81ED-4DB2-BD59-A6C34878D82A}">
                    <a16:rowId xmlns:a16="http://schemas.microsoft.com/office/drawing/2014/main" val="2824927119"/>
                  </a:ext>
                </a:extLst>
              </a:tr>
            </a:tbl>
          </a:graphicData>
        </a:graphic>
      </p:graphicFrame>
    </p:spTree>
    <p:extLst>
      <p:ext uri="{BB962C8B-B14F-4D97-AF65-F5344CB8AC3E}">
        <p14:creationId xmlns:p14="http://schemas.microsoft.com/office/powerpoint/2010/main" val="40641981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233</Words>
  <Application>Microsoft Office PowerPoint</Application>
  <PresentationFormat>Widescreen</PresentationFormat>
  <Paragraphs>18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Century Gothic</vt:lpstr>
      <vt:lpstr>Office Theme</vt:lpstr>
      <vt:lpstr>Producing hydrogen directly from seawater</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Producing hydrogen directly from seawater</dc:title>
  <dc:creator/>
  <cp:keywords>hydrogen fuel; clean power; electrolysis; </cp:keywords>
  <dc:description>From Education in Chemistry https://rsc.li/401vSYs</dc:description>
  <cp:lastModifiedBy/>
  <cp:revision>1</cp:revision>
  <dcterms:created xsi:type="dcterms:W3CDTF">2022-07-21T16:12:38Z</dcterms:created>
  <dcterms:modified xsi:type="dcterms:W3CDTF">2023-01-26T10:37:43Z</dcterms:modified>
</cp:coreProperties>
</file>