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6"/>
  </p:notesMasterIdLst>
  <p:sldIdLst>
    <p:sldId id="294"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E6F1EF"/>
    <a:srgbClr val="006F62"/>
    <a:srgbClr val="EDF6F9"/>
    <a:srgbClr val="48A9C5"/>
    <a:srgbClr val="FAE7EA"/>
    <a:srgbClr val="F7DBE0"/>
    <a:srgbClr val="F4CFD5"/>
    <a:srgbClr val="FF9E1B"/>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98"/>
    <p:restoredTop sz="70418" autoAdjust="0"/>
  </p:normalViewPr>
  <p:slideViewPr>
    <p:cSldViewPr snapToGrid="0" snapToObjects="1">
      <p:cViewPr varScale="1">
        <p:scale>
          <a:sx n="76" d="100"/>
          <a:sy n="76" d="100"/>
        </p:scale>
        <p:origin x="2274" y="96"/>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39FEE6-68B1-4863-9977-3A95633844E7}" type="datetimeFigureOut">
              <a:rPr lang="en-GB" smtClean="0"/>
              <a:t>15/08/2024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AEAF9-7482-4645-9523-1778CA73848E}" type="slidenum">
              <a:rPr lang="en-GB" smtClean="0"/>
              <a:t>‹#›</a:t>
            </a:fld>
            <a:endParaRPr lang="en-GB"/>
          </a:p>
        </p:txBody>
      </p:sp>
    </p:spTree>
    <p:extLst>
      <p:ext uri="{BB962C8B-B14F-4D97-AF65-F5344CB8AC3E}">
        <p14:creationId xmlns:p14="http://schemas.microsoft.com/office/powerpoint/2010/main" val="2677348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summarises a recent article published by </a:t>
            </a:r>
            <a:r>
              <a:rPr lang="en-GB" i="1" dirty="0"/>
              <a:t>Chemistry World</a:t>
            </a:r>
            <a:r>
              <a:rPr lang="en-GB" dirty="0"/>
              <a:t>. Use this as a lesson starter when teaching about the </a:t>
            </a:r>
            <a:r>
              <a:rPr lang="en-GB" b="0" i="0" dirty="0">
                <a:solidFill>
                  <a:srgbClr val="333333"/>
                </a:solidFill>
                <a:effectLst/>
                <a:highlight>
                  <a:srgbClr val="FFFFFF"/>
                </a:highlight>
                <a:latin typeface="Roboto" panose="02000000000000000000" pitchFamily="2" charset="0"/>
              </a:rPr>
              <a:t>alkalis or climate change and carbon capture</a:t>
            </a:r>
            <a:r>
              <a:rPr lang="en-GB" baseline="0" dirty="0"/>
              <a:t>.</a:t>
            </a:r>
            <a:endParaRPr lang="en-GB" dirty="0"/>
          </a:p>
          <a:p>
            <a:endParaRPr lang="en-GB" dirty="0"/>
          </a:p>
          <a:p>
            <a:r>
              <a:rPr lang="en-GB" dirty="0"/>
              <a:t>Answers: </a:t>
            </a:r>
          </a:p>
          <a:p>
            <a:pPr marL="228600" indent="-228600">
              <a:buAutoNum type="arabicPeriod"/>
            </a:pPr>
            <a:r>
              <a:rPr lang="en-GB" baseline="0" dirty="0"/>
              <a:t>OH</a:t>
            </a:r>
            <a:r>
              <a:rPr lang="en-GB" baseline="30000" dirty="0"/>
              <a:t>- </a:t>
            </a:r>
          </a:p>
          <a:p>
            <a:pPr marL="228600" indent="-228600">
              <a:buAutoNum type="arabicPeriod"/>
            </a:pPr>
            <a:r>
              <a:rPr lang="en-GB" baseline="0" dirty="0"/>
              <a:t>Hydroxide ions are alkaline and will react with acidic carbon dioxide. </a:t>
            </a:r>
          </a:p>
          <a:p>
            <a:pPr marL="228600" indent="-228600">
              <a:buAutoNum type="arabicPeriod"/>
            </a:pPr>
            <a:r>
              <a:rPr lang="en-GB" baseline="0" dirty="0"/>
              <a:t>Carbon dioxide is removed from the atmosphere and stored. This lowers the concentration of carbon dioxide in the atmosphere and can reduce global warming.</a:t>
            </a:r>
          </a:p>
        </p:txBody>
      </p:sp>
      <p:sp>
        <p:nvSpPr>
          <p:cNvPr id="4" name="Slide Number Placeholder 3"/>
          <p:cNvSpPr>
            <a:spLocks noGrp="1"/>
          </p:cNvSpPr>
          <p:nvPr>
            <p:ph type="sldNum" sz="quarter" idx="5"/>
          </p:nvPr>
        </p:nvSpPr>
        <p:spPr/>
        <p:txBody>
          <a:bodyPr/>
          <a:lstStyle/>
          <a:p>
            <a:fld id="{659AEAF9-7482-4645-9523-1778CA73848E}" type="slidenum">
              <a:rPr lang="en-GB" smtClean="0"/>
              <a:t>1</a:t>
            </a:fld>
            <a:endParaRPr lang="en-GB"/>
          </a:p>
        </p:txBody>
      </p:sp>
    </p:spTree>
    <p:extLst>
      <p:ext uri="{BB962C8B-B14F-4D97-AF65-F5344CB8AC3E}">
        <p14:creationId xmlns:p14="http://schemas.microsoft.com/office/powerpoint/2010/main" val="67107881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18" name="Picture 17">
            <a:extLst>
              <a:ext uri="{FF2B5EF4-FFF2-40B4-BE49-F238E27FC236}">
                <a16:creationId xmlns:a16="http://schemas.microsoft.com/office/drawing/2014/main" id="{CE05D642-4592-B14D-98B6-B60260A6476A}"/>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8/15/2024</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Science research news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GB" dirty="0"/>
              <a:t>Sponge soaks up atmospheric carbon dioxide</a:t>
            </a:r>
            <a:endParaRPr lang="en-US" dirty="0"/>
          </a:p>
        </p:txBody>
      </p:sp>
      <p:sp>
        <p:nvSpPr>
          <p:cNvPr id="10" name="Title 1">
            <a:extLst>
              <a:ext uri="{FF2B5EF4-FFF2-40B4-BE49-F238E27FC236}">
                <a16:creationId xmlns:a16="http://schemas.microsoft.com/office/drawing/2014/main" id="{52C49F36-B0B9-49E7-B398-03B87BDA45BB}"/>
              </a:ext>
            </a:extLst>
          </p:cNvPr>
          <p:cNvSpPr txBox="1">
            <a:spLocks/>
          </p:cNvSpPr>
          <p:nvPr/>
        </p:nvSpPr>
        <p:spPr>
          <a:xfrm>
            <a:off x="540000" y="1055282"/>
            <a:ext cx="10080000" cy="44066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US" sz="1600" dirty="0">
                <a:solidFill>
                  <a:schemeClr val="tx1"/>
                </a:solidFill>
              </a:rPr>
              <a:t>Slide by Neil Goalby. Available from </a:t>
            </a:r>
            <a:r>
              <a:rPr lang="en-US" sz="1600" dirty="0"/>
              <a:t>rsc.li/4cjZIvW</a:t>
            </a:r>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28569" y="1569115"/>
            <a:ext cx="5933875" cy="5040000"/>
          </a:xfrm>
        </p:spPr>
        <p:txBody>
          <a:bodyPr>
            <a:noAutofit/>
          </a:bodyPr>
          <a:lstStyle/>
          <a:p>
            <a:r>
              <a:rPr lang="en-GB" dirty="0"/>
              <a:t>Activated charcoal ‘sponges’ can soak up atmospheric carbon dioxide and could help tackle climate change. </a:t>
            </a:r>
          </a:p>
          <a:p>
            <a:r>
              <a:rPr lang="en-GB" dirty="0"/>
              <a:t>An electrical charge is passed through the charcoal, causing hydroxide ions to stick in the tiny pores of the porous structure of charcoal. The hydroxide ions then form chemical bonds with carbon dioxide and trap it from the air.</a:t>
            </a:r>
          </a:p>
          <a:p>
            <a:r>
              <a:rPr lang="en-GB" dirty="0"/>
              <a:t>Turning off the current releases the captured carbon dioxide, allowing the charcoal sponge to easily be reused.  The method offers a rapid, low-cost, energy-efficient way to capture carbon dioxide.</a:t>
            </a:r>
          </a:p>
          <a:p>
            <a:endParaRPr lang="en-GB" dirty="0"/>
          </a:p>
        </p:txBody>
      </p:sp>
      <p:pic>
        <p:nvPicPr>
          <p:cNvPr id="6" name="Picture 5">
            <a:extLst>
              <a:ext uri="{FF2B5EF4-FFF2-40B4-BE49-F238E27FC236}">
                <a16:creationId xmlns:a16="http://schemas.microsoft.com/office/drawing/2014/main" id="{1E8B292F-C975-35D4-5788-36F543B9F4E5}"/>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6798643" y="1115784"/>
            <a:ext cx="3752019" cy="2501346"/>
          </a:xfrm>
          <a:prstGeom prst="rect">
            <a:avLst/>
          </a:prstGeom>
        </p:spPr>
      </p:pic>
      <p:sp>
        <p:nvSpPr>
          <p:cNvPr id="4" name="TextBox 3">
            <a:extLst>
              <a:ext uri="{FF2B5EF4-FFF2-40B4-BE49-F238E27FC236}">
                <a16:creationId xmlns:a16="http://schemas.microsoft.com/office/drawing/2014/main" id="{475E2D19-E3DF-A450-9AB7-76B649665B4A}"/>
              </a:ext>
              <a:ext uri="{C183D7F6-B498-43B3-948B-1728B52AA6E4}">
                <adec:decorative xmlns:adec="http://schemas.microsoft.com/office/drawing/2017/decorative" val="1"/>
              </a:ext>
            </a:extLst>
          </p:cNvPr>
          <p:cNvSpPr txBox="1"/>
          <p:nvPr/>
        </p:nvSpPr>
        <p:spPr>
          <a:xfrm rot="16200000">
            <a:off x="9191685" y="2096702"/>
            <a:ext cx="3027471" cy="215444"/>
          </a:xfrm>
          <a:prstGeom prst="rect">
            <a:avLst/>
          </a:prstGeom>
          <a:noFill/>
        </p:spPr>
        <p:txBody>
          <a:bodyPr wrap="square" rtlCol="0">
            <a:spAutoFit/>
          </a:bodyPr>
          <a:lstStyle/>
          <a:p>
            <a:r>
              <a:rPr lang="en-GB" sz="800" dirty="0"/>
              <a:t>© </a:t>
            </a:r>
            <a:r>
              <a:rPr lang="en-GB" sz="800" b="0" i="0" dirty="0">
                <a:solidFill>
                  <a:srgbClr val="172B4D"/>
                </a:solidFill>
                <a:effectLst/>
                <a:latin typeface="-apple-system"/>
              </a:rPr>
              <a:t>Africa Studio/Shutterstock</a:t>
            </a:r>
            <a:endParaRPr lang="en-GB" sz="800" dirty="0"/>
          </a:p>
        </p:txBody>
      </p:sp>
      <p:sp>
        <p:nvSpPr>
          <p:cNvPr id="8" name="Content Placeholder 2">
            <a:extLst>
              <a:ext uri="{FF2B5EF4-FFF2-40B4-BE49-F238E27FC236}">
                <a16:creationId xmlns:a16="http://schemas.microsoft.com/office/drawing/2014/main" id="{DFFA1DA3-2756-4B86-87AD-EE87219503AB}"/>
              </a:ext>
              <a:ext uri="{C183D7F6-B498-43B3-948B-1728B52AA6E4}">
                <adec:decorative xmlns:adec="http://schemas.microsoft.com/office/drawing/2017/decorative" val="1"/>
              </a:ext>
            </a:extLst>
          </p:cNvPr>
          <p:cNvSpPr txBox="1">
            <a:spLocks/>
          </p:cNvSpPr>
          <p:nvPr/>
        </p:nvSpPr>
        <p:spPr>
          <a:xfrm>
            <a:off x="6796657" y="3705581"/>
            <a:ext cx="3755994" cy="54777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i="1" dirty="0">
                <a:solidFill>
                  <a:srgbClr val="C8102E"/>
                </a:solidFill>
              </a:rPr>
              <a:t>Can scientists sponge up CO</a:t>
            </a:r>
            <a:r>
              <a:rPr lang="en-GB" sz="1600" i="1" baseline="-25000" dirty="0">
                <a:solidFill>
                  <a:srgbClr val="C8102E"/>
                </a:solidFill>
              </a:rPr>
              <a:t>2</a:t>
            </a:r>
            <a:r>
              <a:rPr lang="en-GB" sz="1600" i="1" dirty="0">
                <a:solidFill>
                  <a:srgbClr val="C8102E"/>
                </a:solidFill>
              </a:rPr>
              <a:t> from the atmosphere?</a:t>
            </a:r>
          </a:p>
        </p:txBody>
      </p:sp>
      <p:graphicFrame>
        <p:nvGraphicFramePr>
          <p:cNvPr id="11" name="Table 4">
            <a:extLst>
              <a:ext uri="{FF2B5EF4-FFF2-40B4-BE49-F238E27FC236}">
                <a16:creationId xmlns:a16="http://schemas.microsoft.com/office/drawing/2014/main" id="{EEA1A01F-587E-4473-9318-709907EEC958}"/>
              </a:ext>
            </a:extLst>
          </p:cNvPr>
          <p:cNvGraphicFramePr>
            <a:graphicFrameLocks noGrp="1"/>
          </p:cNvGraphicFramePr>
          <p:nvPr>
            <p:extLst>
              <p:ext uri="{D42A27DB-BD31-4B8C-83A1-F6EECF244321}">
                <p14:modId xmlns:p14="http://schemas.microsoft.com/office/powerpoint/2010/main" val="2094328021"/>
              </p:ext>
            </p:extLst>
          </p:nvPr>
        </p:nvGraphicFramePr>
        <p:xfrm>
          <a:off x="6796657" y="4325729"/>
          <a:ext cx="3755993" cy="2283386"/>
        </p:xfrm>
        <a:graphic>
          <a:graphicData uri="http://schemas.openxmlformats.org/drawingml/2006/table">
            <a:tbl>
              <a:tblPr firstRow="1" bandRow="1">
                <a:tableStyleId>{5C22544A-7EE6-4342-B048-85BDC9FD1C3A}</a:tableStyleId>
              </a:tblPr>
              <a:tblGrid>
                <a:gridCol w="3755993">
                  <a:extLst>
                    <a:ext uri="{9D8B030D-6E8A-4147-A177-3AD203B41FA5}">
                      <a16:colId xmlns:a16="http://schemas.microsoft.com/office/drawing/2014/main" val="3287607563"/>
                    </a:ext>
                  </a:extLst>
                </a:gridCol>
              </a:tblGrid>
              <a:tr h="464496">
                <a:tc>
                  <a:txBody>
                    <a:bodyPr/>
                    <a:lstStyle/>
                    <a:p>
                      <a:pPr algn="l"/>
                      <a:r>
                        <a:rPr lang="en-US" sz="1600" b="1" i="0" dirty="0">
                          <a:latin typeface="Century Gothic" panose="020B0502020202020204" pitchFamily="34" charset="0"/>
                        </a:rPr>
                        <a:t>Questions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1818890">
                <a:tc>
                  <a:txBody>
                    <a:bodyPr/>
                    <a:lstStyle/>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What is the formula of a hydroxide ion?</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What property of hydroxide ions allows the reaction with CO</a:t>
                      </a:r>
                      <a:r>
                        <a:rPr lang="en-US" sz="1600" b="0" i="0" baseline="-25000" dirty="0">
                          <a:latin typeface="Century Gothic" panose="020B0502020202020204" pitchFamily="34" charset="0"/>
                        </a:rPr>
                        <a:t>2 </a:t>
                      </a:r>
                      <a:r>
                        <a:rPr lang="en-US" sz="1600" b="0" i="0" baseline="0" dirty="0">
                          <a:latin typeface="Century Gothic" panose="020B0502020202020204" pitchFamily="34" charset="0"/>
                        </a:rPr>
                        <a:t>?</a:t>
                      </a:r>
                      <a:endParaRPr lang="en-US" sz="1600" b="0" i="0" baseline="-25000" dirty="0">
                        <a:latin typeface="Century Gothic" panose="020B0502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Explain how the process could help tackle climate change.</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bl>
          </a:graphicData>
        </a:graphic>
      </p:graphicFrame>
    </p:spTree>
    <p:extLst>
      <p:ext uri="{BB962C8B-B14F-4D97-AF65-F5344CB8AC3E}">
        <p14:creationId xmlns:p14="http://schemas.microsoft.com/office/powerpoint/2010/main" val="4064198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425AB96FA536940AA02DC30CD38AC8D" ma:contentTypeVersion="13" ma:contentTypeDescription="Create a new document." ma:contentTypeScope="" ma:versionID="1248ac4f84f34640aec89537518f4f1e">
  <xsd:schema xmlns:xsd="http://www.w3.org/2001/XMLSchema" xmlns:xs="http://www.w3.org/2001/XMLSchema" xmlns:p="http://schemas.microsoft.com/office/2006/metadata/properties" xmlns:ns3="6ec2360f-6db7-4557-82fc-01391e7a085b" xmlns:ns4="09ea5656-4490-4481-bb0e-98dc9cca7dc3" targetNamespace="http://schemas.microsoft.com/office/2006/metadata/properties" ma:root="true" ma:fieldsID="37421a3add55fd35fab2e298208fdee9" ns3:_="" ns4:_="">
    <xsd:import namespace="6ec2360f-6db7-4557-82fc-01391e7a085b"/>
    <xsd:import namespace="09ea5656-4490-4481-bb0e-98dc9cca7dc3"/>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ec2360f-6db7-4557-82fc-01391e7a085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_activity" ma:index="19" nillable="true" ma:displayName="_activity" ma:hidden="true" ma:internalName="_activity">
      <xsd:simpleType>
        <xsd:restriction base="dms:Note"/>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9ea5656-4490-4481-bb0e-98dc9cca7dc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6ec2360f-6db7-4557-82fc-01391e7a085b" xsi:nil="true"/>
  </documentManagement>
</p:properties>
</file>

<file path=customXml/itemProps1.xml><?xml version="1.0" encoding="utf-8"?>
<ds:datastoreItem xmlns:ds="http://schemas.openxmlformats.org/officeDocument/2006/customXml" ds:itemID="{424FF2A0-C252-4A30-8EDD-02E4F295A901}">
  <ds:schemaRefs>
    <ds:schemaRef ds:uri="http://schemas.microsoft.com/sharepoint/v3/contenttype/forms"/>
  </ds:schemaRefs>
</ds:datastoreItem>
</file>

<file path=customXml/itemProps2.xml><?xml version="1.0" encoding="utf-8"?>
<ds:datastoreItem xmlns:ds="http://schemas.openxmlformats.org/officeDocument/2006/customXml" ds:itemID="{E34CB16F-2988-44E9-83DD-686FFCAC897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ec2360f-6db7-4557-82fc-01391e7a085b"/>
    <ds:schemaRef ds:uri="09ea5656-4490-4481-bb0e-98dc9cca7d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BE32765-0D1B-4967-A921-DBD855E7514C}">
  <ds:schemaRefs>
    <ds:schemaRef ds:uri="http://purl.org/dc/terms/"/>
    <ds:schemaRef ds:uri="09ea5656-4490-4481-bb0e-98dc9cca7dc3"/>
    <ds:schemaRef ds:uri="http://schemas.microsoft.com/office/infopath/2007/PartnerControls"/>
    <ds:schemaRef ds:uri="6ec2360f-6db7-4557-82fc-01391e7a085b"/>
    <ds:schemaRef ds:uri="http://schemas.microsoft.com/office/2006/documentManagement/types"/>
    <ds:schemaRef ds:uri="http://purl.org/dc/elements/1.1/"/>
    <ds:schemaRef ds:uri="http://purl.org/dc/dcmitype/"/>
    <ds:schemaRef ds:uri="http://www.w3.org/XML/1998/namespace"/>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0</TotalTime>
  <Words>231</Words>
  <Application>Microsoft Office PowerPoint</Application>
  <PresentationFormat>Widescreen</PresentationFormat>
  <Paragraphs>19</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-apple-system</vt:lpstr>
      <vt:lpstr>Arial</vt:lpstr>
      <vt:lpstr>Calibri</vt:lpstr>
      <vt:lpstr>Calibri Light</vt:lpstr>
      <vt:lpstr>Century Gothic</vt:lpstr>
      <vt:lpstr>Roboto</vt:lpstr>
      <vt:lpstr>Office Theme</vt:lpstr>
      <vt:lpstr>Sponge soaks up atmospheric carbon dioxide</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Sponge soaks up atmospheric carbon dioxide</dc:title>
  <dc:creator/>
  <cp:keywords>science; research; teaching; news; teaching; context; secondary; chemistry; carbon capture; carbon dioxide; hydroxide ion; hydroxides; climate; sustainability; climate change</cp:keywords>
  <dc:description>From Education in Chemistry https://rsc.li/4cjZIvW Alkali sponge fights climate change</dc:description>
  <cp:lastModifiedBy/>
  <cp:revision>1</cp:revision>
  <dcterms:created xsi:type="dcterms:W3CDTF">2022-07-21T16:12:38Z</dcterms:created>
  <dcterms:modified xsi:type="dcterms:W3CDTF">2024-08-15T13:09:17Z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0x010100F425AB96FA536940AA02DC30CD38AC8D</vt:lpwstr>
  </property>
</Properties>
</file>