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sldIdLst>
    <p:sldId id="29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61131" autoAdjust="0"/>
  </p:normalViewPr>
  <p:slideViewPr>
    <p:cSldViewPr snapToGrid="0" snapToObjects="1">
      <p:cViewPr varScale="1">
        <p:scale>
          <a:sx n="41" d="100"/>
          <a:sy n="41" d="100"/>
        </p:scale>
        <p:origin x="66" y="67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18/08/2022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dirty="0"/>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a:t>
            </a:r>
            <a:r>
              <a:rPr lang="en-GB"/>
              <a:t>Use this when </a:t>
            </a:r>
            <a:r>
              <a:rPr lang="en-GB" dirty="0"/>
              <a:t>teaching polymers and pollution.</a:t>
            </a:r>
          </a:p>
          <a:p>
            <a:r>
              <a:rPr lang="en-GB" dirty="0"/>
              <a:t>© </a:t>
            </a:r>
            <a:r>
              <a:rPr lang="en-GB" b="0" i="0" dirty="0">
                <a:solidFill>
                  <a:srgbClr val="172B4D"/>
                </a:solidFill>
                <a:effectLst/>
                <a:latin typeface="-apple-system"/>
              </a:rPr>
              <a:t>Niall_Majury/Getty Images</a:t>
            </a:r>
          </a:p>
          <a:p>
            <a:endParaRPr lang="en-GB" dirty="0"/>
          </a:p>
          <a:p>
            <a:r>
              <a:rPr lang="en-GB" dirty="0"/>
              <a:t>Answers</a:t>
            </a:r>
          </a:p>
          <a:p>
            <a:pPr marL="228600" indent="-228600">
              <a:buAutoNum type="arabicPeriod"/>
            </a:pPr>
            <a:r>
              <a:rPr lang="en-GB" dirty="0"/>
              <a:t>Very small pieces</a:t>
            </a:r>
            <a:r>
              <a:rPr lang="en-GB" baseline="0" dirty="0"/>
              <a:t> of polymers such as clothes fibres.</a:t>
            </a:r>
            <a:endParaRPr lang="en-GB" dirty="0"/>
          </a:p>
          <a:p>
            <a:pPr marL="228600" indent="-228600">
              <a:buAutoNum type="arabicPeriod"/>
            </a:pPr>
            <a:r>
              <a:rPr lang="en-GB" dirty="0"/>
              <a:t>They could be eaten or breathed in. </a:t>
            </a:r>
          </a:p>
          <a:p>
            <a:pPr marL="228600" indent="-228600">
              <a:buAutoNum type="arabicPeriod"/>
            </a:pPr>
            <a:r>
              <a:rPr lang="en-GB" dirty="0"/>
              <a:t>Addition</a:t>
            </a:r>
            <a:r>
              <a:rPr lang="en-GB" baseline="0" dirty="0"/>
              <a:t> polymers are formed from many small alkene monomers joining together to make a large chain. Usually only one monomer. </a:t>
            </a:r>
            <a:br>
              <a:rPr lang="en-GB" baseline="0" dirty="0"/>
            </a:br>
            <a:r>
              <a:rPr lang="en-GB" baseline="0" dirty="0"/>
              <a:t>Condensation polymers are usually formed from </a:t>
            </a:r>
            <a:r>
              <a:rPr lang="en-US" dirty="0"/>
              <a:t>two different monomers, each with the same functional groups. When these types of monomers react they join together, usually losing small molecules such as water.</a:t>
            </a:r>
            <a:endParaRPr lang="en-GB"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dirty="0"/>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8/18/2022</a:t>
            </a:fld>
            <a:endParaRPr lang="en-US" dirty="0"/>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dirty="0"/>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dn7qg3"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sz="3600" dirty="0"/>
              <a:t>Spiderwebs measure microplastic pollution</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Written by Neil Goalby. Available from </a:t>
            </a:r>
            <a:r>
              <a:rPr lang="en-US" sz="1600" dirty="0">
                <a:hlinkClick r:id="rId3"/>
              </a:rPr>
              <a:t>rsc.li/3dn7qg3</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5040000"/>
          </a:xfrm>
        </p:spPr>
        <p:txBody>
          <a:bodyPr>
            <a:noAutofit/>
          </a:bodyPr>
          <a:lstStyle/>
          <a:p>
            <a:r>
              <a:rPr lang="en-GB" sz="2000" dirty="0"/>
              <a:t>Scientists in Germany have discovered spiderwebs can be used to measure the amount of microplastics in city air. They collected spiderwebs from bus stops located along roads with varying traffic levels.  </a:t>
            </a:r>
          </a:p>
          <a:p>
            <a:r>
              <a:rPr lang="en-GB" sz="2000" dirty="0"/>
              <a:t>The scientists found that all the webs they collected were contaminated with microplastics. They identified fibres from textiles, as well as soot particles. In some cases the plastic content accounted for a tenth of the total weight of a web. Almost 90% of the plastic detected consisted of poly(ethylene terephthalate) (PET</a:t>
            </a:r>
            <a:r>
              <a:rPr lang="en-GB" sz="2000"/>
              <a:t>), poly(chloroethene) </a:t>
            </a:r>
            <a:r>
              <a:rPr lang="en-GB" sz="2000" dirty="0"/>
              <a:t>(PVC) and material from car tyres. The amount of tyre debris in the webs varied greatly, depending on traffic levels.  </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4149844487"/>
              </p:ext>
            </p:extLst>
          </p:nvPr>
        </p:nvGraphicFramePr>
        <p:xfrm>
          <a:off x="6604929" y="4194359"/>
          <a:ext cx="4079391" cy="2414756"/>
        </p:xfrm>
        <a:graphic>
          <a:graphicData uri="http://schemas.openxmlformats.org/drawingml/2006/table">
            <a:tbl>
              <a:tblPr firstRow="1" bandRow="1">
                <a:tableStyleId>{5C22544A-7EE6-4342-B048-85BDC9FD1C3A}</a:tableStyleId>
              </a:tblPr>
              <a:tblGrid>
                <a:gridCol w="4079391">
                  <a:extLst>
                    <a:ext uri="{9D8B030D-6E8A-4147-A177-3AD203B41FA5}">
                      <a16:colId xmlns:a16="http://schemas.microsoft.com/office/drawing/2014/main" val="3287607563"/>
                    </a:ext>
                  </a:extLst>
                </a:gridCol>
              </a:tblGrid>
              <a:tr h="515945">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98811">
                <a:tc>
                  <a:txBody>
                    <a:bodyPr/>
                    <a:lstStyle/>
                    <a:p>
                      <a:pPr marL="342900" indent="-342900" algn="l" defTabSz="914400" rtl="0" eaLnBrk="1" latinLnBrk="0" hangingPunct="1">
                        <a:lnSpc>
                          <a:spcPct val="100000"/>
                        </a:lnSpc>
                        <a:buAutoNum type="arabicPeriod"/>
                      </a:pPr>
                      <a:r>
                        <a:rPr lang="en-GB" sz="1600" b="0" i="0" kern="1200" baseline="0" dirty="0">
                          <a:solidFill>
                            <a:schemeClr val="dk1"/>
                          </a:solidFill>
                          <a:latin typeface="Century Gothic" panose="020B0502020202020204" pitchFamily="34" charset="0"/>
                          <a:ea typeface="+mn-ea"/>
                          <a:cs typeface="+mn-cs"/>
                        </a:rPr>
                        <a:t>What are microplastics?</a:t>
                      </a:r>
                    </a:p>
                    <a:p>
                      <a:pPr marL="342900" indent="-342900" algn="l" defTabSz="914400" rtl="0" eaLnBrk="1" latinLnBrk="0" hangingPunct="1">
                        <a:lnSpc>
                          <a:spcPct val="100000"/>
                        </a:lnSpc>
                        <a:buAutoNum type="arabicPeriod"/>
                      </a:pPr>
                      <a:r>
                        <a:rPr lang="en-US" sz="1600" b="0" i="0" kern="1200" baseline="0" dirty="0">
                          <a:solidFill>
                            <a:schemeClr val="dk1"/>
                          </a:solidFill>
                          <a:latin typeface="Century Gothic" panose="020B0502020202020204" pitchFamily="34" charset="0"/>
                          <a:ea typeface="+mn-ea"/>
                          <a:cs typeface="+mn-cs"/>
                        </a:rPr>
                        <a:t>Suggests ways microplastics could enter human bodies?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kern="1200" baseline="0" dirty="0">
                          <a:solidFill>
                            <a:schemeClr val="dk1"/>
                          </a:solidFill>
                          <a:latin typeface="Century Gothic" panose="020B0502020202020204" pitchFamily="34" charset="0"/>
                          <a:ea typeface="+mn-ea"/>
                          <a:cs typeface="+mn-cs"/>
                        </a:rPr>
                        <a:t>PVC is an addition polymer and PET is a condensation polymer. Describe the differences in the ways these two polymers form.</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pic>
        <p:nvPicPr>
          <p:cNvPr id="7" name="Picture 6" descr="A picture containing spider outdoors with houses int eh background on a web">
            <a:extLst>
              <a:ext uri="{FF2B5EF4-FFF2-40B4-BE49-F238E27FC236}">
                <a16:creationId xmlns:a16="http://schemas.microsoft.com/office/drawing/2014/main" id="{A16E39DA-6848-91A5-4A7B-CAD7A0219491}"/>
              </a:ext>
            </a:extLst>
          </p:cNvPr>
          <p:cNvPicPr>
            <a:picLocks noChangeAspect="1"/>
          </p:cNvPicPr>
          <p:nvPr/>
        </p:nvPicPr>
        <p:blipFill rotWithShape="1">
          <a:blip r:embed="rId4"/>
          <a:srcRect t="6261"/>
          <a:stretch/>
        </p:blipFill>
        <p:spPr>
          <a:xfrm>
            <a:off x="6604928" y="1066433"/>
            <a:ext cx="4077537" cy="2548694"/>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323153" y="2025131"/>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Niall_Majury/Getty Images</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604929" y="3646589"/>
            <a:ext cx="4079391" cy="4164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Scientists are monitoring airborne plastics using sticky spider webs in cities</a:t>
            </a:r>
          </a:p>
        </p:txBody>
      </p:sp>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300</Words>
  <Application>Microsoft Office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Spiderwebs measure microplastic pollution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From Education in Chemistry https://rsc.li/</dc:description>
  <cp:lastModifiedBy/>
  <cp:revision>1</cp:revision>
  <dcterms:created xsi:type="dcterms:W3CDTF">2022-07-21T16:12:38Z</dcterms:created>
  <dcterms:modified xsi:type="dcterms:W3CDTF">2022-08-18T14:50:58Z</dcterms:modified>
</cp:coreProperties>
</file>