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73" r:id="rId5"/>
    <p:sldId id="274"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585A"/>
    <a:srgbClr val="DA1883"/>
    <a:srgbClr val="FF9E1B"/>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94" autoAdjust="0"/>
    <p:restoredTop sz="78955" autoAdjust="0"/>
  </p:normalViewPr>
  <p:slideViewPr>
    <p:cSldViewPr snapToGrid="0" snapToObjects="1">
      <p:cViewPr varScale="1">
        <p:scale>
          <a:sx n="90" d="100"/>
          <a:sy n="90" d="100"/>
        </p:scale>
        <p:origin x="2484" y="96"/>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16/06/2021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lesson starter for a lesson (14</a:t>
            </a:r>
            <a:r>
              <a:rPr lang="en-US" dirty="0"/>
              <a:t>–</a:t>
            </a:r>
            <a:r>
              <a:rPr lang="en-GB" baseline="0" dirty="0"/>
              <a:t>16) on properties of materials, composites and polymers.</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credit: USFWS Mountain-Prairie, </a:t>
            </a:r>
            <a:r>
              <a:rPr lang="en-GB" dirty="0" err="1"/>
              <a:t>WikiCommons</a:t>
            </a:r>
            <a:endParaRPr lang="en-GB" dirty="0"/>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4341700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lesson starter for a lesson (14</a:t>
            </a:r>
            <a:r>
              <a:rPr lang="en-US" dirty="0"/>
              <a:t>–</a:t>
            </a:r>
            <a:r>
              <a:rPr lang="en-GB" baseline="0" dirty="0"/>
              <a:t>16) on properties of materials, composites and polymers.</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credit: USFWS Mountain-Prairie, </a:t>
            </a:r>
            <a:r>
              <a:rPr lang="en-GB" dirty="0" err="1"/>
              <a:t>WikiCommons</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Answers:</a:t>
            </a:r>
          </a:p>
          <a:p>
            <a:pPr marL="228600" indent="-228600">
              <a:buAutoNum type="arabicPeriod"/>
            </a:pPr>
            <a:r>
              <a:rPr lang="en-GB" sz="1200" baseline="0" dirty="0">
                <a:solidFill>
                  <a:schemeClr val="tx1"/>
                </a:solidFill>
                <a:latin typeface="+mn-lt"/>
              </a:rPr>
              <a:t>Two materials (the matrix and the reinforcement).</a:t>
            </a:r>
          </a:p>
          <a:p>
            <a:pPr marL="228600" indent="-228600">
              <a:buAutoNum type="arabicPeriod"/>
            </a:pPr>
            <a:r>
              <a:rPr lang="en-GB" sz="1200" baseline="0" dirty="0">
                <a:solidFill>
                  <a:schemeClr val="tx1"/>
                </a:solidFill>
                <a:latin typeface="+mn-lt"/>
              </a:rPr>
              <a:t>Acrylic resin.</a:t>
            </a:r>
          </a:p>
          <a:p>
            <a:pPr marL="228600" indent="-228600">
              <a:buAutoNum type="arabicPeriod"/>
            </a:pPr>
            <a:r>
              <a:rPr lang="en-GB" sz="1200" baseline="0" dirty="0">
                <a:solidFill>
                  <a:schemeClr val="tx1"/>
                </a:solidFill>
                <a:latin typeface="+mn-lt"/>
              </a:rPr>
              <a:t>Crosslinks will make the polymer thermosetting/ not melt on heating/ stronger.</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1855030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s://rsc.li/2TYqtno"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s://rsc.li/2TYqtno"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203931"/>
            <a:ext cx="6069739" cy="1325563"/>
          </a:xfrm>
        </p:spPr>
        <p:txBody>
          <a:bodyPr>
            <a:normAutofit/>
          </a:bodyPr>
          <a:lstStyle/>
          <a:p>
            <a:r>
              <a:rPr lang="en-US" sz="3200" dirty="0"/>
              <a:t>‘Digital ivory’ saves artworks</a:t>
            </a:r>
            <a:r>
              <a:rPr lang="en-GB" sz="3200" dirty="0"/>
              <a:t> </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7" name="TextBox 11"/>
          <p:cNvSpPr txBox="1"/>
          <p:nvPr/>
        </p:nvSpPr>
        <p:spPr>
          <a:xfrm>
            <a:off x="824748" y="1142115"/>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a:solidFill>
                  <a:srgbClr val="004976"/>
                </a:solidFill>
                <a:hlinkClick r:id="rId4"/>
              </a:rPr>
              <a:t>rsc.li/2TYqtno </a:t>
            </a:r>
            <a:endParaRPr lang="en-GB" sz="1400" i="1" dirty="0">
              <a:solidFill>
                <a:srgbClr val="004976"/>
              </a:solidFill>
            </a:endParaRPr>
          </a:p>
        </p:txBody>
      </p:sp>
      <p:pic>
        <p:nvPicPr>
          <p:cNvPr id="1026" name="Picture 2">
            <a:extLst>
              <a:ext uri="{FF2B5EF4-FFF2-40B4-BE49-F238E27FC236}">
                <a16:creationId xmlns:a16="http://schemas.microsoft.com/office/drawing/2014/main" id="{6A170DF0-5152-459A-B7A1-914ADEC49CA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09378" y="-55540"/>
            <a:ext cx="2234621" cy="297949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5422E9C-5C5A-481B-840D-8A88478D4643}"/>
              </a:ext>
            </a:extLst>
          </p:cNvPr>
          <p:cNvSpPr txBox="1"/>
          <p:nvPr/>
        </p:nvSpPr>
        <p:spPr>
          <a:xfrm>
            <a:off x="6909378" y="2934586"/>
            <a:ext cx="2234622" cy="523220"/>
          </a:xfrm>
          <a:prstGeom prst="rect">
            <a:avLst/>
          </a:prstGeom>
          <a:noFill/>
        </p:spPr>
        <p:txBody>
          <a:bodyPr wrap="square" rtlCol="0">
            <a:spAutoFit/>
          </a:bodyPr>
          <a:lstStyle/>
          <a:p>
            <a:pPr algn="ctr"/>
            <a:r>
              <a:rPr lang="en-GB" sz="1400" dirty="0"/>
              <a:t>Elephant tusks were a traditional source of ivory</a:t>
            </a:r>
          </a:p>
        </p:txBody>
      </p:sp>
      <p:sp>
        <p:nvSpPr>
          <p:cNvPr id="10" name="Content Placeholder 3">
            <a:extLst>
              <a:ext uri="{FF2B5EF4-FFF2-40B4-BE49-F238E27FC236}">
                <a16:creationId xmlns:a16="http://schemas.microsoft.com/office/drawing/2014/main" id="{0E8916C9-72E9-4714-B084-811B1BA26C0E}"/>
              </a:ext>
            </a:extLst>
          </p:cNvPr>
          <p:cNvSpPr txBox="1">
            <a:spLocks/>
          </p:cNvSpPr>
          <p:nvPr/>
        </p:nvSpPr>
        <p:spPr>
          <a:xfrm>
            <a:off x="552450" y="1437053"/>
            <a:ext cx="6369346" cy="3315922"/>
          </a:xfrm>
          <a:prstGeom prst="rect">
            <a:avLst/>
          </a:prstGeom>
        </p:spPr>
        <p:txBody>
          <a:bodyPr vert="horz" lIns="91440" tIns="45720" rIns="91440" bIns="45720" rtlCol="0">
            <a:normAutofit fontScale="92500" lnSpcReduction="10000"/>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A synthetic material that looks identical to elephant ivory, and the first that can be 3D printed, has been used to restore historic artwork that includes ivory made from tusks. Dubbed ‘Digory’ –for ‘digital ivory’ – it consists of a translucent mixture of synthetic acrylic resin and particles of tricalcium phosphate. Elephant ivory was once widely used in artworks, but the international trade in ivory has been banned since 1989.</a:t>
            </a:r>
          </a:p>
          <a:p>
            <a:r>
              <a:rPr lang="en-GB" sz="1800" dirty="0"/>
              <a:t>Digory can be 3D printed at high resolution with a technique called stereolithography, which uses laser light to cross-link polymers within the 3D ‘ink’ and build up layers into complex shapes. Digory boasts the same optical and mechanical properties as elephant ivory and can be colour-matched. It can then be polished, carved, drilled, or glued just like real ivory.</a:t>
            </a:r>
          </a:p>
        </p:txBody>
      </p:sp>
    </p:spTree>
    <p:extLst>
      <p:ext uri="{BB962C8B-B14F-4D97-AF65-F5344CB8AC3E}">
        <p14:creationId xmlns:p14="http://schemas.microsoft.com/office/powerpoint/2010/main" val="35599706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203931"/>
            <a:ext cx="6069739" cy="1325563"/>
          </a:xfrm>
        </p:spPr>
        <p:txBody>
          <a:bodyPr>
            <a:normAutofit/>
          </a:bodyPr>
          <a:lstStyle/>
          <a:p>
            <a:r>
              <a:rPr lang="en-US" sz="3200" dirty="0"/>
              <a:t>‘Digital ivory’ saves artworks</a:t>
            </a:r>
            <a:r>
              <a:rPr lang="en-GB" sz="3200" dirty="0"/>
              <a:t> </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5" name="TextBox 4"/>
          <p:cNvSpPr txBox="1"/>
          <p:nvPr/>
        </p:nvSpPr>
        <p:spPr>
          <a:xfrm>
            <a:off x="628649" y="4752975"/>
            <a:ext cx="8368206" cy="923330"/>
          </a:xfrm>
          <a:prstGeom prst="rect">
            <a:avLst/>
          </a:prstGeom>
          <a:noFill/>
        </p:spPr>
        <p:txBody>
          <a:bodyPr wrap="square" rtlCol="0">
            <a:spAutoFit/>
          </a:bodyPr>
          <a:lstStyle/>
          <a:p>
            <a:pPr marL="342900" indent="-342900">
              <a:buAutoNum type="arabicPeriod"/>
            </a:pPr>
            <a:r>
              <a:rPr lang="en-GB" dirty="0" err="1"/>
              <a:t>Digory</a:t>
            </a:r>
            <a:r>
              <a:rPr lang="en-GB" dirty="0"/>
              <a:t> is a composite. How many materials usually make up a composite? </a:t>
            </a:r>
          </a:p>
          <a:p>
            <a:pPr marL="342900" indent="-342900">
              <a:buFontTx/>
              <a:buAutoNum type="arabicPeriod"/>
            </a:pPr>
            <a:r>
              <a:rPr lang="en-GB" dirty="0"/>
              <a:t>What substance is the ‘matrix’ in </a:t>
            </a:r>
            <a:r>
              <a:rPr lang="en-GB" dirty="0" err="1"/>
              <a:t>Digory</a:t>
            </a:r>
            <a:r>
              <a:rPr lang="en-GB" dirty="0"/>
              <a:t>?</a:t>
            </a:r>
          </a:p>
          <a:p>
            <a:pPr marL="342900" indent="-342900">
              <a:buAutoNum type="arabicPeriod"/>
            </a:pPr>
            <a:r>
              <a:rPr lang="en-GB" dirty="0"/>
              <a:t>Explain what effect crosslinks will have on the properties of a polymer. </a:t>
            </a:r>
          </a:p>
        </p:txBody>
      </p:sp>
      <p:sp>
        <p:nvSpPr>
          <p:cNvPr id="7" name="TextBox 11"/>
          <p:cNvSpPr txBox="1"/>
          <p:nvPr/>
        </p:nvSpPr>
        <p:spPr>
          <a:xfrm>
            <a:off x="824748" y="1142115"/>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t>
            </a:r>
            <a:r>
              <a:rPr lang="en-GB" sz="1400" i="1">
                <a:solidFill>
                  <a:srgbClr val="004976"/>
                </a:solidFill>
              </a:rPr>
              <a:t>article at </a:t>
            </a:r>
            <a:r>
              <a:rPr lang="en-GB" sz="1400" i="1">
                <a:solidFill>
                  <a:srgbClr val="004976"/>
                </a:solidFill>
                <a:hlinkClick r:id="rId4"/>
              </a:rPr>
              <a:t>rsc.li/2TYqtno </a:t>
            </a:r>
            <a:endParaRPr lang="en-GB" sz="1400" i="1" dirty="0">
              <a:solidFill>
                <a:srgbClr val="004976"/>
              </a:solidFill>
            </a:endParaRPr>
          </a:p>
        </p:txBody>
      </p:sp>
      <p:sp>
        <p:nvSpPr>
          <p:cNvPr id="9" name="Content Placeholder 3">
            <a:extLst>
              <a:ext uri="{FF2B5EF4-FFF2-40B4-BE49-F238E27FC236}">
                <a16:creationId xmlns:a16="http://schemas.microsoft.com/office/drawing/2014/main" id="{46D93CE8-DF7B-584A-90B2-D75DC0F3F499}"/>
              </a:ext>
            </a:extLst>
          </p:cNvPr>
          <p:cNvSpPr txBox="1">
            <a:spLocks/>
          </p:cNvSpPr>
          <p:nvPr/>
        </p:nvSpPr>
        <p:spPr>
          <a:xfrm>
            <a:off x="552450" y="1437053"/>
            <a:ext cx="6369346" cy="3315922"/>
          </a:xfrm>
          <a:prstGeom prst="rect">
            <a:avLst/>
          </a:prstGeom>
        </p:spPr>
        <p:txBody>
          <a:bodyPr vert="horz" lIns="91440" tIns="45720" rIns="91440" bIns="45720" rtlCol="0">
            <a:normAutofit fontScale="92500" lnSpcReduction="10000"/>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A synthetic material that looks identical to elephant ivory, and the first that can be 3D printed, has been used to restore historic artwork that includes ivory made from tusks. Dubbed ‘Digory’ –for ‘digital ivory’ – it consists of a translucent mixture of synthetic acrylic resin and particles of tricalcium phosphate. Elephant ivory was once widely used in artworks, but the international trade in ivory has been banned since 1989.</a:t>
            </a:r>
          </a:p>
          <a:p>
            <a:r>
              <a:rPr lang="en-GB" sz="1800" dirty="0"/>
              <a:t>Digory can be 3D printed at high resolution with a technique called stereolithography, which uses laser light to cross-link polymers within the 3D ‘ink’ and build up layers into complex shapes. Digory boasts the same optical and mechanical properties as elephant ivory and can be colour-matched. It can then be polished, carved, drilled, or glued just like real ivory.</a:t>
            </a:r>
          </a:p>
        </p:txBody>
      </p:sp>
      <p:pic>
        <p:nvPicPr>
          <p:cNvPr id="1026" name="Picture 2">
            <a:extLst>
              <a:ext uri="{FF2B5EF4-FFF2-40B4-BE49-F238E27FC236}">
                <a16:creationId xmlns:a16="http://schemas.microsoft.com/office/drawing/2014/main" id="{6A170DF0-5152-459A-B7A1-914ADEC49CA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09378" y="-55540"/>
            <a:ext cx="2234621" cy="297949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5422E9C-5C5A-481B-840D-8A88478D4643}"/>
              </a:ext>
            </a:extLst>
          </p:cNvPr>
          <p:cNvSpPr txBox="1"/>
          <p:nvPr/>
        </p:nvSpPr>
        <p:spPr>
          <a:xfrm>
            <a:off x="6909378" y="2934586"/>
            <a:ext cx="2234622" cy="523220"/>
          </a:xfrm>
          <a:prstGeom prst="rect">
            <a:avLst/>
          </a:prstGeom>
          <a:noFill/>
        </p:spPr>
        <p:txBody>
          <a:bodyPr wrap="square" rtlCol="0">
            <a:spAutoFit/>
          </a:bodyPr>
          <a:lstStyle/>
          <a:p>
            <a:pPr algn="ctr"/>
            <a:r>
              <a:rPr lang="en-GB" sz="1400" dirty="0"/>
              <a:t>Elephant tusks were a traditional source of ivory</a:t>
            </a:r>
          </a:p>
        </p:txBody>
      </p:sp>
    </p:spTree>
    <p:extLst>
      <p:ext uri="{BB962C8B-B14F-4D97-AF65-F5344CB8AC3E}">
        <p14:creationId xmlns:p14="http://schemas.microsoft.com/office/powerpoint/2010/main" val="923576215"/>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D9B7705-6E4A-433D-914A-8894B6FAEACB}">
  <ds:schemaRefs>
    <ds:schemaRef ds:uri="http://schemas.microsoft.com/sharepoint/v3/contenttype/forms"/>
  </ds:schemaRefs>
</ds:datastoreItem>
</file>

<file path=customXml/itemProps2.xml><?xml version="1.0" encoding="utf-8"?>
<ds:datastoreItem xmlns:ds="http://schemas.openxmlformats.org/officeDocument/2006/customXml" ds:itemID="{507900DF-3EEF-46A5-94A9-21789EBC7165}">
  <ds:schemaRefs>
    <ds:schemaRef ds:uri="http://schemas.microsoft.com/office/2006/metadata/properties"/>
    <ds:schemaRef ds:uri="27d643f5-4560-4eff-9f48-d0fe6b2bec2d"/>
    <ds:schemaRef ds:uri="http://schemas.microsoft.com/office/2006/documentManagement/types"/>
    <ds:schemaRef ds:uri="http://purl.org/dc/terms/"/>
    <ds:schemaRef ds:uri="http://schemas.openxmlformats.org/package/2006/metadata/core-properties"/>
    <ds:schemaRef ds:uri="http://purl.org/dc/dcmitype/"/>
    <ds:schemaRef ds:uri="http://purl.org/dc/elements/1.1/"/>
    <ds:schemaRef ds:uri="http://www.w3.org/XML/1998/namespace"/>
  </ds:schemaRefs>
</ds:datastoreItem>
</file>

<file path=customXml/itemProps3.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NEW EIC starter slide template (1)</Template>
  <TotalTime>1215</TotalTime>
  <Words>499</Words>
  <Application>Microsoft Office PowerPoint</Application>
  <PresentationFormat>On-screen Show (4:3)</PresentationFormat>
  <Paragraphs>26</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1_RSC_Plain_no footer</vt:lpstr>
      <vt:lpstr>‘Digital ivory’ saves artworks </vt:lpstr>
      <vt:lpstr>‘Digital ivory’ saves artworks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ivory’ saves artworks </dc:title>
  <dc:creator>Neil Goalby</dc:creator>
  <cp:keywords>polymer, ivory, 3D printing, materials</cp:keywords>
  <dc:description>From Education in Chemistry A 3D printed material replacing elephant ivory https://rsc.li/2TYqtno</dc:description>
  <cp:lastModifiedBy>Emma Molloy</cp:lastModifiedBy>
  <cp:revision>124</cp:revision>
  <dcterms:created xsi:type="dcterms:W3CDTF">2020-04-08T13:50:19Z</dcterms:created>
  <dcterms:modified xsi:type="dcterms:W3CDTF">2021-06-16T16:01:06Z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