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8" r:id="rId3"/>
    <p:sldId id="265" r:id="rId4"/>
    <p:sldId id="266" r:id="rId5"/>
    <p:sldId id="269" r:id="rId6"/>
    <p:sldId id="267" r:id="rId7"/>
    <p:sldId id="268" r:id="rId8"/>
    <p:sldId id="262" r:id="rId9"/>
    <p:sldId id="27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1884"/>
    <a:srgbClr val="FC4C02"/>
    <a:srgbClr val="FF9E1B"/>
    <a:srgbClr val="991E66"/>
    <a:srgbClr val="006F62"/>
    <a:srgbClr val="48A9C5"/>
    <a:srgbClr val="6F2C91"/>
    <a:srgbClr val="84AD40"/>
    <a:srgbClr val="45A5CD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22" autoAdjust="0"/>
    <p:restoredTop sz="93701" autoAdjust="0"/>
  </p:normalViewPr>
  <p:slideViewPr>
    <p:cSldViewPr snapToGrid="0" snapToObjects="1">
      <p:cViewPr varScale="1">
        <p:scale>
          <a:sx n="62" d="100"/>
          <a:sy n="62" d="100"/>
        </p:scale>
        <p:origin x="748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E8227E-525E-491C-A74B-7F8909BDB3C3}" type="datetimeFigureOut">
              <a:rPr lang="en-GB" smtClean="0"/>
              <a:t>06/08/2021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0373A7-6C96-4D78-BA81-0995EF5D25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61192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0373A7-6C96-4D78-BA81-0995EF5D2502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2213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0373A7-6C96-4D78-BA81-0995EF5D250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61257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ries 1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AE4440F-4AA3-FF49-81FC-87C4FB87A6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Racing liquids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BB2E660-E01F-9449-8905-216C15F03DA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0B1A029-DBE0-DA48-A232-C055415372B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937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3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505748D-2502-CF4F-ADC7-D8F86F34D5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Sustainability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8C994AB-CD2D-B74B-A990-C91DDCF5DE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95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ries 3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AEF7362-CDAE-3A4C-B5F4-1272C475C07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5933654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25080869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006F6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4293372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Series 4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D166DB9-2D78-1940-9DC5-ACA6C312EF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(To be determined)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FC4C0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C9B551D-2BE3-BE4D-BA2D-767B2F1013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2713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ries 4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3E6BD84-B7A7-8344-9CD2-B59464610B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8377948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10420355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2B417B0-4582-3E44-8FF7-2E22092C58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FC4C0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7227561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F14DF-4CB8-7246-8732-59BD7244E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961292-047D-BD42-BB7C-A04CC627CE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743F09-9507-2C4F-A295-2057163E1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902F6-871E-9246-B174-71DB63096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B59D3F-3B4E-AF4B-802C-21A7EDD38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8667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F0F6A-370C-CB48-BE91-949E07CA1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ACC0BD-739B-9E40-9FB4-5AFFFAFF1F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C79CAD-EF2C-9341-8D52-EB55425F24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185104-9009-DE41-AB2F-1400919B9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6BDB5B-A79E-824C-BBA6-6324C5206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E2826B-E143-0744-BB1D-367776B6A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962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1 title 2-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4AD2116-FD9D-CC47-8FD7-656788D5E4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236021"/>
            <a:ext cx="5728569" cy="135893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Fire extinguisher</a:t>
            </a:r>
          </a:p>
          <a:p>
            <a:r>
              <a:rPr lang="en-GB" dirty="0"/>
              <a:t>experiment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3BAA71B-C8C5-0044-B6F6-4F1BC75638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7D1B154-0491-B449-9FB0-FFD90BBF5F4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2624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09035-CE48-A74E-BB30-5CFDEC9D6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C2BA8D-3CCC-D349-A9B5-36F85733A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2277D6-5E2E-8544-83FA-81CD1F9C8F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8F78DE-5CBC-1249-AFC4-A38658BB15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F2CFBC-FCDF-A74C-948C-43D53F2453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C100A-3231-A84B-8F17-0D79862CB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0E5AAF-B5C5-F14D-B70A-5A25488BB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C74D52B-46F2-CA42-8375-20B52DF94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499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34E8B-1427-9848-BA35-E1A962469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6B0BB2-C9F7-CA48-B48A-9775FDE54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CFB2BF-0017-0A41-9235-610E1C991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11DAA1-DFFC-384C-913F-7A7846A01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2563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19EB5E-873C-D743-A09C-1EE93DFC2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966030-EEC7-8F4B-9365-6E7BC5EFE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155700-9005-ED49-8CFD-28315B2C4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9579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7BF48-6D55-C540-A2D9-5DABE10BC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6BE94E-4FCF-9B41-88B9-181D152568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516BAA-861F-7E4C-885C-E27F7DA47F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61D5B1-A99B-E548-99FB-2F4E3E218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5E8105-9252-D846-BF1B-988BBF691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EA4546-7FDD-0440-AA1B-A3DD8ECBC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6764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34BEB6-27DF-D045-89EC-B391BB53A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C92ED5-737D-F14D-9FC4-D342DB9E12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BFD161-A999-D24A-8A19-FC0ECDC48F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CF7D5E-C507-554B-A1ED-4B9CA83934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AD2D1C-EFF0-1D49-9E10-FF6861BF4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8F1B2E-6903-1449-89C9-10456A61A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5527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21989D-858B-C943-BB0A-6B4E40F68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679284-7CD6-1D47-B997-DF1474EAE3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C5802F-B396-F345-AA6A-D921630AB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C65F27-DBBA-3D4A-88D1-21B6ECE66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4083E9-0B8A-354F-9E5C-06591DF83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3263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6B719DF-B196-AF4B-91BC-8F0FE2918B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54E535-340B-C647-B2CF-DF8DC5A4B0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B618F3-4268-EA47-BDA0-4F86A036F2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044047-EDB4-3B44-A48F-C532E7433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0EFAFC-8600-4F43-AB6A-BF5246736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692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ies 1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18FAEF5-B0DA-5043-A360-71A3F0DD045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226702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648709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360349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2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8F1795D-3702-9840-97CA-BEB02D45D1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Science careers for primary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BE316A1-68FA-2044-8AF3-E5DFE2757D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28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ries 2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3A58B7E-E4EE-B442-8D2D-7EDB7C825995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60863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849808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48A9C5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047323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E5FE99-04D4-864B-A80A-C8A4E40F4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6DAB5F-D1BC-0941-A323-571F519817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BC3C7-2FB0-4543-87F4-792C792E80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D5C9B-1D41-4B4A-8E9D-54021847FEFA}" type="datetimeFigureOut">
              <a:rPr lang="en-US" smtClean="0"/>
              <a:t>8/6/2021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A315A7-5034-7B47-AC42-72B007F5CF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8891DA-332A-A543-AACF-9B3ADDF221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B1A816-D175-C045-A883-B30BA8D52E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364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71" r:id="rId4"/>
    <p:sldLayoutId id="2147483667" r:id="rId5"/>
    <p:sldLayoutId id="2147483661" r:id="rId6"/>
    <p:sldLayoutId id="2147483662" r:id="rId7"/>
    <p:sldLayoutId id="2147483672" r:id="rId8"/>
    <p:sldLayoutId id="2147483668" r:id="rId9"/>
    <p:sldLayoutId id="2147483663" r:id="rId10"/>
    <p:sldLayoutId id="2147483664" r:id="rId11"/>
    <p:sldLayoutId id="2147483673" r:id="rId12"/>
    <p:sldLayoutId id="2147483669" r:id="rId13"/>
    <p:sldLayoutId id="2147483665" r:id="rId14"/>
    <p:sldLayoutId id="2147483666" r:id="rId15"/>
    <p:sldLayoutId id="2147483674" r:id="rId16"/>
    <p:sldLayoutId id="2147483670" r:id="rId17"/>
    <p:sldLayoutId id="2147483651" r:id="rId18"/>
    <p:sldLayoutId id="2147483652" r:id="rId19"/>
    <p:sldLayoutId id="2147483653" r:id="rId20"/>
    <p:sldLayoutId id="2147483654" r:id="rId21"/>
    <p:sldLayoutId id="2147483655" r:id="rId22"/>
    <p:sldLayoutId id="2147483656" r:id="rId23"/>
    <p:sldLayoutId id="2147483657" r:id="rId24"/>
    <p:sldLayoutId id="2147483658" r:id="rId25"/>
    <p:sldLayoutId id="2147483659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rsc.li/3rXlW1a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7CC04C-3614-F943-80FE-7697E6A7AA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5695" y="4823374"/>
            <a:ext cx="5728570" cy="496074"/>
          </a:xfrm>
        </p:spPr>
        <p:txBody>
          <a:bodyPr>
            <a:normAutofit fontScale="90000"/>
          </a:bodyPr>
          <a:lstStyle/>
          <a:p>
            <a:r>
              <a:rPr lang="cy-GB" dirty="0"/>
              <a:t>Ymchwiliadau gwyddoniaeth cynradd</a:t>
            </a:r>
            <a:br>
              <a:rPr lang="cy-GB" dirty="0"/>
            </a:br>
            <a:r>
              <a:rPr lang="cy-GB" sz="1800" b="0" dirty="0">
                <a:hlinkClick r:id="rId3"/>
              </a:rPr>
              <a:t>https://rsc.li</a:t>
            </a:r>
            <a:r>
              <a:rPr lang="cy-GB" sz="1800" b="0">
                <a:hlinkClick r:id="rId3"/>
              </a:rPr>
              <a:t>/3rXlW1a</a:t>
            </a:r>
            <a:r>
              <a:rPr lang="cy-GB" sz="1800" b="0"/>
              <a:t> </a:t>
            </a:r>
            <a:br>
              <a:rPr lang="cy-GB" sz="1800" b="0" dirty="0"/>
            </a:br>
            <a:br>
              <a:rPr lang="cy-GB" dirty="0"/>
            </a:br>
            <a:endParaRPr lang="cy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8E2473-BCD1-AE4B-9505-EFBB7A4ED9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0643" y="5319448"/>
            <a:ext cx="5869144" cy="1358933"/>
          </a:xfrm>
        </p:spPr>
        <p:txBody>
          <a:bodyPr/>
          <a:lstStyle/>
          <a:p>
            <a:r>
              <a:rPr lang="cy-GB"/>
              <a:t>Llaw frawychus </a:t>
            </a:r>
          </a:p>
        </p:txBody>
      </p:sp>
    </p:spTree>
    <p:extLst>
      <p:ext uri="{BB962C8B-B14F-4D97-AF65-F5344CB8AC3E}">
        <p14:creationId xmlns:p14="http://schemas.microsoft.com/office/powerpoint/2010/main" val="35208192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6A189-5B9D-3B4C-AE28-0BB2A37FB4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521" y="551082"/>
            <a:ext cx="9540000" cy="440661"/>
          </a:xfrm>
        </p:spPr>
        <p:txBody>
          <a:bodyPr/>
          <a:lstStyle/>
          <a:p>
            <a:r>
              <a:rPr lang="cy-GB"/>
              <a:t>Llaw frawychus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591F83-42F0-EC41-8DC5-2424DF6DB4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6521" y="1211746"/>
            <a:ext cx="5010294" cy="4878000"/>
          </a:xfrm>
        </p:spPr>
        <p:txBody>
          <a:bodyPr/>
          <a:lstStyle/>
          <a:p>
            <a:endParaRPr lang="en-US" b="1" dirty="0"/>
          </a:p>
          <a:p>
            <a:r>
              <a:rPr lang="cy-GB" b="1" dirty="0"/>
              <a:t>Byddwn yn gwneud y canlynol:</a:t>
            </a:r>
          </a:p>
          <a:p>
            <a:r>
              <a:rPr lang="cy-GB" dirty="0"/>
              <a:t>Ymchwilio i newid na fyddai modd ei ddadwneud. </a:t>
            </a:r>
          </a:p>
          <a:p>
            <a:endParaRPr lang="cy-GB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F75000B-684C-5748-937C-4DF0C117A23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4164" y="4625008"/>
            <a:ext cx="1059783" cy="2042491"/>
          </a:xfrm>
          <a:prstGeom prst="rect">
            <a:avLst/>
          </a:prstGeom>
        </p:spPr>
      </p:pic>
      <p:pic>
        <p:nvPicPr>
          <p:cNvPr id="5" name="Picture 4" descr="A picture containing wall, indoor&#10;&#10;Description automatically generated">
            <a:extLst>
              <a:ext uri="{FF2B5EF4-FFF2-40B4-BE49-F238E27FC236}">
                <a16:creationId xmlns:a16="http://schemas.microsoft.com/office/drawing/2014/main" id="{72A6517A-4359-4F98-AF20-7CFD082DF9A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5154706" y="2385731"/>
            <a:ext cx="4096871" cy="3072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276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8E5EC60-7CC6-CB4D-A6E7-978B3EC19A9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7583" y="4625007"/>
            <a:ext cx="1156364" cy="20424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1A8906B-F224-FB40-97D4-60AB1FD07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Amcanion dysgu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5938DC-E51C-344C-BB10-2AE3BEB6DA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540000" cy="505800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cy-GB" b="1" dirty="0">
                <a:solidFill>
                  <a:srgbClr val="DA1884"/>
                </a:solidFill>
              </a:rPr>
              <a:t>Dealltwriaeth</a:t>
            </a:r>
          </a:p>
          <a:p>
            <a:r>
              <a:rPr lang="cy-GB" dirty="0"/>
              <a:t>Gallaf esbonio’r gwahaniaeth rhwng newid y gellir ei ddadwneud a newid na ellir ei ddadwneud.</a:t>
            </a:r>
          </a:p>
          <a:p>
            <a:r>
              <a:rPr lang="cy-GB" dirty="0"/>
              <a:t>Rwy'n deall bod adweithiau cemegol yn cynhyrchu deunyddiau newydd.</a:t>
            </a:r>
          </a:p>
          <a:p>
            <a:r>
              <a:rPr lang="cy-GB" dirty="0"/>
              <a:t>Rwy’n gwybod pan fyddwch yn cymysgu finegr a soda pobi mai un o’r pethau rydych chi’n ei wneud ydy nwy, carbon deuocsid.</a:t>
            </a:r>
          </a:p>
          <a:p>
            <a:r>
              <a:rPr lang="cy-GB" dirty="0"/>
              <a:t>Rwy’n deall bod nwyon yn ehangu i gymryd siâp eu cynhwysydd. </a:t>
            </a:r>
          </a:p>
          <a:p>
            <a:pPr marL="0" indent="0">
              <a:spcAft>
                <a:spcPts val="0"/>
              </a:spcAft>
              <a:buNone/>
            </a:pPr>
            <a:endParaRPr lang="en-US" dirty="0"/>
          </a:p>
          <a:p>
            <a:pPr marL="0" indent="0">
              <a:buNone/>
            </a:pPr>
            <a:r>
              <a:rPr lang="cy-GB" b="1" dirty="0">
                <a:solidFill>
                  <a:srgbClr val="DA1884"/>
                </a:solidFill>
              </a:rPr>
              <a:t>Sgiliau ymholi</a:t>
            </a:r>
          </a:p>
          <a:p>
            <a:r>
              <a:rPr lang="cy-GB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Gallaf ddefnyddio’r canlyniadau i wneud rhagfynegiadau </a:t>
            </a:r>
            <a:br>
              <a:rPr lang="cy-GB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y-GB" dirty="0"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er mwyn cynnal profion cymharol a theg eraill.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5568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0D6B7B3-72E7-994E-AF98-A0B29CAA0FE9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6846" y="4625006"/>
            <a:ext cx="1061599" cy="20424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70DFC3-A926-634A-966D-210FC7195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Geirfa ddefnyddiol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289223-347F-1349-BDF8-4774A16A0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540000" cy="5481459"/>
          </a:xfrm>
        </p:spPr>
        <p:txBody>
          <a:bodyPr>
            <a:normAutofit/>
          </a:bodyPr>
          <a:lstStyle/>
          <a:p>
            <a:r>
              <a:rPr lang="cy-GB" b="1" dirty="0">
                <a:solidFill>
                  <a:srgbClr val="DA1884"/>
                </a:solidFill>
              </a:rPr>
              <a:t>Newid y gellir ei ddadwneud:</a:t>
            </a:r>
            <a:r>
              <a:rPr lang="cy-GB" dirty="0"/>
              <a:t> newid lle nad oes unrhyw ddeunyddiau newydd yn cael eu creu a lle bydd modd </a:t>
            </a:r>
            <a:br>
              <a:rPr lang="cy-GB" dirty="0"/>
            </a:br>
            <a:r>
              <a:rPr lang="cy-GB" dirty="0"/>
              <a:t>adfer y deunydd gwreiddiol. </a:t>
            </a:r>
            <a:br>
              <a:rPr lang="cy-GB" dirty="0"/>
            </a:br>
            <a:r>
              <a:rPr lang="cy-GB" dirty="0"/>
              <a:t>Wyt ti’n gallu meddwl am ychydig </a:t>
            </a:r>
            <a:br>
              <a:rPr lang="cy-GB" dirty="0"/>
            </a:br>
            <a:r>
              <a:rPr lang="cy-GB" dirty="0"/>
              <a:t>o enghreifftiau?</a:t>
            </a:r>
          </a:p>
          <a:p>
            <a:endParaRPr lang="en-US" dirty="0"/>
          </a:p>
          <a:p>
            <a:endParaRPr lang="en-US" dirty="0"/>
          </a:p>
          <a:p>
            <a:r>
              <a:rPr lang="cy-GB" b="1" dirty="0">
                <a:solidFill>
                  <a:srgbClr val="DA1884"/>
                </a:solidFill>
              </a:rPr>
              <a:t>Newid na ellir ei ddadwneud:</a:t>
            </a:r>
            <a:r>
              <a:rPr lang="cy-GB" dirty="0"/>
              <a:t> newid </a:t>
            </a:r>
            <a:br>
              <a:rPr lang="cy-GB" dirty="0"/>
            </a:br>
            <a:r>
              <a:rPr lang="cy-GB" dirty="0"/>
              <a:t>cemegol lle mae deunyddiau </a:t>
            </a:r>
            <a:br>
              <a:rPr lang="cy-GB" dirty="0"/>
            </a:br>
            <a:r>
              <a:rPr lang="cy-GB" dirty="0"/>
              <a:t>newydd yn cael eu ffurfio.</a:t>
            </a:r>
            <a:br>
              <a:rPr lang="cy-GB" dirty="0"/>
            </a:br>
            <a:r>
              <a:rPr lang="cy-GB" dirty="0"/>
              <a:t>Wyt ti’n gallu meddwl am unrhyw </a:t>
            </a:r>
            <a:br>
              <a:rPr lang="cy-GB" dirty="0"/>
            </a:br>
            <a:r>
              <a:rPr lang="cy-GB" dirty="0"/>
              <a:t>enghreifftiau?</a:t>
            </a:r>
          </a:p>
        </p:txBody>
      </p:sp>
      <p:pic>
        <p:nvPicPr>
          <p:cNvPr id="5" name="Picture 4" descr="A picture containing eaten, pan&#10;&#10;Description automatically generated">
            <a:extLst>
              <a:ext uri="{FF2B5EF4-FFF2-40B4-BE49-F238E27FC236}">
                <a16:creationId xmlns:a16="http://schemas.microsoft.com/office/drawing/2014/main" id="{F31ED3D4-4960-4EC6-926C-2C8283EC20E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5350" y="2004289"/>
            <a:ext cx="2585404" cy="1764000"/>
          </a:xfrm>
          <a:prstGeom prst="rect">
            <a:avLst/>
          </a:prstGeom>
        </p:spPr>
      </p:pic>
      <p:pic>
        <p:nvPicPr>
          <p:cNvPr id="8" name="Picture 7" descr="A picture containing indoor, beverage&#10;&#10;Description automatically generated">
            <a:extLst>
              <a:ext uri="{FF2B5EF4-FFF2-40B4-BE49-F238E27FC236}">
                <a16:creationId xmlns:a16="http://schemas.microsoft.com/office/drawing/2014/main" id="{0C12834D-81A0-40EA-9A44-FD2A25B9E88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5086" y="4570449"/>
            <a:ext cx="2645668" cy="17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934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0D6B7B3-72E7-994E-AF98-A0B29CAA0FE9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6846" y="4625006"/>
            <a:ext cx="1061599" cy="20424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70DFC3-A926-634A-966D-210FC7195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Geirfa ddefnyddiol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289223-347F-1349-BDF8-4774A16A0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540000" cy="5481459"/>
          </a:xfrm>
        </p:spPr>
        <p:txBody>
          <a:bodyPr>
            <a:normAutofit/>
          </a:bodyPr>
          <a:lstStyle/>
          <a:p>
            <a:r>
              <a:rPr lang="cy-GB" b="1">
                <a:solidFill>
                  <a:srgbClr val="DA1884"/>
                </a:solidFill>
              </a:rPr>
              <a:t>Ehangu:</a:t>
            </a:r>
            <a:r>
              <a:rPr lang="cy-GB"/>
              <a:t> symud ar wahân neu fynd yn fwy.</a:t>
            </a:r>
          </a:p>
          <a:p>
            <a:endParaRPr lang="en-US" dirty="0"/>
          </a:p>
          <a:p>
            <a:r>
              <a:rPr lang="cy-GB" b="1">
                <a:solidFill>
                  <a:srgbClr val="DA1884"/>
                </a:solidFill>
              </a:rPr>
              <a:t>Nwy:</a:t>
            </a:r>
            <a:r>
              <a:rPr lang="cy-GB"/>
              <a:t> ‘cyflwr mater’ lle mae gronynnau yn llawn ynni a gofodau mawr rhyngddynt. Mae nwy’n cymryd siâp y cynhwysydd y mae ynddo a bydd yn llifo.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cy-GB" b="1">
                <a:solidFill>
                  <a:srgbClr val="DA1884"/>
                </a:solidFill>
              </a:rPr>
              <a:t>Newidyn:</a:t>
            </a:r>
            <a:r>
              <a:rPr lang="cy-GB"/>
              <a:t> rhywbeth sy’n cael ei arsylwi neu ei fesur mewn arbrawf gwyddonol.</a:t>
            </a:r>
            <a:br>
              <a:rPr lang="cy-GB"/>
            </a:br>
            <a:r>
              <a:rPr lang="cy-GB"/>
              <a:t>Wyt ti’n gallu meddwl am unrhyw enghreifftiau?</a:t>
            </a:r>
          </a:p>
        </p:txBody>
      </p:sp>
      <p:pic>
        <p:nvPicPr>
          <p:cNvPr id="5" name="Picture 4" descr="A person standing in front of a large yellow tent&#10;&#10;Description automatically generated with low confidence">
            <a:extLst>
              <a:ext uri="{FF2B5EF4-FFF2-40B4-BE49-F238E27FC236}">
                <a16:creationId xmlns:a16="http://schemas.microsoft.com/office/drawing/2014/main" id="{F69A855A-E3E1-445D-BC15-929543B2075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3211" y="3098466"/>
            <a:ext cx="2706789" cy="1804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8478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7F2D9-3A23-B748-A87A-58BA0608B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Dull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B59D58-1D34-F84F-877F-B654091E547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9218" y="4506581"/>
            <a:ext cx="1460500" cy="21336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E1E1BFD-AB8A-456D-B4E6-6C047DB224BC}"/>
              </a:ext>
            </a:extLst>
          </p:cNvPr>
          <p:cNvSpPr/>
          <p:nvPr/>
        </p:nvSpPr>
        <p:spPr>
          <a:xfrm>
            <a:off x="437450" y="1008854"/>
            <a:ext cx="7005937" cy="51979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spcAft>
                <a:spcPts val="1000"/>
              </a:spcAft>
              <a:buClr>
                <a:srgbClr val="DA1884"/>
              </a:buClr>
              <a:buFont typeface="+mj-lt"/>
              <a:buAutoNum type="arabicPeriod"/>
            </a:pPr>
            <a:r>
              <a:rPr lang="cy-GB" sz="2400">
                <a:solidFill>
                  <a:schemeClr val="tx1"/>
                </a:solidFill>
                <a:latin typeface="Century Gothic" panose="020B0502020202020204" pitchFamily="34" charset="0"/>
              </a:rPr>
              <a:t>Rho finegr yn y jar.</a:t>
            </a:r>
          </a:p>
          <a:p>
            <a:pPr marL="457200" indent="-457200">
              <a:spcAft>
                <a:spcPts val="1000"/>
              </a:spcAft>
              <a:buClr>
                <a:srgbClr val="DA1884"/>
              </a:buClr>
              <a:buFont typeface="+mj-lt"/>
              <a:buAutoNum type="arabicPeriod"/>
            </a:pPr>
            <a:endParaRPr lang="en-GB" sz="24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marL="457200" indent="-457200">
              <a:spcAft>
                <a:spcPts val="1000"/>
              </a:spcAft>
              <a:buClr>
                <a:srgbClr val="DA1884"/>
              </a:buClr>
              <a:buFont typeface="+mj-lt"/>
              <a:buAutoNum type="arabicPeriod"/>
            </a:pPr>
            <a:r>
              <a:rPr lang="cy-GB" sz="2400">
                <a:solidFill>
                  <a:schemeClr val="tx1"/>
                </a:solidFill>
                <a:latin typeface="Century Gothic" panose="020B0502020202020204" pitchFamily="34" charset="0"/>
              </a:rPr>
              <a:t>Rho soda pobi ym mysedd y menig.</a:t>
            </a:r>
          </a:p>
          <a:p>
            <a:pPr marL="457200" indent="-457200">
              <a:spcAft>
                <a:spcPts val="1000"/>
              </a:spcAft>
              <a:buClr>
                <a:srgbClr val="DA1884"/>
              </a:buClr>
              <a:buFont typeface="+mj-lt"/>
              <a:buAutoNum type="arabicPeriod"/>
            </a:pPr>
            <a:endParaRPr lang="en-GB" sz="24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marL="457200" indent="-457200">
              <a:spcAft>
                <a:spcPts val="1000"/>
              </a:spcAft>
              <a:buClr>
                <a:srgbClr val="DA1884"/>
              </a:buClr>
              <a:buFont typeface="+mj-lt"/>
              <a:buAutoNum type="arabicPeriod"/>
            </a:pPr>
            <a:r>
              <a:rPr lang="cy-GB" sz="2400">
                <a:solidFill>
                  <a:schemeClr val="tx1"/>
                </a:solidFill>
                <a:latin typeface="Century Gothic" panose="020B0502020202020204" pitchFamily="34" charset="0"/>
              </a:rPr>
              <a:t>Rho waelod y faneg yn ofalus dros y jar.</a:t>
            </a:r>
          </a:p>
          <a:p>
            <a:pPr marL="457200" indent="-457200">
              <a:spcAft>
                <a:spcPts val="1000"/>
              </a:spcAft>
              <a:buClr>
                <a:srgbClr val="DA1884"/>
              </a:buClr>
              <a:buFont typeface="+mj-lt"/>
              <a:buAutoNum type="arabicPeriod"/>
            </a:pPr>
            <a:endParaRPr lang="en-GB" sz="24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marL="457200" indent="-457200">
              <a:spcAft>
                <a:spcPts val="1000"/>
              </a:spcAft>
              <a:buClr>
                <a:srgbClr val="DA1884"/>
              </a:buClr>
              <a:buFont typeface="+mj-lt"/>
              <a:buAutoNum type="arabicPeriod"/>
            </a:pPr>
            <a:r>
              <a:rPr lang="cy-GB" sz="2400">
                <a:solidFill>
                  <a:schemeClr val="tx1"/>
                </a:solidFill>
                <a:latin typeface="Century Gothic" panose="020B0502020202020204" pitchFamily="34" charset="0"/>
              </a:rPr>
              <a:t>Arllwysa’r powdwr o’r faneg i mewn i’r jar.</a:t>
            </a:r>
          </a:p>
          <a:p>
            <a:pPr marL="457200" indent="-457200">
              <a:buClr>
                <a:srgbClr val="DA1884"/>
              </a:buClr>
              <a:buFont typeface="+mj-lt"/>
              <a:buAutoNum type="arabicPeriod"/>
            </a:pPr>
            <a:endParaRPr lang="en-GB" sz="2000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Picture 4" descr="A picture containing table, cup, indoor&#10;&#10;Description automatically generated">
            <a:extLst>
              <a:ext uri="{FF2B5EF4-FFF2-40B4-BE49-F238E27FC236}">
                <a16:creationId xmlns:a16="http://schemas.microsoft.com/office/drawing/2014/main" id="{954535D6-38C4-41A1-995B-9E2EEF3C534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0850" y="1572954"/>
            <a:ext cx="1595215" cy="1196411"/>
          </a:xfrm>
          <a:prstGeom prst="rect">
            <a:avLst/>
          </a:prstGeom>
        </p:spPr>
      </p:pic>
      <p:pic>
        <p:nvPicPr>
          <p:cNvPr id="9" name="Picture 8" descr="A picture containing footwear&#10;&#10;Description automatically generated">
            <a:extLst>
              <a:ext uri="{FF2B5EF4-FFF2-40B4-BE49-F238E27FC236}">
                <a16:creationId xmlns:a16="http://schemas.microsoft.com/office/drawing/2014/main" id="{9F9F1AF4-44B7-459B-BDA7-5E871F6F6D6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0850" y="3127724"/>
            <a:ext cx="1611011" cy="1208259"/>
          </a:xfrm>
          <a:prstGeom prst="rect">
            <a:avLst/>
          </a:prstGeom>
        </p:spPr>
      </p:pic>
      <p:pic>
        <p:nvPicPr>
          <p:cNvPr id="14" name="Picture 13" descr="A picture containing indoor&#10;&#10;Description automatically generated">
            <a:extLst>
              <a:ext uri="{FF2B5EF4-FFF2-40B4-BE49-F238E27FC236}">
                <a16:creationId xmlns:a16="http://schemas.microsoft.com/office/drawing/2014/main" id="{CE9DECE8-883E-4302-A31A-8BA6109A3DC8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52442" y="4694342"/>
            <a:ext cx="1595215" cy="1196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5699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920CC1-8B23-C94F-BED2-E4981A6F0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y-GB"/>
              <a:t>Trafod ein harbrawf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AF26-C618-0F40-8825-4CF7B0C6F0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7461000" cy="4503986"/>
          </a:xfrm>
        </p:spPr>
        <p:txBody>
          <a:bodyPr>
            <a:normAutofit fontScale="92500"/>
          </a:bodyPr>
          <a:lstStyle/>
          <a:p>
            <a:pPr marL="342900" indent="-34290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cy-GB"/>
              <a:t>Beth wyt ti’n ei ragweld fyddai’n digwydd pe byddet ti’n defnyddio maneg fwy trwchus?</a:t>
            </a:r>
          </a:p>
          <a:p>
            <a:pPr marL="342900" indent="-34290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cy-GB"/>
              <a:t>Sut rydyn ni’n gwybod nad yw’n bosibl dadwneud yr adwaith hwn?</a:t>
            </a:r>
          </a:p>
          <a:p>
            <a:pPr marL="342900" indent="-34290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cy-GB"/>
              <a:t>Sut oeddet ti’n gwybod bod nwy wedi cael ei greu?</a:t>
            </a:r>
          </a:p>
          <a:p>
            <a:pPr marL="342900" indent="-34290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cy-GB"/>
              <a:t>Beth allai ddigwydd pe byddet yn gwanio’r finegr neu’n newid faint o soda pobi a ddefnyddir?</a:t>
            </a:r>
          </a:p>
          <a:p>
            <a:pPr marL="342900" indent="-34290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cy-GB"/>
              <a:t>Wyt ti’n gallu meddwl am unrhyw adweithiau cemegol eraill sy'n cynhyrchu carbon deuocsid?</a:t>
            </a:r>
          </a:p>
          <a:p>
            <a:pPr marL="342900" indent="-34290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cy-GB"/>
              <a:t>Wyt ti'n gallu gweld unrhyw newid i’r hylif?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09A4AC5-8C45-7F4E-B258-CE1BC6E7695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9413" y="4628501"/>
            <a:ext cx="1022598" cy="2038998"/>
          </a:xfrm>
          <a:prstGeom prst="rect">
            <a:avLst/>
          </a:prstGeom>
        </p:spPr>
      </p:pic>
      <p:pic>
        <p:nvPicPr>
          <p:cNvPr id="7" name="Picture 6" descr="A picture containing wall, indoor, handwear&#10;&#10;Description automatically generated">
            <a:extLst>
              <a:ext uri="{FF2B5EF4-FFF2-40B4-BE49-F238E27FC236}">
                <a16:creationId xmlns:a16="http://schemas.microsoft.com/office/drawing/2014/main" id="{79FDD19F-964E-4388-9F21-07EB8B08C5A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7464547" y="2197718"/>
            <a:ext cx="3242982" cy="2432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2073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A8C9C02-F34C-4A26-B861-40054C798F91}"/>
              </a:ext>
            </a:extLst>
          </p:cNvPr>
          <p:cNvSpPr txBox="1"/>
          <p:nvPr/>
        </p:nvSpPr>
        <p:spPr>
          <a:xfrm>
            <a:off x="506185" y="378670"/>
            <a:ext cx="7641771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y-GB" sz="3400" b="1">
                <a:solidFill>
                  <a:srgbClr val="DA1884"/>
                </a:solidFill>
                <a:latin typeface="Century Gothic" panose="020B0502020202020204" pitchFamily="34" charset="0"/>
                <a:ea typeface="+mj-ea"/>
                <a:cs typeface="+mj-cs"/>
              </a:rPr>
              <a:t>Gwerthusiad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A462390-2C84-4C58-9F3C-DF95C97A2C70}"/>
              </a:ext>
            </a:extLst>
          </p:cNvPr>
          <p:cNvSpPr txBox="1"/>
          <p:nvPr/>
        </p:nvSpPr>
        <p:spPr>
          <a:xfrm>
            <a:off x="506185" y="994223"/>
            <a:ext cx="10212615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y-GB" sz="2000" dirty="0">
                <a:latin typeface="Century Gothic" panose="020B0502020202020204" pitchFamily="34" charset="0"/>
              </a:rPr>
              <a:t>Sut wyt ti’n teimlo am ein </a:t>
            </a:r>
            <a:r>
              <a:rPr lang="cy-GB" sz="2000" b="1" dirty="0">
                <a:solidFill>
                  <a:srgbClr val="DA1884"/>
                </a:solidFill>
                <a:latin typeface="Century Gothic" panose="020B0502020202020204" pitchFamily="34" charset="0"/>
              </a:rPr>
              <a:t>hamcanion dysgu</a:t>
            </a:r>
            <a:r>
              <a:rPr lang="cy-GB" sz="2000" dirty="0">
                <a:latin typeface="Century Gothic" panose="020B0502020202020204" pitchFamily="34" charset="0"/>
              </a:rPr>
              <a:t> heddiw?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cy-GB" sz="2000" dirty="0">
                <a:latin typeface="Century Gothic" panose="020B0502020202020204" pitchFamily="34" charset="0"/>
              </a:rPr>
              <a:t>Rwy'n deall bod adweithiau cemegol yn cynhyrchu deunyddiau newydd.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y-GB" sz="2000" dirty="0">
                <a:latin typeface="Century Gothic" panose="020B0502020202020204" pitchFamily="34" charset="0"/>
              </a:rPr>
              <a:t>Rwy’n gwybod pan fyddwch yn cymysgu finegr a soda pobi mai un o’r pethau rydych chi’n ei wneud ydy nwy, carbon deuocsid.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y-GB" sz="2000" dirty="0">
                <a:latin typeface="Century Gothic" panose="020B0502020202020204" pitchFamily="34" charset="0"/>
              </a:rPr>
              <a:t>Rwy’n gwybod bod y rhan fwyaf o adweithiau cemegol yn rhai na ellir eu dadwneud.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cy-GB" sz="2000" dirty="0">
                <a:latin typeface="Century Gothic" panose="020B0502020202020204" pitchFamily="34" charset="0"/>
              </a:rPr>
              <a:t>Rwy’n deall bod nwyon yn ehangu i gymryd siâp eu cynhwysydd. </a:t>
            </a:r>
          </a:p>
          <a:p>
            <a:endParaRPr lang="en-GB" sz="20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r>
              <a:rPr lang="cy-GB" sz="2000" dirty="0">
                <a:solidFill>
                  <a:schemeClr val="tx1"/>
                </a:solidFill>
                <a:latin typeface="Century Gothic" panose="020B0502020202020204" pitchFamily="34" charset="0"/>
              </a:rPr>
              <a:t>Wyt ti’n gallu esbonio’r gwahaniaeth rhwng newid na ellir ei ddadwneud a newid y gellir ei ddadwneud, a rhoi enghreifftiau?  </a:t>
            </a:r>
          </a:p>
          <a:p>
            <a:pPr>
              <a:spcBef>
                <a:spcPts val="600"/>
              </a:spcBef>
            </a:pPr>
            <a:r>
              <a:rPr lang="cy-GB" sz="2000" dirty="0">
                <a:latin typeface="Century Gothic" panose="020B0502020202020204" pitchFamily="34" charset="0"/>
              </a:rPr>
              <a:t>Os wyt ti’n teimlo’n hyderus dy fod yn gallu, dangosa 5 bys i’r athro, neu dangosa 1 os wyt ti’n teimlo bod angen i ti gael sgwrs arall i egluro’r wers.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8142945-3164-4038-9A02-DD1BB82569D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3681" y="4628498"/>
            <a:ext cx="927376" cy="2038999"/>
          </a:xfrm>
          <a:prstGeom prst="rect">
            <a:avLst/>
          </a:prstGeom>
        </p:spPr>
      </p:pic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8728E72B-A42C-48E4-BAC0-8E09BF45D2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0533" y="4944235"/>
            <a:ext cx="7895326" cy="1839083"/>
          </a:xfrm>
        </p:spPr>
      </p:pic>
    </p:spTree>
    <p:extLst>
      <p:ext uri="{BB962C8B-B14F-4D97-AF65-F5344CB8AC3E}">
        <p14:creationId xmlns:p14="http://schemas.microsoft.com/office/powerpoint/2010/main" val="42534544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4">
            <a:extLst>
              <a:ext uri="{FF2B5EF4-FFF2-40B4-BE49-F238E27FC236}">
                <a16:creationId xmlns:a16="http://schemas.microsoft.com/office/drawing/2014/main" id="{939E9279-BB92-4E18-93BF-E4D6A86A2D2F}"/>
              </a:ext>
            </a:extLst>
          </p:cNvPr>
          <p:cNvSpPr>
            <a:spLocks noGrp="1"/>
          </p:cNvSpPr>
          <p:nvPr/>
        </p:nvSpPr>
        <p:spPr>
          <a:xfrm>
            <a:off x="0" y="3343003"/>
            <a:ext cx="12192000" cy="352044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5000" b="1" i="0" kern="1200">
                <a:solidFill>
                  <a:srgbClr val="DA1884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y-GB" sz="3600"/>
              <a:t>   Cydnabyddiaeth</a:t>
            </a:r>
          </a:p>
          <a:p>
            <a:endParaRPr lang="en-GB" sz="3600" dirty="0"/>
          </a:p>
          <a:p>
            <a:endParaRPr lang="en-GB" sz="1800" dirty="0"/>
          </a:p>
          <a:p>
            <a:r>
              <a:rPr lang="cy-GB" sz="1800"/>
              <a:t> </a:t>
            </a:r>
          </a:p>
          <a:p>
            <a:endParaRPr lang="en-GB" sz="1800" dirty="0"/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6CDFEAAA-6B1C-4962-9A55-E0A591074C8C}"/>
              </a:ext>
            </a:extLst>
          </p:cNvPr>
          <p:cNvSpPr txBox="1"/>
          <p:nvPr/>
        </p:nvSpPr>
        <p:spPr>
          <a:xfrm>
            <a:off x="303245" y="4087560"/>
            <a:ext cx="11150082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cy-GB" dirty="0">
                <a:latin typeface="Century Gothic" panose="020B0502020202020204" pitchFamily="34" charset="0"/>
              </a:rPr>
              <a:t>Sleidiau 2, 6 a 7: delweddau © Y Gymdeithas Gemeg Frenhinol</a:t>
            </a:r>
          </a:p>
          <a:p>
            <a:r>
              <a:rPr lang="cy-GB">
                <a:latin typeface="Century Gothic" panose="020B0502020202020204" pitchFamily="34" charset="0"/>
              </a:rPr>
              <a:t>Sleid 4: ffynhonnell delwedd 1 pixabay.com (nid oes angen priodoli); </a:t>
            </a:r>
          </a:p>
          <a:p>
            <a:r>
              <a:rPr lang="cy-GB">
                <a:latin typeface="Century Gothic" panose="020B0502020202020204" pitchFamily="34" charset="0"/>
              </a:rPr>
              <a:t>delwedd 2 © EKramerl/Shutterstock</a:t>
            </a:r>
          </a:p>
          <a:p>
            <a:r>
              <a:rPr lang="cy-GB" dirty="0">
                <a:latin typeface="Century Gothic" panose="020B0502020202020204" pitchFamily="34" charset="0"/>
              </a:rPr>
              <a:t>Sleid 5: ffynhonnell y ddelwedd pixabay.com (nid oes angen priodoli)</a:t>
            </a:r>
          </a:p>
          <a:p>
            <a:r>
              <a:rPr lang="cy-GB" dirty="0">
                <a:latin typeface="Century Gothic" panose="020B0502020202020204" pitchFamily="34" charset="0"/>
              </a:rPr>
              <a:t>Sleid 8: delwedd © Sichonl/Shutterstock</a:t>
            </a: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50894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556</Words>
  <Application>Microsoft Office PowerPoint</Application>
  <PresentationFormat>Widescreen</PresentationFormat>
  <Paragraphs>66</Paragraphs>
  <Slides>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Century Gothic</vt:lpstr>
      <vt:lpstr>Office Theme</vt:lpstr>
      <vt:lpstr>Ymchwiliadau gwyddoniaeth cynradd https://rsc.li/3rXlW1a   </vt:lpstr>
      <vt:lpstr>Llaw frawychus</vt:lpstr>
      <vt:lpstr>Amcanion dysgu</vt:lpstr>
      <vt:lpstr>Geirfa ddefnyddiol</vt:lpstr>
      <vt:lpstr>Geirfa ddefnyddiol</vt:lpstr>
      <vt:lpstr>Dull</vt:lpstr>
      <vt:lpstr>Trafod ein harbrawf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Llaw frawychus: sleidiau dosbarth</dc:title>
  <dc:subject>Mae’r arbrawf hwn yn canolbwyntio ar adweithio finegr a soda pobi i gynhyrchu nwy carbon deuocsid. </dc:subject>
  <dc:creator>Melinda Welch</dc:creator>
  <cp:keywords>Primary science experiment_investigation_reversible_irreversible_reactions_gas</cp:keywords>
  <cp:lastModifiedBy>Chloe Francis</cp:lastModifiedBy>
  <cp:revision>256</cp:revision>
  <dcterms:created xsi:type="dcterms:W3CDTF">2021-04-13T16:26:00Z</dcterms:created>
  <dcterms:modified xsi:type="dcterms:W3CDTF">2021-08-06T14:54:46Z</dcterms:modified>
  <cp:category>Royal Society of Chemistry</cp:category>
</cp:coreProperties>
</file>