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sldIdLst>
    <p:sldId id="257" r:id="rId5"/>
    <p:sldId id="262" r:id="rId6"/>
    <p:sldId id="260" r:id="rId7"/>
    <p:sldId id="263" r:id="rId8"/>
    <p:sldId id="264" r:id="rId9"/>
    <p:sldId id="265" r:id="rId10"/>
    <p:sldId id="266" r:id="rId11"/>
    <p:sldId id="267" r:id="rId12"/>
    <p:sldId id="268" r:id="rId13"/>
    <p:sldId id="269" r:id="rId14"/>
    <p:sldId id="270" r:id="rId15"/>
    <p:sldId id="272" r:id="rId16"/>
    <p:sldId id="273" r:id="rId17"/>
    <p:sldId id="275" r:id="rId18"/>
    <p:sldId id="277" r:id="rId19"/>
    <p:sldId id="276" r:id="rId20"/>
    <p:sldId id="278" r:id="rId21"/>
    <p:sldId id="279" r:id="rId22"/>
    <p:sldId id="280" r:id="rId23"/>
    <p:sldId id="281" r:id="rId24"/>
    <p:sldId id="282" r:id="rId25"/>
    <p:sldId id="283" r:id="rId26"/>
    <p:sldId id="284" r:id="rId27"/>
    <p:sldId id="285" r:id="rId28"/>
    <p:sldId id="286" r:id="rId2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57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2730" y="-1272"/>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01DE38-8ABF-4585-9DDF-04616795F433}" type="datetimeFigureOut">
              <a:rPr lang="en-GB" smtClean="0"/>
              <a:t>04/08/2016</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017DB5-60C7-4AE8-BBD5-CB1BA743A0B2}" type="slidenum">
              <a:rPr lang="en-GB" smtClean="0"/>
              <a:t>‹#›</a:t>
            </a:fld>
            <a:endParaRPr lang="en-GB"/>
          </a:p>
        </p:txBody>
      </p:sp>
    </p:spTree>
    <p:extLst>
      <p:ext uri="{BB962C8B-B14F-4D97-AF65-F5344CB8AC3E}">
        <p14:creationId xmlns:p14="http://schemas.microsoft.com/office/powerpoint/2010/main" val="11969156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Non</a:t>
            </a:r>
            <a:r>
              <a:rPr lang="en-GB" baseline="0" dirty="0" smtClean="0"/>
              <a:t>-</a:t>
            </a:r>
            <a:r>
              <a:rPr lang="en-GB" baseline="0" dirty="0" err="1" smtClean="0"/>
              <a:t>steriodal</a:t>
            </a:r>
            <a:r>
              <a:rPr lang="en-GB" baseline="0" dirty="0" smtClean="0"/>
              <a:t> anti-</a:t>
            </a:r>
            <a:r>
              <a:rPr lang="en-GB" baseline="0" dirty="0" err="1" smtClean="0"/>
              <a:t>inflamatories</a:t>
            </a:r>
            <a:r>
              <a:rPr lang="en-GB" baseline="0" dirty="0" smtClean="0"/>
              <a:t> (NSAIDs) are mostly used as pain killers. Well known NSAIDs include ibuprofen and </a:t>
            </a:r>
            <a:r>
              <a:rPr lang="en-GB" baseline="0" dirty="0" err="1" smtClean="0"/>
              <a:t>paracetamol</a:t>
            </a:r>
            <a:endParaRPr lang="en-GB" dirty="0" smtClean="0"/>
          </a:p>
          <a:p>
            <a:endParaRPr lang="en-GB" dirty="0"/>
          </a:p>
        </p:txBody>
      </p:sp>
      <p:sp>
        <p:nvSpPr>
          <p:cNvPr id="4" name="Slide Number Placeholder 3"/>
          <p:cNvSpPr>
            <a:spLocks noGrp="1"/>
          </p:cNvSpPr>
          <p:nvPr>
            <p:ph type="sldNum" sz="quarter" idx="10"/>
          </p:nvPr>
        </p:nvSpPr>
        <p:spPr/>
        <p:txBody>
          <a:bodyPr/>
          <a:lstStyle/>
          <a:p>
            <a:fld id="{6B017DB5-60C7-4AE8-BBD5-CB1BA743A0B2}" type="slidenum">
              <a:rPr lang="en-GB" smtClean="0"/>
              <a:t>2</a:t>
            </a:fld>
            <a:endParaRPr lang="en-GB"/>
          </a:p>
        </p:txBody>
      </p:sp>
    </p:spTree>
    <p:extLst>
      <p:ext uri="{BB962C8B-B14F-4D97-AF65-F5344CB8AC3E}">
        <p14:creationId xmlns:p14="http://schemas.microsoft.com/office/powerpoint/2010/main" val="34236604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B017DB5-60C7-4AE8-BBD5-CB1BA743A0B2}" type="slidenum">
              <a:rPr lang="en-GB" smtClean="0"/>
              <a:t>23</a:t>
            </a:fld>
            <a:endParaRPr lang="en-GB"/>
          </a:p>
        </p:txBody>
      </p:sp>
    </p:spTree>
    <p:extLst>
      <p:ext uri="{BB962C8B-B14F-4D97-AF65-F5344CB8AC3E}">
        <p14:creationId xmlns:p14="http://schemas.microsoft.com/office/powerpoint/2010/main" val="3521996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Production of the S-enantiomer requires resolution of a racemic mixture. </a:t>
            </a:r>
          </a:p>
          <a:p>
            <a:r>
              <a:rPr lang="en-GB" sz="1200" dirty="0" smtClean="0"/>
              <a:t>Our current synthetic route produces both enantiomers and then separates them.</a:t>
            </a:r>
          </a:p>
          <a:p>
            <a:r>
              <a:rPr lang="en-GB" sz="1200" dirty="0" smtClean="0"/>
              <a:t>The (</a:t>
            </a:r>
            <a:r>
              <a:rPr lang="en-GB" sz="1200" i="1" dirty="0" smtClean="0"/>
              <a:t>R</a:t>
            </a:r>
            <a:r>
              <a:rPr lang="en-GB" sz="1200" dirty="0" smtClean="0"/>
              <a:t>)-enantiomer goes to waste: this is too inefficient.</a:t>
            </a:r>
          </a:p>
          <a:p>
            <a:r>
              <a:rPr lang="en-GB" sz="1200" dirty="0" smtClean="0"/>
              <a:t>You must develop a method that will recycle the undesired (</a:t>
            </a:r>
            <a:r>
              <a:rPr lang="en-GB" sz="1200" i="1" dirty="0" smtClean="0"/>
              <a:t>R</a:t>
            </a:r>
            <a:r>
              <a:rPr lang="en-GB" sz="1200" dirty="0" smtClean="0"/>
              <a:t>)-enantiomer of naproxen into the (</a:t>
            </a:r>
            <a:r>
              <a:rPr lang="en-GB" sz="1200" i="1" dirty="0" smtClean="0"/>
              <a:t>S</a:t>
            </a:r>
            <a:r>
              <a:rPr lang="en-GB" sz="1200" dirty="0" smtClean="0"/>
              <a:t>)-enantiomer.</a:t>
            </a:r>
          </a:p>
          <a:p>
            <a:r>
              <a:rPr lang="en-GB" sz="1200" dirty="0" smtClean="0"/>
              <a:t>This method will need to be carried out on a pilot plant.</a:t>
            </a:r>
          </a:p>
          <a:p>
            <a:endParaRPr lang="en-GB" dirty="0"/>
          </a:p>
        </p:txBody>
      </p:sp>
      <p:sp>
        <p:nvSpPr>
          <p:cNvPr id="4" name="Slide Number Placeholder 3"/>
          <p:cNvSpPr>
            <a:spLocks noGrp="1"/>
          </p:cNvSpPr>
          <p:nvPr>
            <p:ph type="sldNum" sz="quarter" idx="10"/>
          </p:nvPr>
        </p:nvSpPr>
        <p:spPr/>
        <p:txBody>
          <a:bodyPr/>
          <a:lstStyle/>
          <a:p>
            <a:fld id="{6B017DB5-60C7-4AE8-BBD5-CB1BA743A0B2}" type="slidenum">
              <a:rPr lang="en-GB" smtClean="0"/>
              <a:t>3</a:t>
            </a:fld>
            <a:endParaRPr lang="en-GB"/>
          </a:p>
        </p:txBody>
      </p:sp>
    </p:spTree>
    <p:extLst>
      <p:ext uri="{BB962C8B-B14F-4D97-AF65-F5344CB8AC3E}">
        <p14:creationId xmlns:p14="http://schemas.microsoft.com/office/powerpoint/2010/main" val="3029173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dirty="0" smtClean="0"/>
              <a:t>Project results assessed on:</a:t>
            </a:r>
            <a:r>
              <a:rPr lang="en-GB" baseline="0" dirty="0" smtClean="0"/>
              <a:t> </a:t>
            </a:r>
            <a:r>
              <a:rPr lang="en-GB" dirty="0" smtClean="0"/>
              <a:t>Quality and quantity of results, practical skills, independence, teamwork, problem-solving, chemical understanding and application</a:t>
            </a:r>
          </a:p>
          <a:p>
            <a:pPr marL="0" marR="0" lvl="1" indent="0" algn="l" defTabSz="914400" rtl="0" eaLnBrk="1" fontAlgn="auto" latinLnBrk="0" hangingPunct="1">
              <a:lnSpc>
                <a:spcPct val="100000"/>
              </a:lnSpc>
              <a:spcBef>
                <a:spcPts val="0"/>
              </a:spcBef>
              <a:spcAft>
                <a:spcPts val="0"/>
              </a:spcAft>
              <a:buClrTx/>
              <a:buSzTx/>
              <a:buFontTx/>
              <a:buNone/>
              <a:tabLst/>
              <a:defRPr/>
            </a:pPr>
            <a:r>
              <a:rPr lang="en-GB" dirty="0" smtClean="0"/>
              <a:t>Lab report based on:</a:t>
            </a:r>
            <a:r>
              <a:rPr lang="en-GB" baseline="0" dirty="0" smtClean="0"/>
              <a:t> </a:t>
            </a:r>
            <a:r>
              <a:rPr lang="en-GB" dirty="0" smtClean="0"/>
              <a:t>Overall presentation, quality of the introduction, results and discussion, experimental, conclusion and self-reflection</a:t>
            </a:r>
          </a:p>
          <a:p>
            <a:pPr marL="0" marR="0" lvl="1" indent="0" algn="l" defTabSz="914400" rtl="0" eaLnBrk="1" fontAlgn="auto" latinLnBrk="0" hangingPunct="1">
              <a:lnSpc>
                <a:spcPct val="100000"/>
              </a:lnSpc>
              <a:spcBef>
                <a:spcPts val="0"/>
              </a:spcBef>
              <a:spcAft>
                <a:spcPts val="0"/>
              </a:spcAft>
              <a:buClrTx/>
              <a:buSzTx/>
              <a:buFontTx/>
              <a:buNone/>
              <a:tabLst/>
              <a:defRPr/>
            </a:pPr>
            <a:r>
              <a:rPr lang="en-GB" dirty="0" smtClean="0"/>
              <a:t>Presentation based on: Structure, timing, content, quality of slides, delivery and response to questions</a:t>
            </a:r>
          </a:p>
          <a:p>
            <a:pPr marL="0" marR="0" lvl="1" indent="0" algn="l" defTabSz="914400" rtl="0" eaLnBrk="1" fontAlgn="auto" latinLnBrk="0" hangingPunct="1">
              <a:lnSpc>
                <a:spcPct val="100000"/>
              </a:lnSpc>
              <a:spcBef>
                <a:spcPts val="0"/>
              </a:spcBef>
              <a:spcAft>
                <a:spcPts val="0"/>
              </a:spcAft>
              <a:buClrTx/>
              <a:buSzTx/>
              <a:buFontTx/>
              <a:buNone/>
              <a:tabLst/>
              <a:defRPr/>
            </a:pPr>
            <a:r>
              <a:rPr lang="en-GB" dirty="0" smtClean="0"/>
              <a:t>Peer mark based on: Level of participation and teamwork</a:t>
            </a:r>
          </a:p>
          <a:p>
            <a:endParaRPr lang="en-GB" dirty="0"/>
          </a:p>
        </p:txBody>
      </p:sp>
      <p:sp>
        <p:nvSpPr>
          <p:cNvPr id="4" name="Slide Number Placeholder 3"/>
          <p:cNvSpPr>
            <a:spLocks noGrp="1"/>
          </p:cNvSpPr>
          <p:nvPr>
            <p:ph type="sldNum" sz="quarter" idx="10"/>
          </p:nvPr>
        </p:nvSpPr>
        <p:spPr/>
        <p:txBody>
          <a:bodyPr/>
          <a:lstStyle/>
          <a:p>
            <a:fld id="{6B017DB5-60C7-4AE8-BBD5-CB1BA743A0B2}" type="slidenum">
              <a:rPr lang="en-GB" smtClean="0"/>
              <a:t>5</a:t>
            </a:fld>
            <a:endParaRPr lang="en-GB"/>
          </a:p>
        </p:txBody>
      </p:sp>
    </p:spTree>
    <p:extLst>
      <p:ext uri="{BB962C8B-B14F-4D97-AF65-F5344CB8AC3E}">
        <p14:creationId xmlns:p14="http://schemas.microsoft.com/office/powerpoint/2010/main" val="508584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Many different compounds are made in medicinal</a:t>
            </a:r>
            <a:r>
              <a:rPr lang="en-GB" baseline="0" dirty="0" smtClean="0"/>
              <a:t> chemistry so that they can be tested. Synthetic routes are often designed so that lots of different final compounds can be made from a common intermediate. Routes designed this way are not necessarily optimal for making just one particular compound.</a:t>
            </a:r>
            <a:endParaRPr lang="en-GB" dirty="0" smtClean="0"/>
          </a:p>
          <a:p>
            <a:endParaRPr lang="en-GB" dirty="0"/>
          </a:p>
        </p:txBody>
      </p:sp>
      <p:sp>
        <p:nvSpPr>
          <p:cNvPr id="4" name="Slide Number Placeholder 3"/>
          <p:cNvSpPr>
            <a:spLocks noGrp="1"/>
          </p:cNvSpPr>
          <p:nvPr>
            <p:ph type="sldNum" sz="quarter" idx="10"/>
          </p:nvPr>
        </p:nvSpPr>
        <p:spPr/>
        <p:txBody>
          <a:bodyPr/>
          <a:lstStyle/>
          <a:p>
            <a:fld id="{6B017DB5-60C7-4AE8-BBD5-CB1BA743A0B2}" type="slidenum">
              <a:rPr lang="en-GB" smtClean="0"/>
              <a:t>7</a:t>
            </a:fld>
            <a:endParaRPr lang="en-GB"/>
          </a:p>
        </p:txBody>
      </p:sp>
    </p:spTree>
    <p:extLst>
      <p:ext uri="{BB962C8B-B14F-4D97-AF65-F5344CB8AC3E}">
        <p14:creationId xmlns:p14="http://schemas.microsoft.com/office/powerpoint/2010/main" val="958003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dirty="0" smtClean="0"/>
              <a:t>Glass is physically not strong enough to hold more than 200 L</a:t>
            </a:r>
          </a:p>
          <a:p>
            <a:pPr lvl="0"/>
            <a:r>
              <a:rPr lang="en-GB" dirty="0" smtClean="0"/>
              <a:t>Large filters would crack with the weight of material and/or when heated or cooled </a:t>
            </a:r>
          </a:p>
          <a:p>
            <a:pPr lvl="0"/>
            <a:r>
              <a:rPr lang="en-GB" dirty="0" smtClean="0"/>
              <a:t>You can’t lift them up or pour things out of them</a:t>
            </a:r>
          </a:p>
          <a:p>
            <a:endParaRPr lang="en-GB" dirty="0"/>
          </a:p>
        </p:txBody>
      </p:sp>
      <p:sp>
        <p:nvSpPr>
          <p:cNvPr id="4" name="Slide Number Placeholder 3"/>
          <p:cNvSpPr>
            <a:spLocks noGrp="1"/>
          </p:cNvSpPr>
          <p:nvPr>
            <p:ph type="sldNum" sz="quarter" idx="10"/>
          </p:nvPr>
        </p:nvSpPr>
        <p:spPr/>
        <p:txBody>
          <a:bodyPr/>
          <a:lstStyle/>
          <a:p>
            <a:fld id="{6B017DB5-60C7-4AE8-BBD5-CB1BA743A0B2}" type="slidenum">
              <a:rPr lang="en-GB" smtClean="0"/>
              <a:t>9</a:t>
            </a:fld>
            <a:endParaRPr lang="en-GB"/>
          </a:p>
        </p:txBody>
      </p:sp>
    </p:spTree>
    <p:extLst>
      <p:ext uri="{BB962C8B-B14F-4D97-AF65-F5344CB8AC3E}">
        <p14:creationId xmlns:p14="http://schemas.microsoft.com/office/powerpoint/2010/main" val="1490851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Batch</a:t>
            </a:r>
            <a:r>
              <a:rPr lang="en-GB" sz="1200" baseline="0" dirty="0" smtClean="0"/>
              <a:t> reactor vessels have a jacket through which heat transfer fluid is circulated</a:t>
            </a:r>
            <a:endParaRPr lang="en-GB" sz="1200" dirty="0" smtClean="0"/>
          </a:p>
          <a:p>
            <a:r>
              <a:rPr lang="en-GB" sz="1200" dirty="0" smtClean="0"/>
              <a:t>Transfer of heat is much slower when you are dealing with large volumes: the surface area to volume ratio is much lower.</a:t>
            </a:r>
          </a:p>
          <a:p>
            <a:r>
              <a:rPr lang="en-GB" sz="1200" dirty="0" smtClean="0"/>
              <a:t>This needs to be considered when planning costs, time-scales and safety.</a:t>
            </a:r>
          </a:p>
          <a:p>
            <a:r>
              <a:rPr lang="en-GB" sz="1200" dirty="0" smtClean="0"/>
              <a:t>If an exothermic reaction in a round bottomed flask begins to get too hot, it is easy to get an ice-bath and cool it down; with a 5000 L reactor it can’t be cooled down, the reaction will run away from you and you may end up with an explosion or serious accident</a:t>
            </a:r>
            <a:endParaRPr lang="en-GB" dirty="0" smtClean="0"/>
          </a:p>
          <a:p>
            <a:endParaRPr lang="en-GB" dirty="0"/>
          </a:p>
        </p:txBody>
      </p:sp>
      <p:sp>
        <p:nvSpPr>
          <p:cNvPr id="4" name="Slide Number Placeholder 3"/>
          <p:cNvSpPr>
            <a:spLocks noGrp="1"/>
          </p:cNvSpPr>
          <p:nvPr>
            <p:ph type="sldNum" sz="quarter" idx="10"/>
          </p:nvPr>
        </p:nvSpPr>
        <p:spPr/>
        <p:txBody>
          <a:bodyPr/>
          <a:lstStyle/>
          <a:p>
            <a:fld id="{6B017DB5-60C7-4AE8-BBD5-CB1BA743A0B2}" type="slidenum">
              <a:rPr lang="en-GB" smtClean="0"/>
              <a:t>13</a:t>
            </a:fld>
            <a:endParaRPr lang="en-GB"/>
          </a:p>
        </p:txBody>
      </p:sp>
    </p:spTree>
    <p:extLst>
      <p:ext uri="{BB962C8B-B14F-4D97-AF65-F5344CB8AC3E}">
        <p14:creationId xmlns:p14="http://schemas.microsoft.com/office/powerpoint/2010/main" val="19810715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The easy steps can be carried out using standard plant equipment. Moderate</a:t>
            </a:r>
            <a:r>
              <a:rPr lang="en-GB" baseline="0" dirty="0" smtClean="0"/>
              <a:t> steps require specialist equipment, but big plants will have this equipment if it is needed. Evaporation to dryness can’t be done with such large volumes and removing the solid from the vessel would be impractical even if it were possible. Specialised column </a:t>
            </a:r>
            <a:r>
              <a:rPr lang="en-GB" baseline="0" dirty="0" err="1" smtClean="0"/>
              <a:t>chomatography</a:t>
            </a:r>
            <a:r>
              <a:rPr lang="en-GB" baseline="0" dirty="0" smtClean="0"/>
              <a:t> can be carried out on moderate scale, but most companies will go to extreme lengths to avoid it because the solvent costs are so large and handling large volumes of silica is so dangerous</a:t>
            </a:r>
            <a:endParaRPr lang="en-GB" dirty="0" smtClean="0"/>
          </a:p>
          <a:p>
            <a:endParaRPr lang="en-GB" dirty="0"/>
          </a:p>
        </p:txBody>
      </p:sp>
      <p:sp>
        <p:nvSpPr>
          <p:cNvPr id="4" name="Slide Number Placeholder 3"/>
          <p:cNvSpPr>
            <a:spLocks noGrp="1"/>
          </p:cNvSpPr>
          <p:nvPr>
            <p:ph type="sldNum" sz="quarter" idx="10"/>
          </p:nvPr>
        </p:nvSpPr>
        <p:spPr/>
        <p:txBody>
          <a:bodyPr/>
          <a:lstStyle/>
          <a:p>
            <a:fld id="{6B017DB5-60C7-4AE8-BBD5-CB1BA743A0B2}" type="slidenum">
              <a:rPr lang="en-GB" smtClean="0"/>
              <a:t>19</a:t>
            </a:fld>
            <a:endParaRPr lang="en-GB"/>
          </a:p>
        </p:txBody>
      </p:sp>
    </p:spTree>
    <p:extLst>
      <p:ext uri="{BB962C8B-B14F-4D97-AF65-F5344CB8AC3E}">
        <p14:creationId xmlns:p14="http://schemas.microsoft.com/office/powerpoint/2010/main" val="18501284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Often</a:t>
            </a:r>
            <a:r>
              <a:rPr lang="en-GB" baseline="0" dirty="0" smtClean="0"/>
              <a:t> the simpler the better when it comes to large scale chemistry especially at the work-up stage</a:t>
            </a:r>
            <a:endParaRPr lang="en-GB" dirty="0" smtClean="0"/>
          </a:p>
          <a:p>
            <a:endParaRPr lang="en-GB" dirty="0"/>
          </a:p>
        </p:txBody>
      </p:sp>
      <p:sp>
        <p:nvSpPr>
          <p:cNvPr id="4" name="Slide Number Placeholder 3"/>
          <p:cNvSpPr>
            <a:spLocks noGrp="1"/>
          </p:cNvSpPr>
          <p:nvPr>
            <p:ph type="sldNum" sz="quarter" idx="10"/>
          </p:nvPr>
        </p:nvSpPr>
        <p:spPr/>
        <p:txBody>
          <a:bodyPr/>
          <a:lstStyle/>
          <a:p>
            <a:fld id="{6B017DB5-60C7-4AE8-BBD5-CB1BA743A0B2}" type="slidenum">
              <a:rPr lang="en-GB" smtClean="0"/>
              <a:t>21</a:t>
            </a:fld>
            <a:endParaRPr lang="en-GB"/>
          </a:p>
        </p:txBody>
      </p:sp>
    </p:spTree>
    <p:extLst>
      <p:ext uri="{BB962C8B-B14F-4D97-AF65-F5344CB8AC3E}">
        <p14:creationId xmlns:p14="http://schemas.microsoft.com/office/powerpoint/2010/main" val="41968014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Often</a:t>
            </a:r>
            <a:r>
              <a:rPr lang="en-GB" baseline="0" dirty="0" smtClean="0"/>
              <a:t> the simpler the better when it comes to large scale chemistry especially at the work-up stage</a:t>
            </a:r>
            <a:endParaRPr lang="en-GB" dirty="0" smtClean="0"/>
          </a:p>
          <a:p>
            <a:endParaRPr lang="en-GB" dirty="0"/>
          </a:p>
        </p:txBody>
      </p:sp>
      <p:sp>
        <p:nvSpPr>
          <p:cNvPr id="4" name="Slide Number Placeholder 3"/>
          <p:cNvSpPr>
            <a:spLocks noGrp="1"/>
          </p:cNvSpPr>
          <p:nvPr>
            <p:ph type="sldNum" sz="quarter" idx="10"/>
          </p:nvPr>
        </p:nvSpPr>
        <p:spPr/>
        <p:txBody>
          <a:bodyPr/>
          <a:lstStyle/>
          <a:p>
            <a:fld id="{6B017DB5-60C7-4AE8-BBD5-CB1BA743A0B2}" type="slidenum">
              <a:rPr lang="en-GB" smtClean="0"/>
              <a:t>22</a:t>
            </a:fld>
            <a:endParaRPr lang="en-GB"/>
          </a:p>
        </p:txBody>
      </p:sp>
    </p:spTree>
    <p:extLst>
      <p:ext uri="{BB962C8B-B14F-4D97-AF65-F5344CB8AC3E}">
        <p14:creationId xmlns:p14="http://schemas.microsoft.com/office/powerpoint/2010/main" val="1554398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539552" y="893474"/>
            <a:ext cx="6408712" cy="1102519"/>
          </a:xfrm>
        </p:spPr>
        <p:txBody>
          <a:bodyPr>
            <a:noAutofit/>
          </a:bodyPr>
          <a:lstStyle>
            <a:lvl1pPr algn="l">
              <a:defRPr sz="4000" b="1" baseline="0">
                <a:solidFill>
                  <a:srgbClr val="2C4D67"/>
                </a:solidFill>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1977684"/>
            <a:ext cx="6400800" cy="1314450"/>
          </a:xfrm>
        </p:spPr>
        <p:txBody>
          <a:bodyPr>
            <a:noAutofit/>
          </a:bodyPr>
          <a:lstStyle>
            <a:lvl1pPr marL="0" indent="0" algn="l">
              <a:buNone/>
              <a:defRPr sz="2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Main body copy goes here</a:t>
            </a:r>
            <a:endParaRPr lang="en-GB" dirty="0"/>
          </a:p>
        </p:txBody>
      </p:sp>
    </p:spTree>
    <p:extLst>
      <p:ext uri="{BB962C8B-B14F-4D97-AF65-F5344CB8AC3E}">
        <p14:creationId xmlns:p14="http://schemas.microsoft.com/office/powerpoint/2010/main" val="3942998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smtClean="0"/>
              <a:t>Slide no</a:t>
            </a:r>
            <a:endParaRPr lang="en-GB" dirty="0"/>
          </a:p>
        </p:txBody>
      </p:sp>
      <p:sp>
        <p:nvSpPr>
          <p:cNvPr id="6" name="Subtitle 2"/>
          <p:cNvSpPr>
            <a:spLocks noGrp="1"/>
          </p:cNvSpPr>
          <p:nvPr>
            <p:ph type="subTitle" idx="1" hasCustomPrompt="1"/>
          </p:nvPr>
        </p:nvSpPr>
        <p:spPr>
          <a:xfrm>
            <a:off x="809006" y="1689348"/>
            <a:ext cx="6400800" cy="1314450"/>
          </a:xfrm>
        </p:spPr>
        <p:txBody>
          <a:bodyPr>
            <a:noAutofit/>
          </a:bodyPr>
          <a:lstStyle>
            <a:lvl1pPr marL="0" indent="0" algn="l">
              <a:buNone/>
              <a:defRPr sz="2000" baseline="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Main body copy goes here</a:t>
            </a:r>
            <a:endParaRPr lang="en-GB" dirty="0"/>
          </a:p>
        </p:txBody>
      </p:sp>
      <p:sp>
        <p:nvSpPr>
          <p:cNvPr id="7" name="Title 1"/>
          <p:cNvSpPr>
            <a:spLocks noGrp="1"/>
          </p:cNvSpPr>
          <p:nvPr>
            <p:ph type="title" hasCustomPrompt="1"/>
          </p:nvPr>
        </p:nvSpPr>
        <p:spPr>
          <a:xfrm>
            <a:off x="755576" y="483518"/>
            <a:ext cx="7848872" cy="857250"/>
          </a:xfrm>
        </p:spPr>
        <p:txBody>
          <a:bodyPr>
            <a:noAutofit/>
          </a:bodyPr>
          <a:lstStyle>
            <a:lvl1pPr>
              <a:defRPr sz="3600" b="1" baseline="0">
                <a:solidFill>
                  <a:srgbClr val="2C4D67"/>
                </a:solidFill>
              </a:defRPr>
            </a:lvl1pPr>
          </a:lstStyle>
          <a:p>
            <a:r>
              <a:rPr lang="en-US" dirty="0" smtClean="0"/>
              <a:t>Heading goes here</a:t>
            </a:r>
            <a:endParaRPr lang="en-GB" dirty="0"/>
          </a:p>
        </p:txBody>
      </p:sp>
    </p:spTree>
    <p:extLst>
      <p:ext uri="{BB962C8B-B14F-4D97-AF65-F5344CB8AC3E}">
        <p14:creationId xmlns:p14="http://schemas.microsoft.com/office/powerpoint/2010/main" val="3437649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dy slide with bullets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55576" y="483518"/>
            <a:ext cx="7848872" cy="857250"/>
          </a:xfrm>
        </p:spPr>
        <p:txBody>
          <a:bodyPr>
            <a:noAutofit/>
          </a:bodyPr>
          <a:lstStyle>
            <a:lvl1pPr>
              <a:defRPr sz="3600" b="1" baseline="0">
                <a:solidFill>
                  <a:srgbClr val="2C4D67"/>
                </a:solidFill>
              </a:defRPr>
            </a:lvl1pPr>
          </a:lstStyle>
          <a:p>
            <a:r>
              <a:rPr lang="en-US" dirty="0" smtClean="0"/>
              <a:t>Heading goes here</a:t>
            </a:r>
            <a:endParaRPr lang="en-GB" dirty="0"/>
          </a:p>
        </p:txBody>
      </p:sp>
      <p:sp>
        <p:nvSpPr>
          <p:cNvPr id="3" name="Footer Placeholder 2"/>
          <p:cNvSpPr>
            <a:spLocks noGrp="1"/>
          </p:cNvSpPr>
          <p:nvPr>
            <p:ph type="ftr" sz="quarter" idx="10"/>
          </p:nvPr>
        </p:nvSpPr>
        <p:spPr/>
        <p:txBody>
          <a:bodyPr/>
          <a:lstStyle/>
          <a:p>
            <a:r>
              <a:rPr lang="en-GB" smtClean="0"/>
              <a:t>Slide no</a:t>
            </a:r>
            <a:endParaRPr lang="en-GB" dirty="0"/>
          </a:p>
        </p:txBody>
      </p:sp>
      <p:sp>
        <p:nvSpPr>
          <p:cNvPr id="6" name="Text Placeholder 5"/>
          <p:cNvSpPr>
            <a:spLocks noGrp="1"/>
          </p:cNvSpPr>
          <p:nvPr>
            <p:ph type="body" sz="quarter" idx="11" hasCustomPrompt="1"/>
          </p:nvPr>
        </p:nvSpPr>
        <p:spPr>
          <a:xfrm>
            <a:off x="755576" y="1395260"/>
            <a:ext cx="7848872" cy="2735263"/>
          </a:xfrm>
        </p:spPr>
        <p:txBody>
          <a:bodyPr>
            <a:noAutofit/>
          </a:bodyPr>
          <a:lstStyle>
            <a:lvl1pPr>
              <a:defRPr sz="2000"/>
            </a:lvl1pPr>
            <a:lvl2pPr>
              <a:defRPr sz="1600"/>
            </a:lvl2pPr>
            <a:lvl3pPr>
              <a:defRPr sz="1200"/>
            </a:lvl3pPr>
            <a:lvl4pPr>
              <a:defRPr sz="800"/>
            </a:lvl4pPr>
            <a:lvl5pPr>
              <a:defRPr sz="800"/>
            </a:lvl5pPr>
          </a:lstStyle>
          <a:p>
            <a:pPr lvl="0"/>
            <a:r>
              <a:rPr lang="en-US" dirty="0" smtClean="0"/>
              <a:t>Bulleted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9896646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Slide no</a:t>
            </a:r>
            <a:endParaRPr lang="en-GB" dirty="0"/>
          </a:p>
        </p:txBody>
      </p:sp>
    </p:spTree>
    <p:extLst>
      <p:ext uri="{BB962C8B-B14F-4D97-AF65-F5344CB8AC3E}">
        <p14:creationId xmlns:p14="http://schemas.microsoft.com/office/powerpoint/2010/main" val="4184128041"/>
      </p:ext>
    </p:extLst>
  </p:cSld>
  <p:clrMap bg1="lt1" tx1="dk1" bg2="lt2" tx2="dk2" accent1="accent1" accent2="accent2" accent3="accent3" accent4="accent4" accent5="accent5" accent6="accent6" hlink="hlink" folHlink="folHlink"/>
  <p:sldLayoutIdLst>
    <p:sldLayoutId id="2147483650" r:id="rId1"/>
    <p:sldLayoutId id="2147483653" r:id="rId2"/>
    <p:sldLayoutId id="2147483656" r:id="rId3"/>
  </p:sldLayoutIdLst>
  <p:txStyles>
    <p:titleStyle>
      <a:lvl1pPr algn="l" defTabSz="914400" rtl="0" eaLnBrk="1" latinLnBrk="0" hangingPunct="1">
        <a:spcBef>
          <a:spcPct val="0"/>
        </a:spcBef>
        <a:buNone/>
        <a:defRPr sz="4000" kern="1200">
          <a:solidFill>
            <a:srgbClr val="505759"/>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505759"/>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rgbClr val="505759"/>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rgbClr val="505759"/>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rgbClr val="505759"/>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rgbClr val="505759"/>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xml"/><Relationship Id="rId1" Type="http://schemas.openxmlformats.org/officeDocument/2006/relationships/vmlDrawing" Target="../drawings/vmlDrawing2.vml"/><Relationship Id="rId4" Type="http://schemas.openxmlformats.org/officeDocument/2006/relationships/image" Target="../media/image10.e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Naproxen – Lecture 1</a:t>
            </a:r>
            <a:endParaRPr lang="en-GB" dirty="0"/>
          </a:p>
        </p:txBody>
      </p:sp>
      <p:sp>
        <p:nvSpPr>
          <p:cNvPr id="3" name="Subtitle 2"/>
          <p:cNvSpPr>
            <a:spLocks noGrp="1"/>
          </p:cNvSpPr>
          <p:nvPr>
            <p:ph type="subTitle" idx="1"/>
          </p:nvPr>
        </p:nvSpPr>
        <p:spPr>
          <a:xfrm>
            <a:off x="539552" y="1977684"/>
            <a:ext cx="6400800" cy="1602178"/>
          </a:xfrm>
        </p:spPr>
        <p:txBody>
          <a:bodyPr/>
          <a:lstStyle/>
          <a:p>
            <a:r>
              <a:rPr lang="en-GB" dirty="0" smtClean="0"/>
              <a:t>Project briefing and introduction to process chemistry</a:t>
            </a:r>
          </a:p>
          <a:p>
            <a:endParaRPr lang="en-GB" dirty="0"/>
          </a:p>
          <a:p>
            <a:r>
              <a:rPr lang="en-GB" dirty="0" err="1"/>
              <a:t>Nimesh</a:t>
            </a:r>
            <a:r>
              <a:rPr lang="en-GB" dirty="0"/>
              <a:t> </a:t>
            </a:r>
            <a:r>
              <a:rPr lang="en-GB" dirty="0" err="1"/>
              <a:t>Mistry</a:t>
            </a:r>
            <a:r>
              <a:rPr lang="en-GB" dirty="0"/>
              <a:t>, Sarah </a:t>
            </a:r>
            <a:r>
              <a:rPr lang="en-GB" dirty="0" err="1"/>
              <a:t>Naramore</a:t>
            </a:r>
            <a:r>
              <a:rPr lang="en-GB" dirty="0"/>
              <a:t> and George </a:t>
            </a:r>
            <a:r>
              <a:rPr lang="en-GB" dirty="0" err="1" smtClean="0"/>
              <a:t>Burslem</a:t>
            </a:r>
            <a:endParaRPr lang="en-GB" dirty="0" smtClean="0"/>
          </a:p>
          <a:p>
            <a:r>
              <a:rPr lang="en-GB" dirty="0" smtClean="0"/>
              <a:t>University </a:t>
            </a:r>
            <a:r>
              <a:rPr lang="en-GB" dirty="0"/>
              <a:t>of Leeds</a:t>
            </a:r>
            <a:endParaRPr lang="en-GB" dirty="0" smtClean="0"/>
          </a:p>
        </p:txBody>
      </p:sp>
    </p:spTree>
    <p:extLst>
      <p:ext uri="{BB962C8B-B14F-4D97-AF65-F5344CB8AC3E}">
        <p14:creationId xmlns:p14="http://schemas.microsoft.com/office/powerpoint/2010/main" val="37508869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Reaction vessels</a:t>
            </a:r>
            <a:endParaRPr lang="en-GB" dirty="0"/>
          </a:p>
        </p:txBody>
      </p:sp>
      <p:sp>
        <p:nvSpPr>
          <p:cNvPr id="2" name="Subtitle 1"/>
          <p:cNvSpPr>
            <a:spLocks noGrp="1"/>
          </p:cNvSpPr>
          <p:nvPr>
            <p:ph type="subTitle" idx="1"/>
          </p:nvPr>
        </p:nvSpPr>
        <p:spPr>
          <a:xfrm>
            <a:off x="896377" y="1563638"/>
            <a:ext cx="2091447" cy="522362"/>
          </a:xfrm>
        </p:spPr>
        <p:txBody>
          <a:bodyPr>
            <a:noAutofit/>
          </a:bodyPr>
          <a:lstStyle/>
          <a:p>
            <a:r>
              <a:rPr lang="en-GB" dirty="0" smtClean="0"/>
              <a:t>Discovery scale</a:t>
            </a:r>
            <a:endParaRPr lang="en-GB" dirty="0"/>
          </a:p>
        </p:txBody>
      </p:sp>
      <p:sp>
        <p:nvSpPr>
          <p:cNvPr id="7" name="Subtitle 1"/>
          <p:cNvSpPr txBox="1">
            <a:spLocks/>
          </p:cNvSpPr>
          <p:nvPr/>
        </p:nvSpPr>
        <p:spPr>
          <a:xfrm>
            <a:off x="3059832" y="1528170"/>
            <a:ext cx="2952328" cy="458899"/>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anose="020B0604020202020204" pitchFamily="34" charset="0"/>
              <a:buNone/>
              <a:defRPr sz="2800" kern="1200" baseline="0">
                <a:solidFill>
                  <a:srgbClr val="505759"/>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GB" sz="2000" dirty="0" smtClean="0"/>
              <a:t>Process research scale</a:t>
            </a:r>
            <a:endParaRPr lang="en-GB" sz="2000" dirty="0"/>
          </a:p>
        </p:txBody>
      </p:sp>
      <p:sp>
        <p:nvSpPr>
          <p:cNvPr id="8" name="Subtitle 1"/>
          <p:cNvSpPr txBox="1">
            <a:spLocks/>
          </p:cNvSpPr>
          <p:nvPr/>
        </p:nvSpPr>
        <p:spPr>
          <a:xfrm>
            <a:off x="6372200" y="1545332"/>
            <a:ext cx="1872208" cy="522362"/>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anose="020B0604020202020204" pitchFamily="34" charset="0"/>
              <a:buNone/>
              <a:defRPr sz="2800" kern="1200" baseline="0">
                <a:solidFill>
                  <a:srgbClr val="505759"/>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GB" sz="2000" dirty="0" smtClean="0"/>
              <a:t>Plant scale</a:t>
            </a:r>
            <a:endParaRPr lang="en-GB" sz="2000" dirty="0"/>
          </a:p>
        </p:txBody>
      </p:sp>
      <p:pic>
        <p:nvPicPr>
          <p:cNvPr id="5122" name="Picture 2" descr="X:\Learn Chemistry\HE\EDC CPBL\Images\Replacement Images\Naproxen\Discovery scale credit.jpg" title="Discovery scale chemistr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2110330"/>
            <a:ext cx="1737360" cy="2700528"/>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X:\Learn Chemistry\HE\EDC CPBL\Images\Replacement Images\Naproxen\Plant Scale credit.jpg" title="Plant scale chemistr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2110330"/>
            <a:ext cx="2137440" cy="270052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X:\Learn Chemistry\HE\EDC CPBL\Images\Replacement Images\Naproxen\Process research scale credit.jpg" title="Process research scale chemistr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7864" y="2110330"/>
            <a:ext cx="2153508" cy="2700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88420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dirty="0" smtClean="0"/>
              <a:t>Plant vessel</a:t>
            </a:r>
            <a:endParaRPr lang="en-GB" dirty="0"/>
          </a:p>
        </p:txBody>
      </p:sp>
      <p:sp>
        <p:nvSpPr>
          <p:cNvPr id="2" name="Subtitle 1"/>
          <p:cNvSpPr>
            <a:spLocks noGrp="1"/>
          </p:cNvSpPr>
          <p:nvPr>
            <p:ph type="subTitle" idx="1"/>
          </p:nvPr>
        </p:nvSpPr>
        <p:spPr>
          <a:xfrm>
            <a:off x="3923928" y="699542"/>
            <a:ext cx="5040560" cy="504056"/>
          </a:xfrm>
        </p:spPr>
        <p:txBody>
          <a:bodyPr>
            <a:normAutofit/>
          </a:bodyPr>
          <a:lstStyle/>
          <a:p>
            <a:r>
              <a:rPr lang="en-GB" dirty="0" smtClean="0"/>
              <a:t>Continuous stirred tank reactor</a:t>
            </a:r>
            <a:endParaRPr lang="en-GB" dirty="0"/>
          </a:p>
        </p:txBody>
      </p:sp>
      <p:pic>
        <p:nvPicPr>
          <p:cNvPr id="3074" name="Picture 2" title="Continuous stirred tank reactor schemat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307150"/>
            <a:ext cx="5472608" cy="3735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68154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Addition of reagents</a:t>
            </a:r>
            <a:endParaRPr lang="en-GB" dirty="0"/>
          </a:p>
        </p:txBody>
      </p:sp>
      <p:sp>
        <p:nvSpPr>
          <p:cNvPr id="3" name="Text Placeholder 2"/>
          <p:cNvSpPr>
            <a:spLocks noGrp="1"/>
          </p:cNvSpPr>
          <p:nvPr>
            <p:ph type="body" sz="quarter" idx="11"/>
          </p:nvPr>
        </p:nvSpPr>
        <p:spPr/>
        <p:txBody>
          <a:bodyPr>
            <a:noAutofit/>
          </a:bodyPr>
          <a:lstStyle/>
          <a:p>
            <a:r>
              <a:rPr lang="en-GB" dirty="0" smtClean="0"/>
              <a:t>Liquids added by pump, or residual vacuum</a:t>
            </a:r>
          </a:p>
          <a:p>
            <a:r>
              <a:rPr lang="en-GB" dirty="0" smtClean="0"/>
              <a:t>Solids added through charge port</a:t>
            </a:r>
          </a:p>
          <a:p>
            <a:r>
              <a:rPr lang="en-GB" dirty="0" smtClean="0"/>
              <a:t>Adding solids can be dangerous for workers</a:t>
            </a:r>
          </a:p>
          <a:p>
            <a:pPr lvl="1"/>
            <a:r>
              <a:rPr lang="en-GB" dirty="0" smtClean="0"/>
              <a:t>Powders could be inhaled</a:t>
            </a:r>
          </a:p>
          <a:p>
            <a:pPr lvl="1"/>
            <a:r>
              <a:rPr lang="en-GB" dirty="0" smtClean="0"/>
              <a:t>Could be splashed by liquids in vessel</a:t>
            </a:r>
          </a:p>
          <a:p>
            <a:r>
              <a:rPr lang="en-GB" dirty="0" smtClean="0"/>
              <a:t>Specialist equipment needed to add air-sensitive or pyrophoric reagents</a:t>
            </a:r>
            <a:endParaRPr lang="en-GB" dirty="0"/>
          </a:p>
        </p:txBody>
      </p:sp>
    </p:spTree>
    <p:extLst>
      <p:ext uri="{BB962C8B-B14F-4D97-AF65-F5344CB8AC3E}">
        <p14:creationId xmlns:p14="http://schemas.microsoft.com/office/powerpoint/2010/main" val="1177339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Heating and cooling</a:t>
            </a:r>
            <a:endParaRPr lang="en-GB" dirty="0"/>
          </a:p>
        </p:txBody>
      </p:sp>
      <p:sp>
        <p:nvSpPr>
          <p:cNvPr id="3" name="Text Placeholder 2"/>
          <p:cNvSpPr>
            <a:spLocks noGrp="1"/>
          </p:cNvSpPr>
          <p:nvPr>
            <p:ph type="body" sz="quarter" idx="11"/>
          </p:nvPr>
        </p:nvSpPr>
        <p:spPr/>
        <p:txBody>
          <a:bodyPr>
            <a:noAutofit/>
          </a:bodyPr>
          <a:lstStyle/>
          <a:p>
            <a:r>
              <a:rPr lang="en-GB" dirty="0" smtClean="0"/>
              <a:t>Standard reactors: -15 – 140 </a:t>
            </a:r>
            <a:r>
              <a:rPr lang="en-GB" dirty="0" smtClean="0">
                <a:latin typeface="Calibri"/>
              </a:rPr>
              <a:t>°</a:t>
            </a:r>
            <a:r>
              <a:rPr lang="en-GB" dirty="0" smtClean="0"/>
              <a:t>C</a:t>
            </a:r>
          </a:p>
          <a:p>
            <a:r>
              <a:rPr lang="en-GB" dirty="0" smtClean="0"/>
              <a:t>Specialised vessels available for very cold or very hot reactions</a:t>
            </a:r>
          </a:p>
          <a:p>
            <a:r>
              <a:rPr lang="en-GB" dirty="0" smtClean="0"/>
              <a:t>Heat transfer is slow – low surface area to volume ratio</a:t>
            </a:r>
          </a:p>
          <a:p>
            <a:r>
              <a:rPr lang="en-GB" dirty="0" smtClean="0"/>
              <a:t>Because cooling is slow, exothermic reactions can “run away”</a:t>
            </a:r>
            <a:endParaRPr lang="en-GB" dirty="0"/>
          </a:p>
        </p:txBody>
      </p:sp>
    </p:spTree>
    <p:extLst>
      <p:ext uri="{BB962C8B-B14F-4D97-AF65-F5344CB8AC3E}">
        <p14:creationId xmlns:p14="http://schemas.microsoft.com/office/powerpoint/2010/main" val="29434596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Work-up and </a:t>
            </a:r>
            <a:r>
              <a:rPr lang="en-GB" dirty="0" smtClean="0"/>
              <a:t>transfer 1</a:t>
            </a:r>
            <a:endParaRPr lang="en-GB" dirty="0"/>
          </a:p>
        </p:txBody>
      </p:sp>
      <p:sp>
        <p:nvSpPr>
          <p:cNvPr id="3" name="Text Placeholder 2"/>
          <p:cNvSpPr>
            <a:spLocks noGrp="1"/>
          </p:cNvSpPr>
          <p:nvPr>
            <p:ph type="body" sz="quarter" idx="11"/>
          </p:nvPr>
        </p:nvSpPr>
        <p:spPr/>
        <p:txBody>
          <a:bodyPr>
            <a:normAutofit/>
          </a:bodyPr>
          <a:lstStyle/>
          <a:p>
            <a:pPr marL="0" indent="0">
              <a:buNone/>
            </a:pPr>
            <a:r>
              <a:rPr lang="en-GB" dirty="0" smtClean="0"/>
              <a:t>Lab scale</a:t>
            </a:r>
          </a:p>
          <a:p>
            <a:endParaRPr lang="en-GB" dirty="0"/>
          </a:p>
          <a:p>
            <a:r>
              <a:rPr lang="en-GB" dirty="0" smtClean="0"/>
              <a:t>Dilute/quench by addition of water</a:t>
            </a:r>
          </a:p>
          <a:p>
            <a:r>
              <a:rPr lang="en-GB" dirty="0" smtClean="0"/>
              <a:t>Extract into organic solvent</a:t>
            </a:r>
          </a:p>
          <a:p>
            <a:r>
              <a:rPr lang="en-GB" dirty="0" smtClean="0"/>
              <a:t>Dry over MgSO</a:t>
            </a:r>
            <a:r>
              <a:rPr lang="en-GB" baseline="-25000" dirty="0" smtClean="0"/>
              <a:t>4 </a:t>
            </a:r>
            <a:endParaRPr lang="en-GB" dirty="0"/>
          </a:p>
          <a:p>
            <a:r>
              <a:rPr lang="en-GB" dirty="0" smtClean="0"/>
              <a:t>Concentrate using rotary evaporator</a:t>
            </a:r>
          </a:p>
          <a:p>
            <a:r>
              <a:rPr lang="en-GB" dirty="0" smtClean="0"/>
              <a:t>Purify by </a:t>
            </a:r>
            <a:r>
              <a:rPr lang="en-GB" dirty="0" err="1" smtClean="0"/>
              <a:t>recrystallisation</a:t>
            </a:r>
            <a:endParaRPr lang="en-GB" dirty="0"/>
          </a:p>
        </p:txBody>
      </p:sp>
    </p:spTree>
    <p:extLst>
      <p:ext uri="{BB962C8B-B14F-4D97-AF65-F5344CB8AC3E}">
        <p14:creationId xmlns:p14="http://schemas.microsoft.com/office/powerpoint/2010/main" val="10642485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Work-up and </a:t>
            </a:r>
            <a:r>
              <a:rPr lang="en-GB" dirty="0" smtClean="0"/>
              <a:t>transfer 2</a:t>
            </a:r>
            <a:endParaRPr lang="en-GB" dirty="0"/>
          </a:p>
        </p:txBody>
      </p:sp>
      <p:sp>
        <p:nvSpPr>
          <p:cNvPr id="3" name="Text Placeholder 2"/>
          <p:cNvSpPr>
            <a:spLocks noGrp="1"/>
          </p:cNvSpPr>
          <p:nvPr>
            <p:ph type="body" sz="quarter" idx="11"/>
          </p:nvPr>
        </p:nvSpPr>
        <p:spPr/>
        <p:txBody>
          <a:bodyPr>
            <a:normAutofit/>
          </a:bodyPr>
          <a:lstStyle/>
          <a:p>
            <a:pPr marL="0" indent="0">
              <a:buNone/>
            </a:pPr>
            <a:r>
              <a:rPr lang="en-GB" dirty="0" smtClean="0"/>
              <a:t>Plant scale</a:t>
            </a:r>
          </a:p>
          <a:p>
            <a:endParaRPr lang="en-GB" dirty="0"/>
          </a:p>
          <a:p>
            <a:r>
              <a:rPr lang="en-GB" dirty="0" smtClean="0"/>
              <a:t>Dilute/quench by addition of water</a:t>
            </a:r>
          </a:p>
          <a:p>
            <a:r>
              <a:rPr lang="en-GB" dirty="0" smtClean="0"/>
              <a:t>Extract into organic solvent</a:t>
            </a:r>
          </a:p>
          <a:p>
            <a:r>
              <a:rPr lang="en-GB" dirty="0" smtClean="0"/>
              <a:t>Remove excess solvent by distillation</a:t>
            </a:r>
            <a:r>
              <a:rPr lang="en-GB" baseline="-25000" dirty="0" smtClean="0"/>
              <a:t> </a:t>
            </a:r>
            <a:endParaRPr lang="en-GB" dirty="0"/>
          </a:p>
          <a:p>
            <a:r>
              <a:rPr lang="en-GB" dirty="0" smtClean="0"/>
              <a:t>Transfer slurry of product directly to next synthetic step</a:t>
            </a:r>
          </a:p>
          <a:p>
            <a:r>
              <a:rPr lang="en-GB" dirty="0" smtClean="0"/>
              <a:t>Change solvent by distillation if necessary</a:t>
            </a:r>
            <a:endParaRPr lang="en-GB" dirty="0"/>
          </a:p>
        </p:txBody>
      </p:sp>
    </p:spTree>
    <p:extLst>
      <p:ext uri="{BB962C8B-B14F-4D97-AF65-F5344CB8AC3E}">
        <p14:creationId xmlns:p14="http://schemas.microsoft.com/office/powerpoint/2010/main" val="1358944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Aqueous work-up</a:t>
            </a:r>
            <a:endParaRPr lang="en-GB" dirty="0"/>
          </a:p>
        </p:txBody>
      </p:sp>
      <p:pic>
        <p:nvPicPr>
          <p:cNvPr id="4" name="Picture 3" title="Aqueous work-up proces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1148163"/>
            <a:ext cx="6624736" cy="3838723"/>
          </a:xfrm>
          <a:prstGeom prst="rect">
            <a:avLst/>
          </a:prstGeom>
        </p:spPr>
      </p:pic>
    </p:spTree>
    <p:extLst>
      <p:ext uri="{BB962C8B-B14F-4D97-AF65-F5344CB8AC3E}">
        <p14:creationId xmlns:p14="http://schemas.microsoft.com/office/powerpoint/2010/main" val="15460117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Purification</a:t>
            </a:r>
            <a:endParaRPr lang="en-GB" dirty="0"/>
          </a:p>
        </p:txBody>
      </p:sp>
      <p:sp>
        <p:nvSpPr>
          <p:cNvPr id="3" name="Text Placeholder 2"/>
          <p:cNvSpPr>
            <a:spLocks noGrp="1"/>
          </p:cNvSpPr>
          <p:nvPr>
            <p:ph type="body" sz="quarter" idx="11"/>
          </p:nvPr>
        </p:nvSpPr>
        <p:spPr>
          <a:xfrm>
            <a:off x="755576" y="1395260"/>
            <a:ext cx="7848872" cy="2976690"/>
          </a:xfrm>
        </p:spPr>
        <p:txBody>
          <a:bodyPr>
            <a:normAutofit/>
          </a:bodyPr>
          <a:lstStyle/>
          <a:p>
            <a:r>
              <a:rPr lang="en-GB" dirty="0"/>
              <a:t>Purification is usually saved for the last step in a synthetic route</a:t>
            </a:r>
          </a:p>
          <a:p>
            <a:r>
              <a:rPr lang="en-GB" dirty="0"/>
              <a:t>Reactions are optimised so that there are few impurities</a:t>
            </a:r>
          </a:p>
          <a:p>
            <a:r>
              <a:rPr lang="en-GB" dirty="0"/>
              <a:t>Most purifications are carried out by crystallisation.</a:t>
            </a:r>
          </a:p>
          <a:p>
            <a:r>
              <a:rPr lang="en-GB" dirty="0"/>
              <a:t>Filtration is carried out using specialist equipment and the product is dried in ovens</a:t>
            </a:r>
          </a:p>
          <a:p>
            <a:r>
              <a:rPr lang="en-GB" dirty="0"/>
              <a:t>Column chromatography can’t be done: too much solvent and silica is too dangerous.</a:t>
            </a:r>
          </a:p>
          <a:p>
            <a:r>
              <a:rPr lang="en-GB" dirty="0"/>
              <a:t>Distillation is possible for low MW oils</a:t>
            </a:r>
            <a:r>
              <a:rPr lang="en-GB" dirty="0" smtClean="0"/>
              <a:t>.</a:t>
            </a:r>
            <a:endParaRPr lang="en-GB" dirty="0"/>
          </a:p>
        </p:txBody>
      </p:sp>
    </p:spTree>
    <p:extLst>
      <p:ext uri="{BB962C8B-B14F-4D97-AF65-F5344CB8AC3E}">
        <p14:creationId xmlns:p14="http://schemas.microsoft.com/office/powerpoint/2010/main" val="26227607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 and discussion</a:t>
            </a:r>
            <a:endParaRPr lang="en-GB" dirty="0"/>
          </a:p>
        </p:txBody>
      </p:sp>
      <p:sp>
        <p:nvSpPr>
          <p:cNvPr id="3" name="Text Placeholder 2"/>
          <p:cNvSpPr>
            <a:spLocks noGrp="1"/>
          </p:cNvSpPr>
          <p:nvPr>
            <p:ph type="body" sz="quarter" idx="11"/>
          </p:nvPr>
        </p:nvSpPr>
        <p:spPr/>
        <p:txBody>
          <a:bodyPr>
            <a:normAutofit/>
          </a:bodyPr>
          <a:lstStyle/>
          <a:p>
            <a:r>
              <a:rPr lang="en-GB" dirty="0"/>
              <a:t>Think about the lab techniques you’ve used in teaching labs. </a:t>
            </a:r>
          </a:p>
          <a:p>
            <a:r>
              <a:rPr lang="en-GB" dirty="0"/>
              <a:t>Which techniques would be easiest to use on a pilot plant? </a:t>
            </a:r>
          </a:p>
          <a:p>
            <a:r>
              <a:rPr lang="en-GB" dirty="0"/>
              <a:t>Are there any you couldn’t use at all? </a:t>
            </a:r>
          </a:p>
          <a:p>
            <a:r>
              <a:rPr lang="en-GB" dirty="0"/>
              <a:t>Discuss your ideas with the people next to you</a:t>
            </a:r>
            <a:r>
              <a:rPr lang="en-GB" dirty="0" smtClean="0"/>
              <a:t>.</a:t>
            </a:r>
            <a:endParaRPr lang="en-GB" dirty="0"/>
          </a:p>
        </p:txBody>
      </p:sp>
    </p:spTree>
    <p:extLst>
      <p:ext uri="{BB962C8B-B14F-4D97-AF65-F5344CB8AC3E}">
        <p14:creationId xmlns:p14="http://schemas.microsoft.com/office/powerpoint/2010/main" val="2763188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Answers</a:t>
            </a:r>
          </a:p>
        </p:txBody>
      </p:sp>
      <p:sp>
        <p:nvSpPr>
          <p:cNvPr id="3" name="Text Placeholder 2"/>
          <p:cNvSpPr>
            <a:spLocks noGrp="1"/>
          </p:cNvSpPr>
          <p:nvPr>
            <p:ph type="body" sz="quarter" idx="11"/>
          </p:nvPr>
        </p:nvSpPr>
        <p:spPr>
          <a:xfrm>
            <a:off x="755576" y="1395260"/>
            <a:ext cx="7848872" cy="2976690"/>
          </a:xfrm>
        </p:spPr>
        <p:txBody>
          <a:bodyPr>
            <a:normAutofit/>
          </a:bodyPr>
          <a:lstStyle/>
          <a:p>
            <a:r>
              <a:rPr lang="en-GB" dirty="0"/>
              <a:t>Easy: stirring, filtering, extraction, reflux, reactions under nitrogen, </a:t>
            </a:r>
            <a:r>
              <a:rPr lang="en-GB" dirty="0" err="1"/>
              <a:t>recrystallisation</a:t>
            </a:r>
            <a:endParaRPr lang="en-GB" dirty="0"/>
          </a:p>
          <a:p>
            <a:r>
              <a:rPr lang="en-GB" dirty="0"/>
              <a:t>moderate: use of pyrophoric reagents and other particularly hazardous reagents, reactions at high pressure, cryogenic reactions</a:t>
            </a:r>
          </a:p>
          <a:p>
            <a:r>
              <a:rPr lang="en-GB" dirty="0"/>
              <a:t>Hard/impossible: rotary evaporation, column chromatography</a:t>
            </a:r>
          </a:p>
          <a:p>
            <a:r>
              <a:rPr lang="en-GB" dirty="0"/>
              <a:t>Any other suggestions</a:t>
            </a:r>
            <a:r>
              <a:rPr lang="en-GB" dirty="0" smtClean="0"/>
              <a:t>?</a:t>
            </a:r>
            <a:endParaRPr lang="en-GB" dirty="0"/>
          </a:p>
        </p:txBody>
      </p:sp>
    </p:spTree>
    <p:extLst>
      <p:ext uri="{BB962C8B-B14F-4D97-AF65-F5344CB8AC3E}">
        <p14:creationId xmlns:p14="http://schemas.microsoft.com/office/powerpoint/2010/main" val="23411590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Brief</a:t>
            </a:r>
            <a:endParaRPr lang="en-GB" dirty="0"/>
          </a:p>
        </p:txBody>
      </p:sp>
      <p:sp>
        <p:nvSpPr>
          <p:cNvPr id="5" name="Text Placeholder 4"/>
          <p:cNvSpPr>
            <a:spLocks noGrp="1"/>
          </p:cNvSpPr>
          <p:nvPr>
            <p:ph type="body" sz="quarter" idx="11"/>
          </p:nvPr>
        </p:nvSpPr>
        <p:spPr>
          <a:xfrm>
            <a:off x="755576" y="1395260"/>
            <a:ext cx="5616624" cy="2735263"/>
          </a:xfrm>
        </p:spPr>
        <p:txBody>
          <a:bodyPr>
            <a:noAutofit/>
          </a:bodyPr>
          <a:lstStyle/>
          <a:p>
            <a:r>
              <a:rPr lang="en-GB" sz="2000" dirty="0" smtClean="0"/>
              <a:t>You and your colleagues are a team of research and development chemists.</a:t>
            </a:r>
          </a:p>
          <a:p>
            <a:r>
              <a:rPr lang="en-GB" sz="2000" dirty="0" smtClean="0"/>
              <a:t>You work for the process development section of a pharmaceutical company.</a:t>
            </a:r>
          </a:p>
          <a:p>
            <a:r>
              <a:rPr lang="en-GB" sz="2000" dirty="0" smtClean="0"/>
              <a:t>Your teacher is your line manager.</a:t>
            </a:r>
          </a:p>
          <a:p>
            <a:r>
              <a:rPr lang="en-GB" sz="2000" dirty="0" smtClean="0"/>
              <a:t>Our company produces (</a:t>
            </a:r>
            <a:r>
              <a:rPr lang="en-GB" sz="2000" i="1" dirty="0" smtClean="0"/>
              <a:t>S</a:t>
            </a:r>
            <a:r>
              <a:rPr lang="en-GB" sz="2000" dirty="0" smtClean="0"/>
              <a:t>)-naproxen, a non-steroidal anti-inflammatory drug.</a:t>
            </a:r>
          </a:p>
          <a:p>
            <a:r>
              <a:rPr lang="en-GB" sz="2000" dirty="0" smtClean="0"/>
              <a:t>The (</a:t>
            </a:r>
            <a:r>
              <a:rPr lang="en-GB" sz="2000" i="1" dirty="0" smtClean="0"/>
              <a:t>S</a:t>
            </a:r>
            <a:r>
              <a:rPr lang="en-GB" sz="2000" dirty="0" smtClean="0"/>
              <a:t>)-enantiomer is active and (</a:t>
            </a:r>
            <a:r>
              <a:rPr lang="en-GB" sz="2000" i="1" dirty="0" smtClean="0"/>
              <a:t>R</a:t>
            </a:r>
            <a:r>
              <a:rPr lang="en-GB" sz="2000" dirty="0" smtClean="0"/>
              <a:t>) enantiomer is not.</a:t>
            </a:r>
            <a:endParaRPr lang="en-GB" sz="2000" dirty="0"/>
          </a:p>
        </p:txBody>
      </p:sp>
      <p:pic>
        <p:nvPicPr>
          <p:cNvPr id="1031" name="Picture 7" title="Structure of (R)-naproxe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0000"/>
          <a:stretch/>
        </p:blipFill>
        <p:spPr bwMode="auto">
          <a:xfrm>
            <a:off x="6156176" y="1203598"/>
            <a:ext cx="2171700" cy="1481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title="Structure of (S)-naproxe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50000"/>
          <a:stretch/>
        </p:blipFill>
        <p:spPr bwMode="auto">
          <a:xfrm>
            <a:off x="6372200" y="2890813"/>
            <a:ext cx="2171700" cy="1481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60718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process development</a:t>
            </a:r>
            <a:endParaRPr lang="en-GB" dirty="0"/>
          </a:p>
        </p:txBody>
      </p:sp>
      <p:sp>
        <p:nvSpPr>
          <p:cNvPr id="3" name="Text Placeholder 2"/>
          <p:cNvSpPr>
            <a:spLocks noGrp="1"/>
          </p:cNvSpPr>
          <p:nvPr>
            <p:ph type="body" sz="quarter" idx="11"/>
          </p:nvPr>
        </p:nvSpPr>
        <p:spPr>
          <a:xfrm>
            <a:off x="683568" y="3291830"/>
            <a:ext cx="7848872" cy="1702789"/>
          </a:xfrm>
        </p:spPr>
        <p:txBody>
          <a:bodyPr>
            <a:normAutofit/>
          </a:bodyPr>
          <a:lstStyle/>
          <a:p>
            <a:r>
              <a:rPr lang="en-GB" dirty="0"/>
              <a:t>Final step in the synthesis of blood pressure medication Amlodipine.</a:t>
            </a:r>
          </a:p>
          <a:p>
            <a:r>
              <a:rPr lang="en-GB" dirty="0"/>
              <a:t>First time in pilot plant yield was unexpectedly low.</a:t>
            </a:r>
          </a:p>
          <a:p>
            <a:r>
              <a:rPr lang="en-GB" dirty="0"/>
              <a:t>Distillation of MeNH</a:t>
            </a:r>
            <a:r>
              <a:rPr lang="en-GB" baseline="-25000" dirty="0"/>
              <a:t>2</a:t>
            </a:r>
            <a:r>
              <a:rPr lang="en-GB" dirty="0"/>
              <a:t> drives equilibrium back to starting material</a:t>
            </a:r>
            <a:r>
              <a:rPr lang="en-GB" dirty="0" smtClean="0"/>
              <a:t>.</a:t>
            </a:r>
            <a:endParaRPr lang="en-GB" dirty="0"/>
          </a:p>
        </p:txBody>
      </p:sp>
      <p:graphicFrame>
        <p:nvGraphicFramePr>
          <p:cNvPr id="4" name="Object 3" title="Final step in the synthesis of amlodipine"/>
          <p:cNvGraphicFramePr>
            <a:graphicFrameLocks noChangeAspect="1"/>
          </p:cNvGraphicFramePr>
          <p:nvPr>
            <p:extLst>
              <p:ext uri="{D42A27DB-BD31-4B8C-83A1-F6EECF244321}">
                <p14:modId xmlns:p14="http://schemas.microsoft.com/office/powerpoint/2010/main" val="704520277"/>
              </p:ext>
            </p:extLst>
          </p:nvPr>
        </p:nvGraphicFramePr>
        <p:xfrm>
          <a:off x="802481" y="1203598"/>
          <a:ext cx="7539038" cy="2035175"/>
        </p:xfrm>
        <a:graphic>
          <a:graphicData uri="http://schemas.openxmlformats.org/presentationml/2006/ole">
            <mc:AlternateContent xmlns:mc="http://schemas.openxmlformats.org/markup-compatibility/2006">
              <mc:Choice xmlns:v="urn:schemas-microsoft-com:vml" Requires="v">
                <p:oleObj spid="_x0000_s4124" name="CS ChemDraw Drawing" r:id="rId3" imgW="5525851" imgH="1489944" progId="ChemDraw.Document.6.0">
                  <p:embed/>
                </p:oleObj>
              </mc:Choice>
              <mc:Fallback>
                <p:oleObj name="CS ChemDraw Drawing" r:id="rId3" imgW="5525851" imgH="1489944" progId="ChemDraw.Document.6.0">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2481" y="1203598"/>
                        <a:ext cx="7539038" cy="203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0477107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Improved route 1</a:t>
            </a:r>
            <a:endParaRPr lang="en-GB" dirty="0"/>
          </a:p>
        </p:txBody>
      </p:sp>
      <p:sp>
        <p:nvSpPr>
          <p:cNvPr id="3" name="Text Placeholder 2"/>
          <p:cNvSpPr>
            <a:spLocks noGrp="1"/>
          </p:cNvSpPr>
          <p:nvPr>
            <p:ph type="body" sz="quarter" idx="11"/>
          </p:nvPr>
        </p:nvSpPr>
        <p:spPr>
          <a:xfrm>
            <a:off x="755576" y="1395260"/>
            <a:ext cx="7848872" cy="3480746"/>
          </a:xfrm>
        </p:spPr>
        <p:txBody>
          <a:bodyPr>
            <a:noAutofit/>
          </a:bodyPr>
          <a:lstStyle/>
          <a:p>
            <a:pPr marL="0" indent="0">
              <a:buNone/>
            </a:pPr>
            <a:r>
              <a:rPr lang="en-GB" dirty="0" smtClean="0"/>
              <a:t>Original pilot plant process</a:t>
            </a:r>
          </a:p>
          <a:p>
            <a:endParaRPr lang="en-GB" dirty="0"/>
          </a:p>
          <a:p>
            <a:r>
              <a:rPr lang="en-GB" dirty="0" smtClean="0"/>
              <a:t>Addition </a:t>
            </a:r>
            <a:r>
              <a:rPr lang="en-GB" dirty="0"/>
              <a:t>of </a:t>
            </a:r>
            <a:r>
              <a:rPr lang="en-GB" dirty="0" err="1"/>
              <a:t>EtOH</a:t>
            </a:r>
            <a:r>
              <a:rPr lang="en-GB" dirty="0"/>
              <a:t> and MeNH</a:t>
            </a:r>
            <a:r>
              <a:rPr lang="en-GB" baseline="-25000" dirty="0"/>
              <a:t>2</a:t>
            </a:r>
            <a:r>
              <a:rPr lang="en-GB" dirty="0"/>
              <a:t> to solution of intermediate 1</a:t>
            </a:r>
          </a:p>
          <a:p>
            <a:r>
              <a:rPr lang="en-GB" dirty="0"/>
              <a:t>Stirred until reaction complete</a:t>
            </a:r>
          </a:p>
          <a:p>
            <a:r>
              <a:rPr lang="en-GB" dirty="0"/>
              <a:t>Volume reduced by distillation</a:t>
            </a:r>
          </a:p>
          <a:p>
            <a:r>
              <a:rPr lang="en-GB" dirty="0"/>
              <a:t>Reaction quenched by addition of water</a:t>
            </a:r>
          </a:p>
          <a:p>
            <a:r>
              <a:rPr lang="en-GB" dirty="0"/>
              <a:t>Organic layers separated</a:t>
            </a:r>
          </a:p>
          <a:p>
            <a:r>
              <a:rPr lang="en-GB" dirty="0"/>
              <a:t>Concentrated to an oil</a:t>
            </a:r>
          </a:p>
          <a:p>
            <a:r>
              <a:rPr lang="en-GB" dirty="0"/>
              <a:t>Crystallisation and </a:t>
            </a:r>
            <a:r>
              <a:rPr lang="en-GB" dirty="0" smtClean="0"/>
              <a:t>filtration</a:t>
            </a:r>
            <a:endParaRPr lang="en-GB" dirty="0"/>
          </a:p>
        </p:txBody>
      </p:sp>
    </p:spTree>
    <p:extLst>
      <p:ext uri="{BB962C8B-B14F-4D97-AF65-F5344CB8AC3E}">
        <p14:creationId xmlns:p14="http://schemas.microsoft.com/office/powerpoint/2010/main" val="20138849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Improved route 2</a:t>
            </a:r>
            <a:endParaRPr lang="en-GB" dirty="0"/>
          </a:p>
        </p:txBody>
      </p:sp>
      <p:sp>
        <p:nvSpPr>
          <p:cNvPr id="3" name="Text Placeholder 2"/>
          <p:cNvSpPr>
            <a:spLocks noGrp="1"/>
          </p:cNvSpPr>
          <p:nvPr>
            <p:ph type="body" sz="quarter" idx="11"/>
          </p:nvPr>
        </p:nvSpPr>
        <p:spPr/>
        <p:txBody>
          <a:bodyPr>
            <a:normAutofit/>
          </a:bodyPr>
          <a:lstStyle/>
          <a:p>
            <a:pPr marL="0" indent="0">
              <a:buNone/>
            </a:pPr>
            <a:r>
              <a:rPr lang="en-GB" dirty="0" smtClean="0"/>
              <a:t>New process solves this problem – No </a:t>
            </a:r>
            <a:r>
              <a:rPr lang="en-GB" dirty="0" err="1" smtClean="0"/>
              <a:t>EtOH</a:t>
            </a:r>
            <a:r>
              <a:rPr lang="en-GB" dirty="0" smtClean="0"/>
              <a:t> </a:t>
            </a:r>
          </a:p>
          <a:p>
            <a:endParaRPr lang="en-GB" dirty="0"/>
          </a:p>
          <a:p>
            <a:r>
              <a:rPr lang="en-GB" smtClean="0"/>
              <a:t>Add </a:t>
            </a:r>
            <a:r>
              <a:rPr lang="en-GB" dirty="0"/>
              <a:t>MeNH</a:t>
            </a:r>
            <a:r>
              <a:rPr lang="en-GB" baseline="-25000" dirty="0"/>
              <a:t>2</a:t>
            </a:r>
            <a:r>
              <a:rPr lang="en-GB" dirty="0"/>
              <a:t> to concentrated solution of intermediate 1</a:t>
            </a:r>
          </a:p>
          <a:p>
            <a:r>
              <a:rPr lang="en-GB" dirty="0"/>
              <a:t>Stirred until reaction complete</a:t>
            </a:r>
          </a:p>
          <a:p>
            <a:r>
              <a:rPr lang="en-GB" dirty="0"/>
              <a:t>Filter off product</a:t>
            </a:r>
          </a:p>
          <a:p>
            <a:r>
              <a:rPr lang="en-GB" dirty="0"/>
              <a:t>Crystallisation and filtration</a:t>
            </a:r>
          </a:p>
          <a:p>
            <a:endParaRPr lang="en-GB" dirty="0"/>
          </a:p>
        </p:txBody>
      </p:sp>
    </p:spTree>
    <p:extLst>
      <p:ext uri="{BB962C8B-B14F-4D97-AF65-F5344CB8AC3E}">
        <p14:creationId xmlns:p14="http://schemas.microsoft.com/office/powerpoint/2010/main" val="24347205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1</a:t>
            </a:r>
            <a:endParaRPr lang="en-GB" dirty="0"/>
          </a:p>
        </p:txBody>
      </p:sp>
      <p:sp>
        <p:nvSpPr>
          <p:cNvPr id="3" name="Text Placeholder 2"/>
          <p:cNvSpPr>
            <a:spLocks noGrp="1"/>
          </p:cNvSpPr>
          <p:nvPr>
            <p:ph type="body" sz="quarter" idx="11"/>
          </p:nvPr>
        </p:nvSpPr>
        <p:spPr>
          <a:xfrm>
            <a:off x="755576" y="1395260"/>
            <a:ext cx="7848872" cy="2760666"/>
          </a:xfrm>
        </p:spPr>
        <p:txBody>
          <a:bodyPr>
            <a:normAutofit/>
          </a:bodyPr>
          <a:lstStyle/>
          <a:p>
            <a:r>
              <a:rPr lang="en-GB" dirty="0"/>
              <a:t>Large scale chemistry is carried out differently to lab chemistry</a:t>
            </a:r>
          </a:p>
          <a:p>
            <a:r>
              <a:rPr lang="en-GB" dirty="0"/>
              <a:t>Different techniques are used</a:t>
            </a:r>
          </a:p>
          <a:p>
            <a:r>
              <a:rPr lang="en-GB" dirty="0"/>
              <a:t>Reactions need to be planned in a lot more </a:t>
            </a:r>
            <a:r>
              <a:rPr lang="en-GB" dirty="0" smtClean="0"/>
              <a:t>detail</a:t>
            </a:r>
            <a:endParaRPr lang="en-GB" dirty="0"/>
          </a:p>
          <a:p>
            <a:endParaRPr lang="en-GB" dirty="0"/>
          </a:p>
        </p:txBody>
      </p:sp>
    </p:spTree>
    <p:extLst>
      <p:ext uri="{BB962C8B-B14F-4D97-AF65-F5344CB8AC3E}">
        <p14:creationId xmlns:p14="http://schemas.microsoft.com/office/powerpoint/2010/main" val="23856367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Summary 2</a:t>
            </a:r>
            <a:endParaRPr lang="en-GB" dirty="0"/>
          </a:p>
        </p:txBody>
      </p:sp>
      <p:sp>
        <p:nvSpPr>
          <p:cNvPr id="3" name="Text Placeholder 2"/>
          <p:cNvSpPr>
            <a:spLocks noGrp="1"/>
          </p:cNvSpPr>
          <p:nvPr>
            <p:ph type="body" sz="quarter" idx="11"/>
          </p:nvPr>
        </p:nvSpPr>
        <p:spPr/>
        <p:txBody>
          <a:bodyPr/>
          <a:lstStyle/>
          <a:p>
            <a:pPr marL="0" indent="0">
              <a:buNone/>
            </a:pPr>
            <a:r>
              <a:rPr lang="en-GB" dirty="0" smtClean="0"/>
              <a:t>Before the workshop – read the hand-out.</a:t>
            </a:r>
          </a:p>
          <a:p>
            <a:pPr marL="0" indent="0">
              <a:buNone/>
            </a:pPr>
            <a:endParaRPr lang="en-GB" dirty="0"/>
          </a:p>
          <a:p>
            <a:pPr marL="0" indent="0">
              <a:buNone/>
            </a:pPr>
            <a:r>
              <a:rPr lang="en-GB" dirty="0" smtClean="0"/>
              <a:t>In the workshop you will be discussing the course outline and learning objectives</a:t>
            </a:r>
            <a:endParaRPr lang="en-GB" dirty="0"/>
          </a:p>
        </p:txBody>
      </p:sp>
    </p:spTree>
    <p:extLst>
      <p:ext uri="{BB962C8B-B14F-4D97-AF65-F5344CB8AC3E}">
        <p14:creationId xmlns:p14="http://schemas.microsoft.com/office/powerpoint/2010/main" val="31953226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Copyright information</a:t>
            </a:r>
            <a:endParaRPr lang="en-GB" dirty="0"/>
          </a:p>
        </p:txBody>
      </p:sp>
      <p:sp>
        <p:nvSpPr>
          <p:cNvPr id="3" name="Text Placeholder 2"/>
          <p:cNvSpPr>
            <a:spLocks noGrp="1"/>
          </p:cNvSpPr>
          <p:nvPr>
            <p:ph type="body" sz="quarter" idx="11"/>
          </p:nvPr>
        </p:nvSpPr>
        <p:spPr/>
        <p:txBody>
          <a:bodyPr/>
          <a:lstStyle/>
          <a:p>
            <a:pPr marL="0" indent="0">
              <a:buNone/>
            </a:pPr>
            <a:r>
              <a:rPr lang="en-GB" dirty="0"/>
              <a:t>This resource “</a:t>
            </a:r>
            <a:r>
              <a:rPr lang="en-GB" i="1" dirty="0"/>
              <a:t>new name</a:t>
            </a:r>
            <a:r>
              <a:rPr lang="en-GB" dirty="0"/>
              <a:t>”, is a derivative of </a:t>
            </a:r>
            <a:r>
              <a:rPr lang="en-GB" dirty="0" smtClean="0"/>
              <a:t>“Naproxen lecture 1” </a:t>
            </a:r>
            <a:r>
              <a:rPr lang="en-GB" dirty="0"/>
              <a:t>by The Royal Society of Chemistry used under CC-BY-NC-SA 4.0. “</a:t>
            </a:r>
            <a:r>
              <a:rPr lang="en-GB" i="1" dirty="0"/>
              <a:t>new name</a:t>
            </a:r>
            <a:r>
              <a:rPr lang="en-GB" dirty="0"/>
              <a:t>” is licensed under CC-BY-NC-SA 4.0 by “</a:t>
            </a:r>
            <a:r>
              <a:rPr lang="en-GB" i="1" dirty="0"/>
              <a:t>name of user</a:t>
            </a:r>
            <a:r>
              <a:rPr lang="en-GB" dirty="0"/>
              <a:t>”.</a:t>
            </a:r>
          </a:p>
        </p:txBody>
      </p:sp>
    </p:spTree>
    <p:extLst>
      <p:ext uri="{BB962C8B-B14F-4D97-AF65-F5344CB8AC3E}">
        <p14:creationId xmlns:p14="http://schemas.microsoft.com/office/powerpoint/2010/main" val="20973121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Naproxen synthesis</a:t>
            </a:r>
            <a:endParaRPr lang="en-GB" dirty="0"/>
          </a:p>
        </p:txBody>
      </p:sp>
      <p:graphicFrame>
        <p:nvGraphicFramePr>
          <p:cNvPr id="2" name="Object 1" title="Conversion of (R)-naproxen to (S)-naproxen"/>
          <p:cNvGraphicFramePr>
            <a:graphicFrameLocks noChangeAspect="1"/>
          </p:cNvGraphicFramePr>
          <p:nvPr>
            <p:extLst>
              <p:ext uri="{D42A27DB-BD31-4B8C-83A1-F6EECF244321}">
                <p14:modId xmlns:p14="http://schemas.microsoft.com/office/powerpoint/2010/main" val="3303713381"/>
              </p:ext>
            </p:extLst>
          </p:nvPr>
        </p:nvGraphicFramePr>
        <p:xfrm>
          <a:off x="1547664" y="1203598"/>
          <a:ext cx="6048672" cy="3727842"/>
        </p:xfrm>
        <a:graphic>
          <a:graphicData uri="http://schemas.openxmlformats.org/presentationml/2006/ole">
            <mc:AlternateContent xmlns:mc="http://schemas.openxmlformats.org/markup-compatibility/2006">
              <mc:Choice xmlns:v="urn:schemas-microsoft-com:vml" Requires="v">
                <p:oleObj spid="_x0000_s2081" name="CS ChemDraw Drawing" r:id="rId4" imgW="5877668" imgH="3620668" progId="ChemDraw.Document.6.0">
                  <p:embed/>
                </p:oleObj>
              </mc:Choice>
              <mc:Fallback>
                <p:oleObj name="CS ChemDraw Drawing" r:id="rId4" imgW="5877668" imgH="3620668" progId="ChemDraw.Document.6.0">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47664" y="1203598"/>
                        <a:ext cx="6048672" cy="3727842"/>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9579921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Course overview</a:t>
            </a:r>
            <a:endParaRPr lang="en-GB" dirty="0"/>
          </a:p>
        </p:txBody>
      </p:sp>
      <p:graphicFrame>
        <p:nvGraphicFramePr>
          <p:cNvPr id="8" name="Table 7" title="Course overview"/>
          <p:cNvGraphicFramePr>
            <a:graphicFrameLocks noGrp="1"/>
          </p:cNvGraphicFramePr>
          <p:nvPr>
            <p:extLst>
              <p:ext uri="{D42A27DB-BD31-4B8C-83A1-F6EECF244321}">
                <p14:modId xmlns:p14="http://schemas.microsoft.com/office/powerpoint/2010/main" val="3621793640"/>
              </p:ext>
            </p:extLst>
          </p:nvPr>
        </p:nvGraphicFramePr>
        <p:xfrm>
          <a:off x="323529" y="1203598"/>
          <a:ext cx="8568952" cy="3861397"/>
        </p:xfrm>
        <a:graphic>
          <a:graphicData uri="http://schemas.openxmlformats.org/drawingml/2006/table">
            <a:tbl>
              <a:tblPr firstRow="1"/>
              <a:tblGrid>
                <a:gridCol w="720079"/>
                <a:gridCol w="1728192"/>
                <a:gridCol w="1152128"/>
                <a:gridCol w="4968553"/>
              </a:tblGrid>
              <a:tr h="178306">
                <a:tc>
                  <a:txBody>
                    <a:bodyPr/>
                    <a:lstStyle/>
                    <a:p>
                      <a:pPr algn="l">
                        <a:spcAft>
                          <a:spcPts val="1200"/>
                        </a:spcAft>
                      </a:pPr>
                      <a:r>
                        <a:rPr lang="en-GB" sz="1400" b="1" dirty="0">
                          <a:effectLst/>
                          <a:latin typeface="Arial"/>
                          <a:ea typeface="Calibri"/>
                        </a:rPr>
                        <a:t>Week</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1200"/>
                        </a:spcAft>
                      </a:pPr>
                      <a:r>
                        <a:rPr lang="en-GB" sz="1400" b="1" dirty="0">
                          <a:effectLst/>
                          <a:latin typeface="Arial"/>
                          <a:ea typeface="Calibri"/>
                        </a:rPr>
                        <a:t>Session</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1200"/>
                        </a:spcAft>
                      </a:pPr>
                      <a:r>
                        <a:rPr lang="en-GB" sz="1400" b="1" dirty="0">
                          <a:effectLst/>
                          <a:latin typeface="Arial"/>
                          <a:ea typeface="Calibri"/>
                        </a:rPr>
                        <a:t>Length</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1200"/>
                        </a:spcAft>
                      </a:pPr>
                      <a:r>
                        <a:rPr lang="en-GB" sz="1400" b="1" dirty="0">
                          <a:effectLst/>
                          <a:latin typeface="Arial"/>
                          <a:ea typeface="Calibri"/>
                        </a:rPr>
                        <a:t>Descriptions</a:t>
                      </a:r>
                    </a:p>
                  </a:txBody>
                  <a:tcPr marL="50911" marR="50911" marT="0" marB="0">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r>
              <a:tr h="722744">
                <a:tc>
                  <a:txBody>
                    <a:bodyPr/>
                    <a:lstStyle/>
                    <a:p>
                      <a:pPr algn="l">
                        <a:spcAft>
                          <a:spcPts val="1200"/>
                        </a:spcAft>
                      </a:pPr>
                      <a:r>
                        <a:rPr lang="en-GB" sz="1400" dirty="0">
                          <a:effectLst/>
                          <a:latin typeface="Arial"/>
                          <a:ea typeface="Calibri"/>
                        </a:rPr>
                        <a:t>1</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dirty="0">
                          <a:effectLst/>
                          <a:latin typeface="Arial"/>
                          <a:ea typeface="Calibri"/>
                        </a:rPr>
                        <a:t>Lecture 1</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dirty="0">
                          <a:effectLst/>
                          <a:latin typeface="Arial"/>
                          <a:ea typeface="Calibri"/>
                        </a:rPr>
                        <a:t>1 h</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dirty="0">
                          <a:effectLst/>
                          <a:latin typeface="Arial"/>
                          <a:ea typeface="Calibri"/>
                        </a:rPr>
                        <a:t>Introduction to the project.</a:t>
                      </a:r>
                      <a:br>
                        <a:rPr lang="en-GB" sz="1400" dirty="0">
                          <a:effectLst/>
                          <a:latin typeface="Arial"/>
                          <a:ea typeface="Calibri"/>
                        </a:rPr>
                      </a:br>
                      <a:r>
                        <a:rPr lang="en-GB" sz="1400" dirty="0">
                          <a:effectLst/>
                          <a:latin typeface="Arial"/>
                          <a:ea typeface="Calibri"/>
                        </a:rPr>
                        <a:t>An introduction to the process </a:t>
                      </a:r>
                      <a:r>
                        <a:rPr lang="en-GB" sz="1400" dirty="0" smtClean="0">
                          <a:effectLst/>
                          <a:latin typeface="Arial"/>
                          <a:ea typeface="Calibri"/>
                        </a:rPr>
                        <a:t>chemistry examining the ways plant chemistry is different to lab chemistry </a:t>
                      </a:r>
                      <a:endParaRPr lang="en-GB" sz="1400" dirty="0">
                        <a:effectLst/>
                        <a:latin typeface="Arial"/>
                        <a:ea typeface="Calibri"/>
                      </a:endParaRPr>
                    </a:p>
                  </a:txBody>
                  <a:tcPr marL="50911" marR="50911" marT="0" marB="0">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r>
              <a:tr h="432048">
                <a:tc>
                  <a:txBody>
                    <a:bodyPr/>
                    <a:lstStyle/>
                    <a:p>
                      <a:pPr algn="l">
                        <a:spcAft>
                          <a:spcPts val="1200"/>
                        </a:spcAft>
                      </a:pPr>
                      <a:r>
                        <a:rPr lang="en-GB" sz="1400">
                          <a:effectLst/>
                          <a:latin typeface="Arial"/>
                          <a:ea typeface="Calibri"/>
                        </a:rPr>
                        <a:t>1</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a:effectLst/>
                          <a:latin typeface="Arial"/>
                          <a:ea typeface="Calibri"/>
                        </a:rPr>
                        <a:t>Workshop 1</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a:effectLst/>
                          <a:latin typeface="Arial"/>
                          <a:ea typeface="Calibri"/>
                        </a:rPr>
                        <a:t>1 h</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dirty="0">
                          <a:effectLst/>
                          <a:latin typeface="Arial"/>
                          <a:ea typeface="Calibri"/>
                        </a:rPr>
                        <a:t>Adapting laboratory scale reactions to pilot plant scale using the principles from lecture 1.</a:t>
                      </a:r>
                    </a:p>
                  </a:txBody>
                  <a:tcPr marL="50911" marR="50911" marT="0" marB="0">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534917">
                <a:tc>
                  <a:txBody>
                    <a:bodyPr/>
                    <a:lstStyle/>
                    <a:p>
                      <a:pPr algn="l">
                        <a:spcAft>
                          <a:spcPts val="1200"/>
                        </a:spcAft>
                      </a:pPr>
                      <a:r>
                        <a:rPr lang="en-GB" sz="1400">
                          <a:effectLst/>
                          <a:latin typeface="Arial"/>
                          <a:ea typeface="Calibri"/>
                        </a:rPr>
                        <a:t>2</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a:effectLst/>
                          <a:latin typeface="Arial"/>
                          <a:ea typeface="Calibri"/>
                        </a:rPr>
                        <a:t>Lecture 2</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a:effectLst/>
                          <a:latin typeface="Arial"/>
                          <a:ea typeface="Calibri"/>
                        </a:rPr>
                        <a:t>1 h</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dirty="0">
                          <a:effectLst/>
                          <a:latin typeface="Arial"/>
                          <a:ea typeface="Calibri"/>
                        </a:rPr>
                        <a:t>Health and safety. Green chemistry considerations. Time and cost in process chemistry.</a:t>
                      </a:r>
                    </a:p>
                  </a:txBody>
                  <a:tcPr marL="50911" marR="50911" marT="0" marB="0">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534917">
                <a:tc>
                  <a:txBody>
                    <a:bodyPr/>
                    <a:lstStyle/>
                    <a:p>
                      <a:pPr algn="l">
                        <a:spcAft>
                          <a:spcPts val="1200"/>
                        </a:spcAft>
                      </a:pPr>
                      <a:r>
                        <a:rPr lang="en-GB" sz="1400">
                          <a:effectLst/>
                          <a:latin typeface="Arial"/>
                          <a:ea typeface="Calibri"/>
                        </a:rPr>
                        <a:t>2</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dirty="0">
                          <a:effectLst/>
                          <a:latin typeface="Arial"/>
                          <a:ea typeface="Calibri"/>
                        </a:rPr>
                        <a:t>Workshop 2</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a:effectLst/>
                          <a:latin typeface="Arial"/>
                          <a:ea typeface="Calibri"/>
                        </a:rPr>
                        <a:t>1 h</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dirty="0">
                          <a:effectLst/>
                          <a:latin typeface="Arial"/>
                          <a:ea typeface="Calibri"/>
                        </a:rPr>
                        <a:t>Adapting laboratory scale reactions to pilot plant scale using the principles from lectures 1 and 2.</a:t>
                      </a:r>
                    </a:p>
                  </a:txBody>
                  <a:tcPr marL="50911" marR="50911" marT="0" marB="0">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356611">
                <a:tc>
                  <a:txBody>
                    <a:bodyPr/>
                    <a:lstStyle/>
                    <a:p>
                      <a:pPr algn="l">
                        <a:spcAft>
                          <a:spcPts val="1200"/>
                        </a:spcAft>
                      </a:pPr>
                      <a:r>
                        <a:rPr lang="en-GB" sz="1400" dirty="0" smtClean="0">
                          <a:effectLst/>
                          <a:latin typeface="Arial"/>
                          <a:ea typeface="Calibri"/>
                        </a:rPr>
                        <a:t>3 – 6</a:t>
                      </a:r>
                      <a:endParaRPr lang="en-GB" sz="1400" dirty="0">
                        <a:effectLst/>
                        <a:latin typeface="Arial"/>
                        <a:ea typeface="Calibri"/>
                      </a:endParaRP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a:effectLst/>
                          <a:latin typeface="Arial"/>
                          <a:ea typeface="Calibri"/>
                        </a:rPr>
                        <a:t>Laboratory work</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a:effectLst/>
                          <a:latin typeface="Arial"/>
                          <a:ea typeface="Calibri"/>
                        </a:rPr>
                        <a:t>Timetabled</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dirty="0">
                          <a:effectLst/>
                          <a:latin typeface="Arial"/>
                          <a:ea typeface="Calibri"/>
                        </a:rPr>
                        <a:t>Laboratory investigations to find the optimum conditions to recycle (</a:t>
                      </a:r>
                      <a:r>
                        <a:rPr lang="en-GB" sz="1400" i="1" dirty="0">
                          <a:effectLst/>
                          <a:latin typeface="Arial"/>
                          <a:ea typeface="Calibri"/>
                        </a:rPr>
                        <a:t>R</a:t>
                      </a:r>
                      <a:r>
                        <a:rPr lang="en-GB" sz="1400" dirty="0">
                          <a:effectLst/>
                          <a:latin typeface="Arial"/>
                          <a:ea typeface="Calibri"/>
                        </a:rPr>
                        <a:t>)-naproxen.</a:t>
                      </a:r>
                    </a:p>
                  </a:txBody>
                  <a:tcPr marL="50911" marR="50911" marT="0" marB="0">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356611">
                <a:tc>
                  <a:txBody>
                    <a:bodyPr/>
                    <a:lstStyle/>
                    <a:p>
                      <a:pPr algn="l">
                        <a:spcAft>
                          <a:spcPts val="1200"/>
                        </a:spcAft>
                      </a:pPr>
                      <a:r>
                        <a:rPr lang="en-GB" sz="1400">
                          <a:effectLst/>
                          <a:latin typeface="Arial"/>
                          <a:ea typeface="Calibri"/>
                        </a:rPr>
                        <a:t>7</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a:effectLst/>
                          <a:latin typeface="Arial"/>
                          <a:ea typeface="Calibri"/>
                        </a:rPr>
                        <a:t>Group presentation</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a:effectLst/>
                          <a:latin typeface="Arial"/>
                          <a:ea typeface="Calibri"/>
                        </a:rPr>
                        <a:t>20 – 30 min</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dirty="0">
                          <a:effectLst/>
                          <a:latin typeface="Arial"/>
                          <a:ea typeface="Calibri"/>
                        </a:rPr>
                        <a:t>A group presentation to the manager and pilot plant team.</a:t>
                      </a:r>
                    </a:p>
                  </a:txBody>
                  <a:tcPr marL="50911" marR="50911" marT="0" marB="0">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534917">
                <a:tc>
                  <a:txBody>
                    <a:bodyPr/>
                    <a:lstStyle/>
                    <a:p>
                      <a:pPr algn="l">
                        <a:spcAft>
                          <a:spcPts val="1200"/>
                        </a:spcAft>
                      </a:pPr>
                      <a:r>
                        <a:rPr lang="en-GB" sz="1400" dirty="0" smtClean="0">
                          <a:effectLst/>
                          <a:latin typeface="Arial"/>
                          <a:ea typeface="Calibri"/>
                        </a:rPr>
                        <a:t>9 – 10</a:t>
                      </a:r>
                      <a:endParaRPr lang="en-GB" sz="1400" dirty="0">
                        <a:effectLst/>
                        <a:latin typeface="Arial"/>
                        <a:ea typeface="Calibri"/>
                      </a:endParaRP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a:effectLst/>
                          <a:latin typeface="Arial"/>
                          <a:ea typeface="Calibri"/>
                        </a:rPr>
                        <a:t>Written report due</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a:effectLst/>
                          <a:latin typeface="Arial"/>
                          <a:ea typeface="Calibri"/>
                        </a:rPr>
                        <a:t> </a:t>
                      </a:r>
                    </a:p>
                  </a:txBody>
                  <a:tcPr marL="50911" marR="50911"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spcAft>
                          <a:spcPts val="1200"/>
                        </a:spcAft>
                      </a:pPr>
                      <a:r>
                        <a:rPr lang="en-GB" sz="1400" dirty="0">
                          <a:effectLst/>
                          <a:latin typeface="Arial"/>
                          <a:ea typeface="Calibri"/>
                        </a:rPr>
                        <a:t>Deadline for written report describing the project work and giving full experimental details for the lab work you carried out.</a:t>
                      </a:r>
                    </a:p>
                  </a:txBody>
                  <a:tcPr marL="50911" marR="50911" marT="0" marB="0">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bl>
          </a:graphicData>
        </a:graphic>
      </p:graphicFrame>
    </p:spTree>
    <p:extLst>
      <p:ext uri="{BB962C8B-B14F-4D97-AF65-F5344CB8AC3E}">
        <p14:creationId xmlns:p14="http://schemas.microsoft.com/office/powerpoint/2010/main" val="7433148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Assessment</a:t>
            </a:r>
            <a:endParaRPr lang="en-GB" dirty="0"/>
          </a:p>
        </p:txBody>
      </p:sp>
      <p:sp>
        <p:nvSpPr>
          <p:cNvPr id="3" name="Text Placeholder 2"/>
          <p:cNvSpPr>
            <a:spLocks noGrp="1"/>
          </p:cNvSpPr>
          <p:nvPr>
            <p:ph type="body" sz="quarter" idx="11"/>
          </p:nvPr>
        </p:nvSpPr>
        <p:spPr/>
        <p:txBody>
          <a:bodyPr>
            <a:noAutofit/>
          </a:bodyPr>
          <a:lstStyle/>
          <a:p>
            <a:r>
              <a:rPr lang="en-GB" sz="2000" dirty="0"/>
              <a:t>Project results 30%</a:t>
            </a:r>
          </a:p>
          <a:p>
            <a:r>
              <a:rPr lang="en-GB" sz="2000" dirty="0"/>
              <a:t>Laboratory report 40%</a:t>
            </a:r>
          </a:p>
          <a:p>
            <a:r>
              <a:rPr lang="en-GB" sz="2000" dirty="0"/>
              <a:t>Group presentation 20%</a:t>
            </a:r>
          </a:p>
          <a:p>
            <a:r>
              <a:rPr lang="en-GB" sz="2000" dirty="0"/>
              <a:t>Peer mark 10%</a:t>
            </a:r>
          </a:p>
          <a:p>
            <a:pPr marL="0" indent="0">
              <a:buNone/>
            </a:pPr>
            <a:endParaRPr lang="en-GB" sz="2000" dirty="0" smtClean="0"/>
          </a:p>
          <a:p>
            <a:pPr marL="0" indent="0">
              <a:buNone/>
            </a:pPr>
            <a:r>
              <a:rPr lang="en-GB" sz="2000" dirty="0" smtClean="0"/>
              <a:t>The key to good results is good team work, planning and </a:t>
            </a:r>
            <a:r>
              <a:rPr lang="en-GB" sz="2000" dirty="0"/>
              <a:t>c</a:t>
            </a:r>
            <a:r>
              <a:rPr lang="en-GB" sz="2000" dirty="0" smtClean="0"/>
              <a:t>ommunication</a:t>
            </a:r>
            <a:endParaRPr lang="en-GB" sz="2000" dirty="0"/>
          </a:p>
        </p:txBody>
      </p:sp>
    </p:spTree>
    <p:extLst>
      <p:ext uri="{BB962C8B-B14F-4D97-AF65-F5344CB8AC3E}">
        <p14:creationId xmlns:p14="http://schemas.microsoft.com/office/powerpoint/2010/main" val="3731426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Meet Matt </a:t>
            </a:r>
            <a:r>
              <a:rPr lang="en-GB" dirty="0" err="1" smtClean="0"/>
              <a:t>Tozer</a:t>
            </a:r>
            <a:endParaRPr lang="en-GB" dirty="0"/>
          </a:p>
        </p:txBody>
      </p:sp>
      <p:sp>
        <p:nvSpPr>
          <p:cNvPr id="3" name="Text Placeholder 2"/>
          <p:cNvSpPr>
            <a:spLocks noGrp="1"/>
          </p:cNvSpPr>
          <p:nvPr>
            <p:ph type="body" sz="quarter" idx="11"/>
          </p:nvPr>
        </p:nvSpPr>
        <p:spPr/>
        <p:txBody>
          <a:bodyPr/>
          <a:lstStyle/>
          <a:p>
            <a:r>
              <a:rPr lang="en-GB" sz="2000" dirty="0" smtClean="0"/>
              <a:t>Matt </a:t>
            </a:r>
            <a:r>
              <a:rPr lang="en-GB" sz="2000" dirty="0" err="1" smtClean="0"/>
              <a:t>Tozer</a:t>
            </a:r>
            <a:r>
              <a:rPr lang="en-GB" sz="2000" dirty="0" smtClean="0"/>
              <a:t> is an industrial chemist</a:t>
            </a:r>
            <a:endParaRPr lang="en-GB" sz="2000" dirty="0"/>
          </a:p>
        </p:txBody>
      </p:sp>
    </p:spTree>
    <p:extLst>
      <p:ext uri="{BB962C8B-B14F-4D97-AF65-F5344CB8AC3E}">
        <p14:creationId xmlns:p14="http://schemas.microsoft.com/office/powerpoint/2010/main" val="27818599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Process scale chemistry 1</a:t>
            </a:r>
            <a:endParaRPr lang="en-GB" dirty="0"/>
          </a:p>
        </p:txBody>
      </p:sp>
      <p:sp>
        <p:nvSpPr>
          <p:cNvPr id="3" name="Text Placeholder 2"/>
          <p:cNvSpPr>
            <a:spLocks noGrp="1"/>
          </p:cNvSpPr>
          <p:nvPr>
            <p:ph type="body" sz="quarter" idx="11"/>
          </p:nvPr>
        </p:nvSpPr>
        <p:spPr/>
        <p:txBody>
          <a:bodyPr>
            <a:noAutofit/>
          </a:bodyPr>
          <a:lstStyle/>
          <a:p>
            <a:pPr marL="0" indent="0">
              <a:buNone/>
            </a:pPr>
            <a:r>
              <a:rPr lang="en-GB" dirty="0" smtClean="0"/>
              <a:t>Research labs</a:t>
            </a:r>
          </a:p>
          <a:p>
            <a:pPr marL="0" indent="0">
              <a:buNone/>
            </a:pPr>
            <a:endParaRPr lang="en-GB" dirty="0" smtClean="0"/>
          </a:p>
          <a:p>
            <a:r>
              <a:rPr lang="en-GB" dirty="0" smtClean="0"/>
              <a:t>Small scale (10 mg – 10 g)</a:t>
            </a:r>
          </a:p>
          <a:p>
            <a:r>
              <a:rPr lang="en-GB" dirty="0" smtClean="0"/>
              <a:t>Make many different compounds</a:t>
            </a:r>
          </a:p>
          <a:p>
            <a:r>
              <a:rPr lang="en-GB" dirty="0" smtClean="0"/>
              <a:t>Yields are </a:t>
            </a:r>
            <a:r>
              <a:rPr lang="en-GB" dirty="0" err="1" smtClean="0"/>
              <a:t>unoptimised</a:t>
            </a:r>
            <a:endParaRPr lang="en-GB" dirty="0"/>
          </a:p>
          <a:p>
            <a:r>
              <a:rPr lang="en-GB" dirty="0" smtClean="0"/>
              <a:t>Expensive, inefficient or dangerous reagents can be used</a:t>
            </a:r>
          </a:p>
          <a:p>
            <a:pPr marL="457200" lvl="1" indent="0">
              <a:buNone/>
            </a:pPr>
            <a:endParaRPr lang="en-GB" dirty="0" smtClean="0"/>
          </a:p>
        </p:txBody>
      </p:sp>
    </p:spTree>
    <p:extLst>
      <p:ext uri="{BB962C8B-B14F-4D97-AF65-F5344CB8AC3E}">
        <p14:creationId xmlns:p14="http://schemas.microsoft.com/office/powerpoint/2010/main" val="5149608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Process scale chemistry 2</a:t>
            </a:r>
            <a:endParaRPr lang="en-GB" dirty="0"/>
          </a:p>
        </p:txBody>
      </p:sp>
      <p:sp>
        <p:nvSpPr>
          <p:cNvPr id="3" name="Text Placeholder 2"/>
          <p:cNvSpPr>
            <a:spLocks noGrp="1"/>
          </p:cNvSpPr>
          <p:nvPr>
            <p:ph type="body" sz="quarter" idx="11"/>
          </p:nvPr>
        </p:nvSpPr>
        <p:spPr>
          <a:xfrm>
            <a:off x="755576" y="1395260"/>
            <a:ext cx="7848872" cy="3336730"/>
          </a:xfrm>
        </p:spPr>
        <p:txBody>
          <a:bodyPr>
            <a:noAutofit/>
          </a:bodyPr>
          <a:lstStyle/>
          <a:p>
            <a:pPr marL="0" indent="0">
              <a:buNone/>
            </a:pPr>
            <a:r>
              <a:rPr lang="en-GB" dirty="0" smtClean="0"/>
              <a:t>Chemical plants</a:t>
            </a:r>
          </a:p>
          <a:p>
            <a:pPr marL="0" indent="0">
              <a:buNone/>
            </a:pPr>
            <a:endParaRPr lang="en-GB" dirty="0" smtClean="0"/>
          </a:p>
          <a:p>
            <a:r>
              <a:rPr lang="en-GB" dirty="0" smtClean="0"/>
              <a:t>Large scale (tonnes)</a:t>
            </a:r>
          </a:p>
          <a:p>
            <a:r>
              <a:rPr lang="en-GB" dirty="0" smtClean="0"/>
              <a:t>Only need to make one product</a:t>
            </a:r>
          </a:p>
          <a:p>
            <a:r>
              <a:rPr lang="en-GB" dirty="0" smtClean="0"/>
              <a:t>Yields are highly optimised</a:t>
            </a:r>
          </a:p>
          <a:p>
            <a:r>
              <a:rPr lang="en-GB" dirty="0" smtClean="0"/>
              <a:t>Processes must be safe, efficient and cost-effective</a:t>
            </a:r>
          </a:p>
          <a:p>
            <a:pPr marL="0" indent="0">
              <a:buNone/>
            </a:pPr>
            <a:r>
              <a:rPr lang="en-GB" dirty="0"/>
              <a:t/>
            </a:r>
            <a:br>
              <a:rPr lang="en-GB" dirty="0"/>
            </a:br>
            <a:r>
              <a:rPr lang="en-GB" dirty="0" smtClean="0"/>
              <a:t>Efficient plant scale routes take a considerable amount of time and work to develop</a:t>
            </a:r>
            <a:endParaRPr lang="en-GB" dirty="0"/>
          </a:p>
        </p:txBody>
      </p:sp>
    </p:spTree>
    <p:extLst>
      <p:ext uri="{BB962C8B-B14F-4D97-AF65-F5344CB8AC3E}">
        <p14:creationId xmlns:p14="http://schemas.microsoft.com/office/powerpoint/2010/main" val="6853564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Everything changes on scale</a:t>
            </a:r>
            <a:endParaRPr lang="en-GB" dirty="0"/>
          </a:p>
        </p:txBody>
      </p:sp>
      <p:sp>
        <p:nvSpPr>
          <p:cNvPr id="3" name="Text Placeholder 2"/>
          <p:cNvSpPr>
            <a:spLocks noGrp="1"/>
          </p:cNvSpPr>
          <p:nvPr>
            <p:ph type="body" sz="quarter" idx="11"/>
          </p:nvPr>
        </p:nvSpPr>
        <p:spPr>
          <a:xfrm>
            <a:off x="755576" y="1395260"/>
            <a:ext cx="5256584" cy="2735263"/>
          </a:xfrm>
        </p:spPr>
        <p:txBody>
          <a:bodyPr>
            <a:noAutofit/>
          </a:bodyPr>
          <a:lstStyle/>
          <a:p>
            <a:r>
              <a:rPr lang="en-GB" dirty="0"/>
              <a:t>Reactions can’t be done using giant round bottomed flasks, separating funnels and Buchner </a:t>
            </a:r>
            <a:r>
              <a:rPr lang="en-GB" dirty="0" smtClean="0"/>
              <a:t>funnels.</a:t>
            </a:r>
            <a:endParaRPr lang="en-GB" dirty="0"/>
          </a:p>
          <a:p>
            <a:r>
              <a:rPr lang="en-GB" dirty="0"/>
              <a:t>Glass and porcelain are too </a:t>
            </a:r>
            <a:r>
              <a:rPr lang="en-GB" dirty="0" smtClean="0"/>
              <a:t>fragile.</a:t>
            </a:r>
            <a:endParaRPr lang="en-GB" dirty="0"/>
          </a:p>
          <a:p>
            <a:r>
              <a:rPr lang="en-GB" dirty="0"/>
              <a:t>You can’t move reactors </a:t>
            </a:r>
            <a:r>
              <a:rPr lang="en-GB" dirty="0" smtClean="0"/>
              <a:t>around.</a:t>
            </a:r>
            <a:endParaRPr lang="en-GB" dirty="0"/>
          </a:p>
          <a:p>
            <a:endParaRPr lang="en-GB" dirty="0"/>
          </a:p>
        </p:txBody>
      </p:sp>
      <p:pic>
        <p:nvPicPr>
          <p:cNvPr id="5" name="Picture 2" descr="X:\Learn Chemistry\HE\EDC CPBL\Images\Replacement Images\Naproxen\cartoon credit.jpg" title="Large scale chemistry com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419621"/>
            <a:ext cx="2172993" cy="3333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71462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4B38CA5-F4A8-41B6-85BF-2C49C9CDFAA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2CEF4F84-2225-4AE2-9590-65721DD44303}">
  <ds:schemaRefs>
    <ds:schemaRef ds:uri="http://schemas.microsoft.com/office/2006/metadata/properties"/>
    <ds:schemaRef ds:uri="http://purl.org/dc/terms/"/>
    <ds:schemaRef ds:uri="http://purl.org/dc/elements/1.1/"/>
    <ds:schemaRef ds:uri="http://schemas.microsoft.com/office/2006/documentManagement/types"/>
    <ds:schemaRef ds:uri="http://www.w3.org/XML/1998/namespace"/>
    <ds:schemaRef ds:uri="http://purl.org/dc/dcmitype/"/>
    <ds:schemaRef ds:uri="http://schemas.openxmlformats.org/package/2006/metadata/core-properties"/>
    <ds:schemaRef ds:uri="27d643f5-4560-4eff-9f48-d0fe6b2bec2d"/>
  </ds:schemaRefs>
</ds:datastoreItem>
</file>

<file path=customXml/itemProps3.xml><?xml version="1.0" encoding="utf-8"?>
<ds:datastoreItem xmlns:ds="http://schemas.openxmlformats.org/officeDocument/2006/customXml" ds:itemID="{905B905B-53AC-4221-A4CC-8B4C2C3EBDB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214</TotalTime>
  <Words>1377</Words>
  <Application>Microsoft Office PowerPoint</Application>
  <PresentationFormat>On-screen Show (16:9)</PresentationFormat>
  <Paragraphs>187</Paragraphs>
  <Slides>25</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Office Theme</vt:lpstr>
      <vt:lpstr>CS ChemDraw Drawing</vt:lpstr>
      <vt:lpstr>Naproxen – Lecture 1</vt:lpstr>
      <vt:lpstr>Brief</vt:lpstr>
      <vt:lpstr>Naproxen synthesis</vt:lpstr>
      <vt:lpstr>Course overview</vt:lpstr>
      <vt:lpstr>Assessment</vt:lpstr>
      <vt:lpstr>Meet Matt Tozer</vt:lpstr>
      <vt:lpstr>Process scale chemistry 1</vt:lpstr>
      <vt:lpstr>Process scale chemistry 2</vt:lpstr>
      <vt:lpstr>Everything changes on scale</vt:lpstr>
      <vt:lpstr>Reaction vessels</vt:lpstr>
      <vt:lpstr>Plant vessel</vt:lpstr>
      <vt:lpstr>Addition of reagents</vt:lpstr>
      <vt:lpstr>Heating and cooling</vt:lpstr>
      <vt:lpstr>Work-up and transfer 1</vt:lpstr>
      <vt:lpstr>Work-up and transfer 2</vt:lpstr>
      <vt:lpstr>Aqueous work-up</vt:lpstr>
      <vt:lpstr>Purification</vt:lpstr>
      <vt:lpstr>Questions and discussion</vt:lpstr>
      <vt:lpstr>Answers</vt:lpstr>
      <vt:lpstr>Example process development</vt:lpstr>
      <vt:lpstr>Improved route 1</vt:lpstr>
      <vt:lpstr>Improved route 2</vt:lpstr>
      <vt:lpstr>Summary 1</vt:lpstr>
      <vt:lpstr>Summary 2</vt:lpstr>
      <vt:lpstr>Copyright information</vt:lpstr>
    </vt:vector>
  </TitlesOfParts>
  <Company>Royal Society of Chemistry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Naproxen lecture 1</dc:title>
  <dc:creator>Royal Society of Chemistry</dc:creator>
  <cp:lastModifiedBy>Robert Smith</cp:lastModifiedBy>
  <cp:revision>40</cp:revision>
  <dcterms:created xsi:type="dcterms:W3CDTF">2014-04-11T16:14:23Z</dcterms:created>
  <dcterms:modified xsi:type="dcterms:W3CDTF">2016-08-04T14:13:48Z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