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1"/>
  </p:notesMasterIdLst>
  <p:sldIdLst>
    <p:sldId id="257" r:id="rId5"/>
    <p:sldId id="260" r:id="rId6"/>
    <p:sldId id="262" r:id="rId7"/>
    <p:sldId id="263" r:id="rId8"/>
    <p:sldId id="264" r:id="rId9"/>
    <p:sldId id="265" r:id="rId10"/>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057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2730" y="-1272"/>
      </p:cViewPr>
      <p:guideLst>
        <p:guide orient="horz" pos="162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3219C4-225C-430F-ACD8-37D879618D8A}" type="datetimeFigureOut">
              <a:rPr lang="en-GB" smtClean="0"/>
              <a:t>04/08/2016</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E8D488-0260-463D-A163-EE4D3ABC756C}" type="slidenum">
              <a:rPr lang="en-GB" smtClean="0"/>
              <a:t>‹#›</a:t>
            </a:fld>
            <a:endParaRPr lang="en-GB"/>
          </a:p>
        </p:txBody>
      </p:sp>
    </p:spTree>
    <p:extLst>
      <p:ext uri="{BB962C8B-B14F-4D97-AF65-F5344CB8AC3E}">
        <p14:creationId xmlns:p14="http://schemas.microsoft.com/office/powerpoint/2010/main" val="25516275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Point</a:t>
            </a:r>
            <a:r>
              <a:rPr lang="en-GB" baseline="0" dirty="0" smtClean="0"/>
              <a:t> out that all the work has to get done and everyone must carry out some reactions and contribute something to the presentation, so although it’s nice to choose your preferred activities everyone is likely to have to contribute to work that isn’t their favourite. It’s important to know peoples preferences, but the work still needs to be divided evenly.</a:t>
            </a:r>
          </a:p>
          <a:p>
            <a:r>
              <a:rPr lang="en-GB" baseline="0" dirty="0" smtClean="0"/>
              <a:t>Remind everyone that they will be giving each other marks for team work, so everyone needs to pull their weight. </a:t>
            </a:r>
          </a:p>
          <a:p>
            <a:r>
              <a:rPr lang="en-GB" baseline="0" dirty="0" smtClean="0"/>
              <a:t>By the end it would be good if everyone had an idea about how the lab work will be divided up and some thought as to how the presentation will be divided up (this is not as important at this stage and may change as the project progresses)</a:t>
            </a:r>
            <a:endParaRPr lang="en-GB" dirty="0" smtClean="0"/>
          </a:p>
          <a:p>
            <a:endParaRPr lang="en-GB" dirty="0"/>
          </a:p>
        </p:txBody>
      </p:sp>
      <p:sp>
        <p:nvSpPr>
          <p:cNvPr id="4" name="Slide Number Placeholder 3"/>
          <p:cNvSpPr>
            <a:spLocks noGrp="1"/>
          </p:cNvSpPr>
          <p:nvPr>
            <p:ph type="sldNum" sz="quarter" idx="10"/>
          </p:nvPr>
        </p:nvSpPr>
        <p:spPr/>
        <p:txBody>
          <a:bodyPr/>
          <a:lstStyle/>
          <a:p>
            <a:fld id="{64E8D488-0260-463D-A163-EE4D3ABC756C}" type="slidenum">
              <a:rPr lang="en-GB" smtClean="0"/>
              <a:t>3</a:t>
            </a:fld>
            <a:endParaRPr lang="en-GB"/>
          </a:p>
        </p:txBody>
      </p:sp>
    </p:spTree>
    <p:extLst>
      <p:ext uri="{BB962C8B-B14F-4D97-AF65-F5344CB8AC3E}">
        <p14:creationId xmlns:p14="http://schemas.microsoft.com/office/powerpoint/2010/main" val="33440158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sp>
        <p:nvSpPr>
          <p:cNvPr id="5" name="Title 1"/>
          <p:cNvSpPr>
            <a:spLocks noGrp="1"/>
          </p:cNvSpPr>
          <p:nvPr>
            <p:ph type="ctrTitle" hasCustomPrompt="1"/>
          </p:nvPr>
        </p:nvSpPr>
        <p:spPr>
          <a:xfrm>
            <a:off x="539552" y="893474"/>
            <a:ext cx="6408712" cy="1102519"/>
          </a:xfrm>
        </p:spPr>
        <p:txBody>
          <a:bodyPr>
            <a:noAutofit/>
          </a:bodyPr>
          <a:lstStyle>
            <a:lvl1pPr algn="l">
              <a:defRPr sz="4000" b="1" baseline="0">
                <a:solidFill>
                  <a:srgbClr val="2C4D67"/>
                </a:solidFill>
                <a:latin typeface="Arial" pitchFamily="34" charset="0"/>
                <a:cs typeface="Arial" pitchFamily="34" charset="0"/>
              </a:defRPr>
            </a:lvl1pPr>
          </a:lstStyle>
          <a:p>
            <a:r>
              <a:rPr lang="en-US" dirty="0" smtClean="0"/>
              <a:t>Heading goes here</a:t>
            </a:r>
            <a:endParaRPr lang="en-GB" dirty="0"/>
          </a:p>
        </p:txBody>
      </p:sp>
      <p:sp>
        <p:nvSpPr>
          <p:cNvPr id="6" name="Subtitle 2"/>
          <p:cNvSpPr>
            <a:spLocks noGrp="1"/>
          </p:cNvSpPr>
          <p:nvPr>
            <p:ph type="subTitle" idx="1" hasCustomPrompt="1"/>
          </p:nvPr>
        </p:nvSpPr>
        <p:spPr>
          <a:xfrm>
            <a:off x="539552" y="1977684"/>
            <a:ext cx="6400800" cy="1314450"/>
          </a:xfrm>
        </p:spPr>
        <p:txBody>
          <a:bodyPr>
            <a:noAutofit/>
          </a:bodyPr>
          <a:lstStyle>
            <a:lvl1pPr marL="0" indent="0" algn="l">
              <a:buNone/>
              <a:defRPr sz="2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Main body copy goes here</a:t>
            </a:r>
            <a:endParaRPr lang="en-GB" dirty="0"/>
          </a:p>
        </p:txBody>
      </p:sp>
    </p:spTree>
    <p:extLst>
      <p:ext uri="{BB962C8B-B14F-4D97-AF65-F5344CB8AC3E}">
        <p14:creationId xmlns:p14="http://schemas.microsoft.com/office/powerpoint/2010/main" val="394299810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ody slide 2">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GB" smtClean="0"/>
              <a:t>Slide no</a:t>
            </a:r>
            <a:endParaRPr lang="en-GB" dirty="0"/>
          </a:p>
        </p:txBody>
      </p:sp>
      <p:sp>
        <p:nvSpPr>
          <p:cNvPr id="6" name="Subtitle 2"/>
          <p:cNvSpPr>
            <a:spLocks noGrp="1"/>
          </p:cNvSpPr>
          <p:nvPr>
            <p:ph type="subTitle" idx="1" hasCustomPrompt="1"/>
          </p:nvPr>
        </p:nvSpPr>
        <p:spPr>
          <a:xfrm>
            <a:off x="809006" y="1689348"/>
            <a:ext cx="6400800" cy="1314450"/>
          </a:xfrm>
        </p:spPr>
        <p:txBody>
          <a:bodyPr>
            <a:noAutofit/>
          </a:bodyPr>
          <a:lstStyle>
            <a:lvl1pPr marL="0" indent="0" algn="l">
              <a:buNone/>
              <a:defRPr sz="2000" baseline="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smtClean="0"/>
              <a:t>Main body copy goes here</a:t>
            </a:r>
            <a:endParaRPr lang="en-GB" dirty="0"/>
          </a:p>
        </p:txBody>
      </p:sp>
      <p:sp>
        <p:nvSpPr>
          <p:cNvPr id="7" name="Title 1"/>
          <p:cNvSpPr>
            <a:spLocks noGrp="1"/>
          </p:cNvSpPr>
          <p:nvPr>
            <p:ph type="title" hasCustomPrompt="1"/>
          </p:nvPr>
        </p:nvSpPr>
        <p:spPr>
          <a:xfrm>
            <a:off x="755576" y="483518"/>
            <a:ext cx="7848872" cy="857250"/>
          </a:xfrm>
        </p:spPr>
        <p:txBody>
          <a:bodyPr>
            <a:noAutofit/>
          </a:bodyPr>
          <a:lstStyle>
            <a:lvl1pPr>
              <a:defRPr sz="3600" b="1" baseline="0">
                <a:solidFill>
                  <a:srgbClr val="2C4D67"/>
                </a:solidFill>
              </a:defRPr>
            </a:lvl1pPr>
          </a:lstStyle>
          <a:p>
            <a:r>
              <a:rPr lang="en-US" dirty="0" smtClean="0"/>
              <a:t>Heading goes here</a:t>
            </a:r>
            <a:endParaRPr lang="en-GB" dirty="0"/>
          </a:p>
        </p:txBody>
      </p:sp>
    </p:spTree>
    <p:extLst>
      <p:ext uri="{BB962C8B-B14F-4D97-AF65-F5344CB8AC3E}">
        <p14:creationId xmlns:p14="http://schemas.microsoft.com/office/powerpoint/2010/main" val="343764927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ody slide with bullets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55576" y="483518"/>
            <a:ext cx="7848872" cy="857250"/>
          </a:xfrm>
        </p:spPr>
        <p:txBody>
          <a:bodyPr>
            <a:noAutofit/>
          </a:bodyPr>
          <a:lstStyle>
            <a:lvl1pPr>
              <a:defRPr sz="3600" b="1" baseline="0">
                <a:solidFill>
                  <a:srgbClr val="2C4D67"/>
                </a:solidFill>
              </a:defRPr>
            </a:lvl1pPr>
          </a:lstStyle>
          <a:p>
            <a:r>
              <a:rPr lang="en-US" dirty="0" smtClean="0"/>
              <a:t>Heading goes here</a:t>
            </a:r>
            <a:endParaRPr lang="en-GB" dirty="0"/>
          </a:p>
        </p:txBody>
      </p:sp>
      <p:sp>
        <p:nvSpPr>
          <p:cNvPr id="3" name="Footer Placeholder 2"/>
          <p:cNvSpPr>
            <a:spLocks noGrp="1"/>
          </p:cNvSpPr>
          <p:nvPr>
            <p:ph type="ftr" sz="quarter" idx="10"/>
          </p:nvPr>
        </p:nvSpPr>
        <p:spPr/>
        <p:txBody>
          <a:bodyPr/>
          <a:lstStyle/>
          <a:p>
            <a:r>
              <a:rPr lang="en-GB" smtClean="0"/>
              <a:t>Slide no</a:t>
            </a:r>
            <a:endParaRPr lang="en-GB" dirty="0"/>
          </a:p>
        </p:txBody>
      </p:sp>
      <p:sp>
        <p:nvSpPr>
          <p:cNvPr id="6" name="Text Placeholder 5"/>
          <p:cNvSpPr>
            <a:spLocks noGrp="1"/>
          </p:cNvSpPr>
          <p:nvPr>
            <p:ph type="body" sz="quarter" idx="11" hasCustomPrompt="1"/>
          </p:nvPr>
        </p:nvSpPr>
        <p:spPr>
          <a:xfrm>
            <a:off x="755576" y="1395260"/>
            <a:ext cx="7848872" cy="2735263"/>
          </a:xfrm>
        </p:spPr>
        <p:txBody>
          <a:bodyPr>
            <a:noAutofit/>
          </a:bodyPr>
          <a:lstStyle>
            <a:lvl1pPr>
              <a:defRPr sz="2000"/>
            </a:lvl1pPr>
            <a:lvl2pPr>
              <a:defRPr sz="1600"/>
            </a:lvl2pPr>
            <a:lvl3pPr>
              <a:defRPr sz="1200"/>
            </a:lvl3pPr>
            <a:lvl4pPr>
              <a:defRPr sz="800"/>
            </a:lvl4pPr>
            <a:lvl5pPr>
              <a:defRPr sz="800"/>
            </a:lvl5pPr>
          </a:lstStyle>
          <a:p>
            <a:pPr lvl="0"/>
            <a:r>
              <a:rPr lang="en-US" dirty="0" smtClean="0"/>
              <a:t>Bulleted list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98966463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smtClean="0"/>
              <a:t>Slide no</a:t>
            </a:r>
            <a:endParaRPr lang="en-GB" dirty="0"/>
          </a:p>
        </p:txBody>
      </p:sp>
    </p:spTree>
    <p:extLst>
      <p:ext uri="{BB962C8B-B14F-4D97-AF65-F5344CB8AC3E}">
        <p14:creationId xmlns:p14="http://schemas.microsoft.com/office/powerpoint/2010/main" val="4184128041"/>
      </p:ext>
    </p:extLst>
  </p:cSld>
  <p:clrMap bg1="lt1" tx1="dk1" bg2="lt2" tx2="dk2" accent1="accent1" accent2="accent2" accent3="accent3" accent4="accent4" accent5="accent5" accent6="accent6" hlink="hlink" folHlink="folHlink"/>
  <p:sldLayoutIdLst>
    <p:sldLayoutId id="2147483650" r:id="rId1"/>
    <p:sldLayoutId id="2147483653" r:id="rId2"/>
    <p:sldLayoutId id="2147483656" r:id="rId3"/>
  </p:sldLayoutIdLst>
  <p:txStyles>
    <p:titleStyle>
      <a:lvl1pPr algn="l" defTabSz="914400" rtl="0" eaLnBrk="1" latinLnBrk="0" hangingPunct="1">
        <a:spcBef>
          <a:spcPct val="0"/>
        </a:spcBef>
        <a:buNone/>
        <a:defRPr sz="4000" kern="1200">
          <a:solidFill>
            <a:srgbClr val="505759"/>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rgbClr val="505759"/>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rgbClr val="505759"/>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rgbClr val="505759"/>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rgbClr val="505759"/>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rgbClr val="505759"/>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Naproxen – Workshop 1</a:t>
            </a:r>
            <a:endParaRPr lang="en-GB" dirty="0"/>
          </a:p>
        </p:txBody>
      </p:sp>
      <p:sp>
        <p:nvSpPr>
          <p:cNvPr id="3" name="Subtitle 2"/>
          <p:cNvSpPr>
            <a:spLocks noGrp="1"/>
          </p:cNvSpPr>
          <p:nvPr>
            <p:ph type="subTitle" idx="1"/>
          </p:nvPr>
        </p:nvSpPr>
        <p:spPr>
          <a:xfrm>
            <a:off x="539552" y="1977684"/>
            <a:ext cx="6400800" cy="1602178"/>
          </a:xfrm>
        </p:spPr>
        <p:txBody>
          <a:bodyPr/>
          <a:lstStyle/>
          <a:p>
            <a:r>
              <a:rPr lang="en-GB" dirty="0" smtClean="0"/>
              <a:t>Team work and designing an efficient process</a:t>
            </a:r>
          </a:p>
          <a:p>
            <a:endParaRPr lang="en-GB" dirty="0"/>
          </a:p>
          <a:p>
            <a:r>
              <a:rPr lang="en-GB" dirty="0" err="1"/>
              <a:t>Nimesh</a:t>
            </a:r>
            <a:r>
              <a:rPr lang="en-GB" dirty="0"/>
              <a:t> </a:t>
            </a:r>
            <a:r>
              <a:rPr lang="en-GB" dirty="0" err="1"/>
              <a:t>Mistry</a:t>
            </a:r>
            <a:r>
              <a:rPr lang="en-GB" dirty="0"/>
              <a:t>, Sarah </a:t>
            </a:r>
            <a:r>
              <a:rPr lang="en-GB" dirty="0" err="1"/>
              <a:t>Naramore</a:t>
            </a:r>
            <a:r>
              <a:rPr lang="en-GB" dirty="0"/>
              <a:t> and George </a:t>
            </a:r>
            <a:r>
              <a:rPr lang="en-GB" dirty="0" err="1"/>
              <a:t>Burslem</a:t>
            </a:r>
            <a:endParaRPr lang="en-GB" dirty="0"/>
          </a:p>
          <a:p>
            <a:r>
              <a:rPr lang="en-GB" dirty="0"/>
              <a:t>University of Leeds</a:t>
            </a:r>
          </a:p>
          <a:p>
            <a:endParaRPr lang="en-GB" dirty="0"/>
          </a:p>
        </p:txBody>
      </p:sp>
    </p:spTree>
    <p:extLst>
      <p:ext uri="{BB962C8B-B14F-4D97-AF65-F5344CB8AC3E}">
        <p14:creationId xmlns:p14="http://schemas.microsoft.com/office/powerpoint/2010/main" val="37508869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755576" y="1545332"/>
            <a:ext cx="6400800" cy="1314450"/>
          </a:xfrm>
        </p:spPr>
        <p:txBody>
          <a:bodyPr/>
          <a:lstStyle/>
          <a:p>
            <a:r>
              <a:rPr lang="en-GB" dirty="0" smtClean="0"/>
              <a:t>Video about team work</a:t>
            </a:r>
            <a:endParaRPr lang="en-GB" dirty="0"/>
          </a:p>
        </p:txBody>
      </p:sp>
      <p:sp>
        <p:nvSpPr>
          <p:cNvPr id="4" name="Title 3"/>
          <p:cNvSpPr>
            <a:spLocks noGrp="1"/>
          </p:cNvSpPr>
          <p:nvPr>
            <p:ph type="title"/>
          </p:nvPr>
        </p:nvSpPr>
        <p:spPr/>
        <p:txBody>
          <a:bodyPr/>
          <a:lstStyle/>
          <a:p>
            <a:r>
              <a:rPr lang="en-GB" dirty="0" smtClean="0"/>
              <a:t>Part 1 – Team building</a:t>
            </a:r>
            <a:endParaRPr lang="en-GB" dirty="0"/>
          </a:p>
        </p:txBody>
      </p:sp>
    </p:spTree>
    <p:extLst>
      <p:ext uri="{BB962C8B-B14F-4D97-AF65-F5344CB8AC3E}">
        <p14:creationId xmlns:p14="http://schemas.microsoft.com/office/powerpoint/2010/main" val="19579921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Team building</a:t>
            </a:r>
            <a:endParaRPr lang="en-GB" dirty="0"/>
          </a:p>
        </p:txBody>
      </p:sp>
      <p:sp>
        <p:nvSpPr>
          <p:cNvPr id="5" name="Text Placeholder 4"/>
          <p:cNvSpPr>
            <a:spLocks noGrp="1"/>
          </p:cNvSpPr>
          <p:nvPr>
            <p:ph type="body" sz="quarter" idx="11"/>
          </p:nvPr>
        </p:nvSpPr>
        <p:spPr>
          <a:xfrm>
            <a:off x="755576" y="1395260"/>
            <a:ext cx="7848872" cy="3120706"/>
          </a:xfrm>
        </p:spPr>
        <p:txBody>
          <a:bodyPr>
            <a:normAutofit/>
          </a:bodyPr>
          <a:lstStyle/>
          <a:p>
            <a:r>
              <a:rPr lang="en-GB" dirty="0"/>
              <a:t>Step 1 of a successful team project is familiarisation with each other and the project. </a:t>
            </a:r>
          </a:p>
          <a:p>
            <a:r>
              <a:rPr lang="en-GB" dirty="0"/>
              <a:t>20 minutes of group discussion:</a:t>
            </a:r>
          </a:p>
          <a:p>
            <a:pPr lvl="1"/>
            <a:r>
              <a:rPr lang="en-GB" dirty="0"/>
              <a:t>Introduce yourselves</a:t>
            </a:r>
          </a:p>
          <a:p>
            <a:pPr lvl="1"/>
            <a:r>
              <a:rPr lang="en-GB" dirty="0"/>
              <a:t>Look through your project hand book together</a:t>
            </a:r>
          </a:p>
          <a:p>
            <a:pPr lvl="1"/>
            <a:r>
              <a:rPr lang="en-GB" dirty="0"/>
              <a:t>Does everyone understand the project and assessment</a:t>
            </a:r>
          </a:p>
          <a:p>
            <a:pPr lvl="1"/>
            <a:r>
              <a:rPr lang="en-GB" dirty="0"/>
              <a:t>Make a list of the different things that will need to be done</a:t>
            </a:r>
          </a:p>
          <a:p>
            <a:pPr lvl="1"/>
            <a:r>
              <a:rPr lang="en-GB" dirty="0" smtClean="0"/>
              <a:t>Discuss </a:t>
            </a:r>
            <a:r>
              <a:rPr lang="en-GB" dirty="0"/>
              <a:t>which parts of the project you would prefer to work on</a:t>
            </a:r>
          </a:p>
          <a:p>
            <a:pPr lvl="1"/>
            <a:r>
              <a:rPr lang="en-GB" dirty="0"/>
              <a:t>Make notes of who would prefer to work on what</a:t>
            </a:r>
          </a:p>
          <a:p>
            <a:endParaRPr lang="en-GB" dirty="0"/>
          </a:p>
        </p:txBody>
      </p:sp>
    </p:spTree>
    <p:extLst>
      <p:ext uri="{BB962C8B-B14F-4D97-AF65-F5344CB8AC3E}">
        <p14:creationId xmlns:p14="http://schemas.microsoft.com/office/powerpoint/2010/main" val="23760718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Part 2 – Process design</a:t>
            </a:r>
            <a:endParaRPr lang="en-GB" dirty="0"/>
          </a:p>
        </p:txBody>
      </p:sp>
      <p:sp>
        <p:nvSpPr>
          <p:cNvPr id="3" name="Text Placeholder 2"/>
          <p:cNvSpPr>
            <a:spLocks noGrp="1"/>
          </p:cNvSpPr>
          <p:nvPr>
            <p:ph type="body" sz="quarter" idx="11"/>
          </p:nvPr>
        </p:nvSpPr>
        <p:spPr>
          <a:xfrm>
            <a:off x="755576" y="1395260"/>
            <a:ext cx="7848872" cy="2688658"/>
          </a:xfrm>
        </p:spPr>
        <p:txBody>
          <a:bodyPr>
            <a:normAutofit lnSpcReduction="10000"/>
          </a:bodyPr>
          <a:lstStyle/>
          <a:p>
            <a:r>
              <a:rPr lang="en-GB" dirty="0"/>
              <a:t>Experimental details for two lab-scale reactions are given. </a:t>
            </a:r>
          </a:p>
          <a:p>
            <a:r>
              <a:rPr lang="en-GB" dirty="0"/>
              <a:t>Compare them and work out the different raw material costs to make 15 kg of product using each method. </a:t>
            </a:r>
          </a:p>
          <a:p>
            <a:r>
              <a:rPr lang="en-GB" dirty="0"/>
              <a:t>H</a:t>
            </a:r>
            <a:r>
              <a:rPr lang="en-GB" baseline="30000" dirty="0"/>
              <a:t>+</a:t>
            </a:r>
            <a:r>
              <a:rPr lang="en-GB" dirty="0"/>
              <a:t> resin can be reused up to 5 times. What might the potential benefits and drawbacks be?</a:t>
            </a:r>
          </a:p>
          <a:p>
            <a:r>
              <a:rPr lang="en-GB" dirty="0"/>
              <a:t>Discuss the different heating requirements of the processes. How might the energy requirements effect the cost-effectiveness of each method?</a:t>
            </a:r>
          </a:p>
          <a:p>
            <a:endParaRPr lang="en-GB" dirty="0"/>
          </a:p>
        </p:txBody>
      </p:sp>
    </p:spTree>
    <p:extLst>
      <p:ext uri="{BB962C8B-B14F-4D97-AF65-F5344CB8AC3E}">
        <p14:creationId xmlns:p14="http://schemas.microsoft.com/office/powerpoint/2010/main" val="7420434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Next time</a:t>
            </a:r>
            <a:endParaRPr lang="en-GB" dirty="0"/>
          </a:p>
        </p:txBody>
      </p:sp>
      <p:sp>
        <p:nvSpPr>
          <p:cNvPr id="3" name="Text Placeholder 2"/>
          <p:cNvSpPr>
            <a:spLocks noGrp="1"/>
          </p:cNvSpPr>
          <p:nvPr>
            <p:ph type="body" sz="quarter" idx="11"/>
          </p:nvPr>
        </p:nvSpPr>
        <p:spPr/>
        <p:txBody>
          <a:bodyPr>
            <a:normAutofit/>
          </a:bodyPr>
          <a:lstStyle/>
          <a:p>
            <a:r>
              <a:rPr lang="en-GB" dirty="0"/>
              <a:t>In the next lecture we will discuss risk assessment, green chemistry and project costs</a:t>
            </a:r>
          </a:p>
          <a:p>
            <a:r>
              <a:rPr lang="en-GB" dirty="0"/>
              <a:t>In the next workshop we shall analyse a lab process for its safety and environmental hazards and begin to plan your </a:t>
            </a:r>
            <a:r>
              <a:rPr lang="en-GB" dirty="0" smtClean="0"/>
              <a:t>lab work</a:t>
            </a:r>
            <a:r>
              <a:rPr lang="en-GB" dirty="0"/>
              <a:t>.</a:t>
            </a:r>
          </a:p>
          <a:p>
            <a:endParaRPr lang="en-GB" dirty="0"/>
          </a:p>
        </p:txBody>
      </p:sp>
    </p:spTree>
    <p:extLst>
      <p:ext uri="{BB962C8B-B14F-4D97-AF65-F5344CB8AC3E}">
        <p14:creationId xmlns:p14="http://schemas.microsoft.com/office/powerpoint/2010/main" val="11928513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Copyright information</a:t>
            </a:r>
            <a:endParaRPr lang="en-GB" dirty="0"/>
          </a:p>
        </p:txBody>
      </p:sp>
      <p:sp>
        <p:nvSpPr>
          <p:cNvPr id="3" name="Text Placeholder 2"/>
          <p:cNvSpPr>
            <a:spLocks noGrp="1"/>
          </p:cNvSpPr>
          <p:nvPr>
            <p:ph type="body" sz="quarter" idx="11"/>
          </p:nvPr>
        </p:nvSpPr>
        <p:spPr/>
        <p:txBody>
          <a:bodyPr/>
          <a:lstStyle/>
          <a:p>
            <a:pPr marL="0" indent="0">
              <a:buNone/>
            </a:pPr>
            <a:r>
              <a:rPr lang="en-GB" dirty="0"/>
              <a:t>This resource “</a:t>
            </a:r>
            <a:r>
              <a:rPr lang="en-GB" i="1" dirty="0"/>
              <a:t>new name</a:t>
            </a:r>
            <a:r>
              <a:rPr lang="en-GB" dirty="0"/>
              <a:t>”, is a derivative of </a:t>
            </a:r>
            <a:r>
              <a:rPr lang="en-GB" dirty="0" smtClean="0"/>
              <a:t>“</a:t>
            </a:r>
            <a:r>
              <a:rPr lang="en-GB" smtClean="0"/>
              <a:t>Naproxen workshop </a:t>
            </a:r>
            <a:r>
              <a:rPr lang="en-GB" dirty="0" smtClean="0"/>
              <a:t>1” </a:t>
            </a:r>
            <a:r>
              <a:rPr lang="en-GB" dirty="0"/>
              <a:t>by The Royal Society of Chemistry used under CC-BY-NC-SA 4.0. “</a:t>
            </a:r>
            <a:r>
              <a:rPr lang="en-GB" i="1" dirty="0"/>
              <a:t>new name</a:t>
            </a:r>
            <a:r>
              <a:rPr lang="en-GB" dirty="0"/>
              <a:t>” is licensed under CC-BY-NC-SA 4.0 by “</a:t>
            </a:r>
            <a:r>
              <a:rPr lang="en-GB" i="1" dirty="0"/>
              <a:t>name of user</a:t>
            </a:r>
            <a:r>
              <a:rPr lang="en-GB" dirty="0"/>
              <a:t>”.</a:t>
            </a:r>
          </a:p>
        </p:txBody>
      </p:sp>
    </p:spTree>
    <p:extLst>
      <p:ext uri="{BB962C8B-B14F-4D97-AF65-F5344CB8AC3E}">
        <p14:creationId xmlns:p14="http://schemas.microsoft.com/office/powerpoint/2010/main" val="265419112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Template xmlns="27d643f5-4560-4eff-9f48-d0fe6b2bec2d">Powerpoint presentations</Templat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1788752EB44974D994EBA0BE182464D" ma:contentTypeVersion="1" ma:contentTypeDescription="Create a new document." ma:contentTypeScope="" ma:versionID="99bbc2474cb3204ca9fbdd512615df56">
  <xsd:schema xmlns:xsd="http://www.w3.org/2001/XMLSchema" xmlns:p="http://schemas.microsoft.com/office/2006/metadata/properties" xmlns:ns2="27d643f5-4560-4eff-9f48-d0fe6b2bec2d" targetNamespace="http://schemas.microsoft.com/office/2006/metadata/properties" ma:root="true" ma:fieldsID="3e4c637131ef89c7ae71a83de9afa52f"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905B905B-53AC-4221-A4CC-8B4C2C3EBDBD}">
  <ds:schemaRefs>
    <ds:schemaRef ds:uri="http://schemas.microsoft.com/sharepoint/v3/contenttype/forms"/>
  </ds:schemaRefs>
</ds:datastoreItem>
</file>

<file path=customXml/itemProps2.xml><?xml version="1.0" encoding="utf-8"?>
<ds:datastoreItem xmlns:ds="http://schemas.openxmlformats.org/officeDocument/2006/customXml" ds:itemID="{2CEF4F84-2225-4AE2-9590-65721DD44303}">
  <ds:schemaRefs>
    <ds:schemaRef ds:uri="http://purl.org/dc/elements/1.1/"/>
    <ds:schemaRef ds:uri="http://schemas.microsoft.com/office/2006/documentManagement/types"/>
    <ds:schemaRef ds:uri="http://www.w3.org/XML/1998/namespace"/>
    <ds:schemaRef ds:uri="http://purl.org/dc/dcmitype/"/>
    <ds:schemaRef ds:uri="27d643f5-4560-4eff-9f48-d0fe6b2bec2d"/>
    <ds:schemaRef ds:uri="http://schemas.microsoft.com/office/2006/metadata/properties"/>
    <ds:schemaRef ds:uri="http://purl.org/dc/terms/"/>
    <ds:schemaRef ds:uri="http://schemas.openxmlformats.org/package/2006/metadata/core-properties"/>
  </ds:schemaRefs>
</ds:datastoreItem>
</file>

<file path=customXml/itemProps3.xml><?xml version="1.0" encoding="utf-8"?>
<ds:datastoreItem xmlns:ds="http://schemas.openxmlformats.org/officeDocument/2006/customXml" ds:itemID="{B4B38CA5-F4A8-41B6-85BF-2C49C9CDFAA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otalTime>67</TotalTime>
  <Words>402</Words>
  <Application>Microsoft Office PowerPoint</Application>
  <PresentationFormat>On-screen Show (16:9)</PresentationFormat>
  <Paragraphs>30</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Naproxen – Workshop 1</vt:lpstr>
      <vt:lpstr>Part 1 – Team building</vt:lpstr>
      <vt:lpstr>Team building</vt:lpstr>
      <vt:lpstr>Part 2 – Process design</vt:lpstr>
      <vt:lpstr>Next time</vt:lpstr>
      <vt:lpstr>Copyright information</vt:lpstr>
    </vt:vector>
  </TitlesOfParts>
  <Company>Royal Society of Chemistry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Naproxen workshop 1</dc:title>
  <dc:creator>Royal Society of Chemistry</dc:creator>
  <cp:lastModifiedBy>Robert Smith</cp:lastModifiedBy>
  <cp:revision>19</cp:revision>
  <dcterms:created xsi:type="dcterms:W3CDTF">2014-04-11T16:14:23Z</dcterms:created>
  <dcterms:modified xsi:type="dcterms:W3CDTF">2016-08-04T14:14:51Z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0x010100C1788752EB44974D994EBA0BE182464D</vt:lpwstr>
  </property>
</Properties>
</file>