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6"/>
  </p:notesMasterIdLst>
  <p:sldIdLst>
    <p:sldId id="257" r:id="rId5"/>
    <p:sldId id="260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0575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2430" y="-110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4344AB9-0198-4519-A684-5516A7C43FAE}" type="datetimeFigureOut">
              <a:rPr lang="en-GB" smtClean="0"/>
              <a:t>04/08/2016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874890-1406-437C-8023-5474177AA0E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19493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 smtClean="0"/>
              <a:t>Every year the journal OPRD publishes</a:t>
            </a:r>
            <a:r>
              <a:rPr lang="en-GB" baseline="0" dirty="0" smtClean="0"/>
              <a:t> an issue focusing on safety</a:t>
            </a:r>
            <a:endParaRPr lang="en-GB" dirty="0" smtClean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874890-1406-437C-8023-5474177AA0E7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95930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sz="1200" dirty="0" smtClean="0"/>
              <a:t>The risks of these things happening is low, but the consequences would be very serious, so they need to be considered</a:t>
            </a:r>
            <a:r>
              <a:rPr lang="en-GB" sz="1200" baseline="0" dirty="0" smtClean="0"/>
              <a:t> and the </a:t>
            </a:r>
            <a:r>
              <a:rPr lang="en-GB" sz="1200" baseline="0" dirty="0" err="1" smtClean="0"/>
              <a:t>proceedures</a:t>
            </a:r>
            <a:r>
              <a:rPr lang="en-GB" sz="1200" baseline="0" dirty="0" smtClean="0"/>
              <a:t> to be followed in the case of an emergency should be understood by everyone.</a:t>
            </a:r>
            <a:endParaRPr lang="en-GB" sz="1200" dirty="0" smtClean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874890-1406-437C-8023-5474177AA0E7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0215024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 smtClean="0"/>
              <a:t>Recently published in OPRD. The exothermic decomposition is the key hazard. If the reactive intermediate isn’t formed the threshold</a:t>
            </a:r>
            <a:r>
              <a:rPr lang="en-GB" baseline="0" dirty="0" smtClean="0"/>
              <a:t> for a dangerous </a:t>
            </a:r>
            <a:r>
              <a:rPr lang="en-GB" baseline="0" dirty="0" err="1" smtClean="0"/>
              <a:t>exotherm</a:t>
            </a:r>
            <a:r>
              <a:rPr lang="en-GB" baseline="0" dirty="0" smtClean="0"/>
              <a:t> was &gt;200 °</a:t>
            </a:r>
            <a:r>
              <a:rPr lang="en-GB" baseline="0" smtClean="0"/>
              <a:t>C and </a:t>
            </a:r>
            <a:r>
              <a:rPr lang="en-GB" baseline="0" dirty="0" smtClean="0"/>
              <a:t>so they could rely on evaporation of solvent preventing the temperature getting that high in the event of a coolant failure. </a:t>
            </a:r>
            <a:r>
              <a:rPr lang="en-GB" dirty="0" smtClean="0"/>
              <a:t>70</a:t>
            </a:r>
            <a:r>
              <a:rPr lang="en-GB" baseline="0" dirty="0" smtClean="0"/>
              <a:t> °C is too low for evaporation of solvent to protect the reaction if the cooling failed.</a:t>
            </a:r>
            <a:endParaRPr lang="en-GB" dirty="0" smtClean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874890-1406-437C-8023-5474177AA0E7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648783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The base neutralises</a:t>
            </a:r>
            <a:r>
              <a:rPr lang="en-GB" baseline="0" dirty="0" smtClean="0"/>
              <a:t> the </a:t>
            </a:r>
            <a:r>
              <a:rPr lang="en-GB" baseline="0" dirty="0" err="1" smtClean="0"/>
              <a:t>HCl</a:t>
            </a:r>
            <a:r>
              <a:rPr lang="en-GB" baseline="0" dirty="0" smtClean="0"/>
              <a:t> given off by the reaction, so the unstable intermediate isn’t formed and there is no danger of an uncontrollable </a:t>
            </a:r>
            <a:r>
              <a:rPr lang="en-GB" baseline="0" dirty="0" err="1" smtClean="0"/>
              <a:t>exotherm</a:t>
            </a:r>
            <a:r>
              <a:rPr lang="en-GB" baseline="0" dirty="0" smtClean="0"/>
              <a:t> even if the cooling does fail, because evaporation of the solvent will cool the reaction enough for it to stay safe until the reaction is over.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874890-1406-437C-8023-5474177AA0E7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384907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 smtClean="0"/>
              <a:t>This discussion shouldn’t take more</a:t>
            </a:r>
            <a:r>
              <a:rPr lang="en-GB" baseline="0" dirty="0" smtClean="0"/>
              <a:t> than a few minutes.</a:t>
            </a:r>
            <a:endParaRPr lang="en-GB" dirty="0" smtClean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874890-1406-437C-8023-5474177AA0E7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626105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Solvents like DCM are strictly controlled as they</a:t>
            </a:r>
            <a:r>
              <a:rPr lang="en-GB" baseline="0" dirty="0" smtClean="0"/>
              <a:t> can cause damage to the atmosphere. Their use is heavily restricted and their disposal is very expensive. Much better to find an alternative solvent if possible</a:t>
            </a:r>
          </a:p>
          <a:p>
            <a:r>
              <a:rPr lang="en-GB" baseline="0" dirty="0" smtClean="0"/>
              <a:t>Better to do a reaction at a low temperature for a longer time that short time at a higher temperature, unless the reaction will produce unwanted side products that might add extra steps to the work-up</a:t>
            </a:r>
          </a:p>
          <a:p>
            <a:r>
              <a:rPr lang="en-GB" baseline="0" dirty="0" smtClean="0"/>
              <a:t>The more hazardous a reagent the more expensive/ time consuming it will be to dispose of and the greater the damage to people and the environment if there was to be a leak or accident</a:t>
            </a:r>
            <a:endParaRPr lang="en-GB" dirty="0" smtClean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874890-1406-437C-8023-5474177AA0E7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590758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err="1" smtClean="0"/>
              <a:t>HOBt</a:t>
            </a:r>
            <a:r>
              <a:rPr lang="en-GB" baseline="0" dirty="0" smtClean="0"/>
              <a:t> = </a:t>
            </a:r>
            <a:r>
              <a:rPr lang="en-GB" baseline="0" dirty="0" err="1" smtClean="0"/>
              <a:t>hydroxybenzotriazole</a:t>
            </a:r>
            <a:r>
              <a:rPr lang="en-GB" baseline="0" dirty="0" smtClean="0"/>
              <a:t> explosive when dry, so kept as a HOBt.H2O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baseline="0" dirty="0" smtClean="0"/>
              <a:t>EDC = </a:t>
            </a:r>
            <a:r>
              <a:rPr lang="en-GB" b="0" u="none" dirty="0" smtClean="0">
                <a:solidFill>
                  <a:schemeClr val="tx1"/>
                </a:solidFill>
              </a:rPr>
              <a:t>1-Ethyl-3-(3-dimethylaminopropyl)</a:t>
            </a:r>
            <a:r>
              <a:rPr lang="en-GB" b="0" u="none" dirty="0" err="1" smtClean="0">
                <a:solidFill>
                  <a:schemeClr val="tx1"/>
                </a:solidFill>
              </a:rPr>
              <a:t>carbodiimide</a:t>
            </a:r>
            <a:endParaRPr lang="en-GB" b="0" u="none" dirty="0" smtClean="0">
              <a:solidFill>
                <a:schemeClr val="tx1"/>
              </a:solidFill>
            </a:endParaRP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b="0" u="none" dirty="0" smtClean="0">
                <a:solidFill>
                  <a:schemeClr val="tx1"/>
                </a:solidFill>
              </a:rPr>
              <a:t>DMF = dimethyl </a:t>
            </a:r>
            <a:r>
              <a:rPr lang="en-GB" b="0" u="none" dirty="0" err="1" smtClean="0">
                <a:solidFill>
                  <a:schemeClr val="tx1"/>
                </a:solidFill>
              </a:rPr>
              <a:t>formamide</a:t>
            </a:r>
            <a:endParaRPr lang="en-GB" b="0" u="none" dirty="0" smtClean="0">
              <a:solidFill>
                <a:schemeClr val="tx1"/>
              </a:solidFill>
            </a:endParaRP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b="0" u="none" dirty="0" smtClean="0">
                <a:solidFill>
                  <a:schemeClr val="tx1"/>
                </a:solidFill>
              </a:rPr>
              <a:t>T3P</a:t>
            </a:r>
            <a:r>
              <a:rPr lang="en-GB" b="0" u="none" baseline="0" dirty="0" smtClean="0">
                <a:solidFill>
                  <a:schemeClr val="tx1"/>
                </a:solidFill>
              </a:rPr>
              <a:t> = </a:t>
            </a:r>
            <a:r>
              <a:rPr lang="en-GB" b="0" u="none" baseline="0" dirty="0" err="1" smtClean="0">
                <a:solidFill>
                  <a:schemeClr val="tx1"/>
                </a:solidFill>
              </a:rPr>
              <a:t>propylphosphonic</a:t>
            </a:r>
            <a:r>
              <a:rPr lang="en-GB" b="0" u="none" baseline="0" dirty="0" smtClean="0">
                <a:solidFill>
                  <a:schemeClr val="tx1"/>
                </a:solidFill>
              </a:rPr>
              <a:t> anhydride is technically classed as a schedule 2 chemical weapons precursor based on its chemical structure (no one’s ever actually used it to make a chemical weapon), so a bit of extra paperwork is needed to use it, but industry is usually pretty happy to do the paperwork because it’s so much greener than alternative amide coupling reagents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b="0" u="none" baseline="0" dirty="0" err="1" smtClean="0">
                <a:solidFill>
                  <a:schemeClr val="tx1"/>
                </a:solidFill>
              </a:rPr>
              <a:t>EtOAc</a:t>
            </a:r>
            <a:r>
              <a:rPr lang="en-GB" b="0" u="none" baseline="0" dirty="0" smtClean="0">
                <a:solidFill>
                  <a:schemeClr val="tx1"/>
                </a:solidFill>
              </a:rPr>
              <a:t> ethyl acetate</a:t>
            </a:r>
            <a:endParaRPr lang="en-GB" dirty="0" smtClean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874890-1406-437C-8023-5474177AA0E7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9629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539552" y="893474"/>
            <a:ext cx="6408712" cy="1102519"/>
          </a:xfrm>
        </p:spPr>
        <p:txBody>
          <a:bodyPr>
            <a:normAutofit/>
          </a:bodyPr>
          <a:lstStyle>
            <a:lvl1pPr algn="l">
              <a:defRPr sz="4000" b="1" baseline="0">
                <a:solidFill>
                  <a:srgbClr val="2C4D67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539552" y="1977684"/>
            <a:ext cx="6400800" cy="1314450"/>
          </a:xfrm>
        </p:spPr>
        <p:txBody>
          <a:bodyPr>
            <a:normAutofit/>
          </a:bodyPr>
          <a:lstStyle>
            <a:lvl1pPr marL="0" indent="0" algn="l">
              <a:buNone/>
              <a:defRPr sz="200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Main body copy goes here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429981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 slide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GB" smtClean="0"/>
              <a:t>Slide no</a:t>
            </a:r>
            <a:endParaRPr lang="en-GB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809006" y="1689348"/>
            <a:ext cx="6400800" cy="1314450"/>
          </a:xfrm>
        </p:spPr>
        <p:txBody>
          <a:bodyPr>
            <a:noAutofit/>
          </a:bodyPr>
          <a:lstStyle>
            <a:lvl1pPr marL="0" indent="0" algn="l">
              <a:buNone/>
              <a:defRPr sz="2000" baseline="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dirty="0" smtClean="0"/>
              <a:t>Main body copy goes here</a:t>
            </a:r>
            <a:endParaRPr lang="en-GB" dirty="0"/>
          </a:p>
        </p:txBody>
      </p:sp>
      <p:sp>
        <p:nvSpPr>
          <p:cNvPr id="7" name="Title 1"/>
          <p:cNvSpPr>
            <a:spLocks noGrp="1"/>
          </p:cNvSpPr>
          <p:nvPr>
            <p:ph type="title" hasCustomPrompt="1"/>
          </p:nvPr>
        </p:nvSpPr>
        <p:spPr>
          <a:xfrm>
            <a:off x="755576" y="483518"/>
            <a:ext cx="7848872" cy="857250"/>
          </a:xfrm>
        </p:spPr>
        <p:txBody>
          <a:bodyPr>
            <a:normAutofit/>
          </a:bodyPr>
          <a:lstStyle>
            <a:lvl1pPr>
              <a:defRPr sz="3600" b="1" baseline="0">
                <a:solidFill>
                  <a:srgbClr val="2C4D67"/>
                </a:solidFill>
              </a:defRPr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376492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 slide with bullets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755576" y="483518"/>
            <a:ext cx="7848872" cy="857250"/>
          </a:xfrm>
        </p:spPr>
        <p:txBody>
          <a:bodyPr>
            <a:normAutofit/>
          </a:bodyPr>
          <a:lstStyle>
            <a:lvl1pPr>
              <a:defRPr sz="3600" b="1" baseline="0">
                <a:solidFill>
                  <a:srgbClr val="2C4D67"/>
                </a:solidFill>
              </a:defRPr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GB" smtClean="0"/>
              <a:t>Slide no</a:t>
            </a:r>
            <a:endParaRPr lang="en-GB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 hasCustomPrompt="1"/>
          </p:nvPr>
        </p:nvSpPr>
        <p:spPr>
          <a:xfrm>
            <a:off x="755576" y="1395260"/>
            <a:ext cx="7848872" cy="2735263"/>
          </a:xfrm>
        </p:spPr>
        <p:txBody>
          <a:bodyPr>
            <a:noAutofit/>
          </a:bodyPr>
          <a:lstStyle>
            <a:lvl1pPr>
              <a:defRPr sz="2000"/>
            </a:lvl1pPr>
            <a:lvl2pPr>
              <a:defRPr sz="1600"/>
            </a:lvl2pPr>
            <a:lvl3pPr>
              <a:defRPr sz="1200"/>
            </a:lvl3pPr>
            <a:lvl4pPr>
              <a:defRPr sz="800"/>
            </a:lvl4pPr>
            <a:lvl5pPr>
              <a:defRPr sz="800"/>
            </a:lvl5pPr>
          </a:lstStyle>
          <a:p>
            <a:pPr lvl="0"/>
            <a:r>
              <a:rPr lang="en-US" dirty="0" smtClean="0"/>
              <a:t>Bulleted list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896646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GB" dirty="0" smtClean="0"/>
              <a:t>Slide no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841280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3" r:id="rId2"/>
    <p:sldLayoutId id="2147483656" r:id="rId3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rgbClr val="505759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3.vml"/><Relationship Id="rId5" Type="http://schemas.openxmlformats.org/officeDocument/2006/relationships/image" Target="../media/image3.emf"/><Relationship Id="rId4" Type="http://schemas.openxmlformats.org/officeDocument/2006/relationships/oleObject" Target="../embeddings/oleObject3.bin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1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2.emf"/><Relationship Id="rId4" Type="http://schemas.openxmlformats.org/officeDocument/2006/relationships/oleObject" Target="../embeddings/oleObject2.bin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Naproxen – Lecture 2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9552" y="1977684"/>
            <a:ext cx="6400800" cy="1890210"/>
          </a:xfrm>
        </p:spPr>
        <p:txBody>
          <a:bodyPr>
            <a:noAutofit/>
          </a:bodyPr>
          <a:lstStyle/>
          <a:p>
            <a:r>
              <a:rPr lang="en-GB" dirty="0" smtClean="0"/>
              <a:t>Safety and environmental concerns in process chemistry</a:t>
            </a:r>
          </a:p>
          <a:p>
            <a:endParaRPr lang="en-GB" dirty="0" smtClean="0"/>
          </a:p>
          <a:p>
            <a:r>
              <a:rPr lang="en-GB" dirty="0" err="1"/>
              <a:t>Nimesh</a:t>
            </a:r>
            <a:r>
              <a:rPr lang="en-GB" dirty="0"/>
              <a:t> </a:t>
            </a:r>
            <a:r>
              <a:rPr lang="en-GB" dirty="0" err="1"/>
              <a:t>Mistry</a:t>
            </a:r>
            <a:r>
              <a:rPr lang="en-GB" dirty="0"/>
              <a:t>, Sarah </a:t>
            </a:r>
            <a:r>
              <a:rPr lang="en-GB" dirty="0" err="1"/>
              <a:t>Naramore</a:t>
            </a:r>
            <a:r>
              <a:rPr lang="en-GB" dirty="0"/>
              <a:t> and George </a:t>
            </a:r>
            <a:r>
              <a:rPr lang="en-GB" dirty="0" err="1"/>
              <a:t>Burslem</a:t>
            </a:r>
            <a:endParaRPr lang="en-GB" dirty="0"/>
          </a:p>
          <a:p>
            <a:r>
              <a:rPr lang="en-GB" dirty="0"/>
              <a:t>University of Leeds</a:t>
            </a:r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50886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Answers 1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>
          <a:xfrm>
            <a:off x="755576" y="1395260"/>
            <a:ext cx="7848872" cy="362476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dirty="0"/>
              <a:t>Making </a:t>
            </a:r>
            <a:r>
              <a:rPr lang="en-GB" dirty="0" smtClean="0"/>
              <a:t>tea</a:t>
            </a:r>
          </a:p>
          <a:p>
            <a:pPr marL="0" indent="0">
              <a:buNone/>
            </a:pPr>
            <a:endParaRPr lang="en-GB" dirty="0"/>
          </a:p>
          <a:p>
            <a:r>
              <a:rPr lang="en-GB" dirty="0"/>
              <a:t>Hot water could cause burns: pour carefully and avoid skin contact. If you burn yourself then use whatever first aid is appropriate.</a:t>
            </a:r>
          </a:p>
          <a:p>
            <a:r>
              <a:rPr lang="en-GB" dirty="0"/>
              <a:t>Kettle could catch fire: look out for damage to the kettle, always fill above minimum water level. If kettle catches fire turn of the electricity and follow normal fire fighting procedures.</a:t>
            </a:r>
          </a:p>
          <a:p>
            <a:r>
              <a:rPr lang="en-GB" dirty="0"/>
              <a:t>Milk could be off: check milk before use. If not tea tastes sour, remake with fresh milk</a:t>
            </a:r>
            <a:r>
              <a:rPr lang="en-GB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737804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Answers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GB" dirty="0"/>
              <a:t>Crossing the </a:t>
            </a:r>
            <a:r>
              <a:rPr lang="en-GB" dirty="0" smtClean="0"/>
              <a:t>road</a:t>
            </a:r>
          </a:p>
          <a:p>
            <a:pPr marL="0" indent="0">
              <a:buNone/>
            </a:pPr>
            <a:endParaRPr lang="en-GB" dirty="0"/>
          </a:p>
          <a:p>
            <a:r>
              <a:rPr lang="en-GB" dirty="0"/>
              <a:t>Could be hit by a car: look both ways, listen for engines, use pedestrian crossing if available. If an accident does occur, call for help and dial 999.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3046893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Green chemistry 1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GB" dirty="0"/>
              <a:t>Environmental impact of reactions must be considered in advance for several reasons</a:t>
            </a:r>
            <a:r>
              <a:rPr lang="en-GB" dirty="0" smtClean="0"/>
              <a:t>:</a:t>
            </a:r>
          </a:p>
          <a:p>
            <a:pPr marL="0" indent="0">
              <a:buNone/>
            </a:pPr>
            <a:endParaRPr lang="en-GB" dirty="0"/>
          </a:p>
          <a:p>
            <a:r>
              <a:rPr lang="en-GB" dirty="0"/>
              <a:t>Ethical: </a:t>
            </a:r>
          </a:p>
          <a:p>
            <a:pPr lvl="1"/>
            <a:r>
              <a:rPr lang="en-GB" dirty="0" smtClean="0"/>
              <a:t>Accidental </a:t>
            </a:r>
            <a:r>
              <a:rPr lang="en-GB" dirty="0"/>
              <a:t>leakage of chemical waste can cause serious harm</a:t>
            </a:r>
          </a:p>
          <a:p>
            <a:pPr lvl="1"/>
            <a:r>
              <a:rPr lang="en-GB" dirty="0"/>
              <a:t>Health of workers and the general public</a:t>
            </a:r>
          </a:p>
          <a:p>
            <a:pPr lvl="1"/>
            <a:r>
              <a:rPr lang="en-GB" dirty="0"/>
              <a:t>Energy usage contributes to global warming</a:t>
            </a:r>
          </a:p>
          <a:p>
            <a:pPr lvl="1"/>
            <a:r>
              <a:rPr lang="en-GB" dirty="0"/>
              <a:t>Chemical precursors often come from fossil </a:t>
            </a:r>
            <a:r>
              <a:rPr lang="en-GB" dirty="0" smtClean="0"/>
              <a:t>fuels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5871043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Green chemistry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/>
              <a:t>Financial: </a:t>
            </a:r>
          </a:p>
          <a:p>
            <a:pPr lvl="1"/>
            <a:r>
              <a:rPr lang="en-GB" dirty="0"/>
              <a:t>Disposal of hazardous waste is expensive</a:t>
            </a:r>
          </a:p>
          <a:p>
            <a:pPr lvl="1"/>
            <a:r>
              <a:rPr lang="en-GB" dirty="0"/>
              <a:t>Energy costs of a process can be </a:t>
            </a:r>
            <a:r>
              <a:rPr lang="en-GB" dirty="0" smtClean="0"/>
              <a:t>considerable</a:t>
            </a:r>
          </a:p>
          <a:p>
            <a:pPr marL="457200" lvl="1" indent="0">
              <a:buNone/>
            </a:pPr>
            <a:endParaRPr lang="en-GB" dirty="0"/>
          </a:p>
          <a:p>
            <a:r>
              <a:rPr lang="en-GB" dirty="0"/>
              <a:t>Legal: </a:t>
            </a:r>
          </a:p>
          <a:p>
            <a:pPr lvl="1"/>
            <a:r>
              <a:rPr lang="en-GB" dirty="0"/>
              <a:t>strict laws in place to protect the environment</a:t>
            </a:r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2440447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Key considerations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/>
              <a:t>Reactions should be carried out efficiently</a:t>
            </a:r>
          </a:p>
          <a:p>
            <a:r>
              <a:rPr lang="en-GB" dirty="0"/>
              <a:t>Chlorinated solvents should be avoided</a:t>
            </a:r>
          </a:p>
          <a:p>
            <a:r>
              <a:rPr lang="en-GB" dirty="0"/>
              <a:t>Energy usage should be minimised</a:t>
            </a:r>
          </a:p>
          <a:p>
            <a:r>
              <a:rPr lang="en-GB" dirty="0"/>
              <a:t>Use renewably sourced materials where possible</a:t>
            </a:r>
          </a:p>
          <a:p>
            <a:r>
              <a:rPr lang="en-GB" dirty="0"/>
              <a:t>Synthetic routes should be as simple as possible</a:t>
            </a:r>
          </a:p>
          <a:p>
            <a:r>
              <a:rPr lang="en-GB" dirty="0"/>
              <a:t>Catalysis should be used wherever possible</a:t>
            </a:r>
          </a:p>
          <a:p>
            <a:r>
              <a:rPr lang="en-GB" dirty="0"/>
              <a:t>Reagents with severe hazards should be avoided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4763878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Discussion and questions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>
          <a:xfrm>
            <a:off x="755576" y="1323253"/>
            <a:ext cx="7848872" cy="67243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dirty="0" smtClean="0"/>
              <a:t>Below are two different procedures for carrying out an amide coupling. Which is greener and why?</a:t>
            </a:r>
            <a:endParaRPr lang="en-GB" dirty="0"/>
          </a:p>
        </p:txBody>
      </p:sp>
      <p:graphicFrame>
        <p:nvGraphicFramePr>
          <p:cNvPr id="4" name="Object 3" title="Two amide coupling reactions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979999998"/>
              </p:ext>
            </p:extLst>
          </p:nvPr>
        </p:nvGraphicFramePr>
        <p:xfrm>
          <a:off x="1474066" y="2068217"/>
          <a:ext cx="6195869" cy="305298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5" r:id="rId4" imgW="5622748" imgH="2770124" progId="">
                  <p:embed/>
                </p:oleObj>
              </mc:Choice>
              <mc:Fallback>
                <p:oleObj r:id="rId4" imgW="5622748" imgH="2770124" progId="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474066" y="2068217"/>
                        <a:ext cx="6195869" cy="305298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400814502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Answers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/>
              <a:t>The second route is greener.</a:t>
            </a:r>
          </a:p>
          <a:p>
            <a:r>
              <a:rPr lang="en-GB" dirty="0"/>
              <a:t>T3P is less hazardous than </a:t>
            </a:r>
            <a:r>
              <a:rPr lang="en-GB" dirty="0" err="1"/>
              <a:t>HOBt</a:t>
            </a:r>
            <a:r>
              <a:rPr lang="en-GB" dirty="0"/>
              <a:t> and EDC</a:t>
            </a:r>
          </a:p>
          <a:p>
            <a:r>
              <a:rPr lang="en-GB" dirty="0"/>
              <a:t>Ethyl acetate is a greener solvent than DMF</a:t>
            </a:r>
          </a:p>
          <a:p>
            <a:r>
              <a:rPr lang="en-GB" dirty="0"/>
              <a:t>Second route is higher yielding</a:t>
            </a:r>
          </a:p>
          <a:p>
            <a:r>
              <a:rPr lang="en-GB" dirty="0"/>
              <a:t>Better to </a:t>
            </a:r>
            <a:r>
              <a:rPr lang="en-GB" dirty="0" err="1"/>
              <a:t>recrystallise</a:t>
            </a:r>
            <a:r>
              <a:rPr lang="en-GB" dirty="0"/>
              <a:t> than column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6393378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Costs 1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GB" dirty="0" smtClean="0"/>
              <a:t>2 categories</a:t>
            </a:r>
          </a:p>
          <a:p>
            <a:endParaRPr lang="en-GB" dirty="0" smtClean="0"/>
          </a:p>
          <a:p>
            <a:r>
              <a:rPr lang="en-GB" b="1" dirty="0" smtClean="0"/>
              <a:t>Variable </a:t>
            </a:r>
            <a:r>
              <a:rPr lang="en-GB" b="1" dirty="0"/>
              <a:t>costs</a:t>
            </a:r>
            <a:r>
              <a:rPr lang="en-GB" dirty="0"/>
              <a:t> </a:t>
            </a:r>
            <a:r>
              <a:rPr lang="en-GB" dirty="0" smtClean="0"/>
              <a:t>– change </a:t>
            </a:r>
            <a:r>
              <a:rPr lang="en-GB" dirty="0"/>
              <a:t>depending on the reactions you are carrying out:</a:t>
            </a:r>
          </a:p>
          <a:p>
            <a:pPr lvl="1"/>
            <a:r>
              <a:rPr lang="en-GB" dirty="0"/>
              <a:t>Costs of raw materials</a:t>
            </a:r>
          </a:p>
          <a:p>
            <a:pPr lvl="1"/>
            <a:r>
              <a:rPr lang="en-GB" dirty="0"/>
              <a:t>Heating and cooling of reaction vessels</a:t>
            </a:r>
          </a:p>
          <a:p>
            <a:pPr lvl="1"/>
            <a:r>
              <a:rPr lang="en-GB" dirty="0"/>
              <a:t>Disposal of waste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2659307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Costs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b="1" dirty="0"/>
              <a:t>Fixed costs </a:t>
            </a:r>
            <a:r>
              <a:rPr lang="en-GB" dirty="0" smtClean="0"/>
              <a:t>– don’t </a:t>
            </a:r>
            <a:r>
              <a:rPr lang="en-GB" dirty="0"/>
              <a:t>depend on which reactions are being carried out:</a:t>
            </a:r>
          </a:p>
          <a:p>
            <a:pPr lvl="1"/>
            <a:r>
              <a:rPr lang="en-GB" dirty="0"/>
              <a:t>Building maintenance</a:t>
            </a:r>
          </a:p>
          <a:p>
            <a:pPr lvl="1"/>
            <a:r>
              <a:rPr lang="en-GB" dirty="0"/>
              <a:t>Wages for plant workers</a:t>
            </a:r>
          </a:p>
          <a:p>
            <a:pPr lvl="1"/>
            <a:r>
              <a:rPr lang="en-GB" dirty="0"/>
              <a:t>Insurance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851707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Summary 1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/>
              <a:t>Risk assessment is critical on large scale</a:t>
            </a:r>
          </a:p>
          <a:p>
            <a:r>
              <a:rPr lang="en-GB" dirty="0"/>
              <a:t>The environmental impact of processes must be considered</a:t>
            </a:r>
          </a:p>
          <a:p>
            <a:r>
              <a:rPr lang="en-GB" dirty="0"/>
              <a:t>The costs of different synthetic routes must be considered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845890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755576" y="1545332"/>
            <a:ext cx="6400800" cy="1314450"/>
          </a:xfrm>
        </p:spPr>
        <p:txBody>
          <a:bodyPr>
            <a:noAutofit/>
          </a:bodyPr>
          <a:lstStyle/>
          <a:p>
            <a:r>
              <a:rPr lang="en-GB" dirty="0" smtClean="0"/>
              <a:t>Hazards scale too</a:t>
            </a:r>
          </a:p>
          <a:p>
            <a:r>
              <a:rPr lang="en-GB" dirty="0" smtClean="0"/>
              <a:t>Video – importance of safety on process scale</a:t>
            </a:r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Risk assessment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57992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Summary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dirty="0" smtClean="0"/>
              <a:t>Before the workshop – Read about the steps you will have to optimise.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 smtClean="0"/>
              <a:t>In the workshop you will be discussing different reaction conditions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5393160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Copyright information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dirty="0"/>
              <a:t>This resource “</a:t>
            </a:r>
            <a:r>
              <a:rPr lang="en-GB" i="1" dirty="0"/>
              <a:t>new name</a:t>
            </a:r>
            <a:r>
              <a:rPr lang="en-GB" dirty="0"/>
              <a:t>”, is a derivative of </a:t>
            </a:r>
            <a:r>
              <a:rPr lang="en-GB" dirty="0" smtClean="0"/>
              <a:t>“Naproxen lecture 2” </a:t>
            </a:r>
            <a:r>
              <a:rPr lang="en-GB" dirty="0"/>
              <a:t>by The Royal Society of Chemistry used under CC-BY-NC-SA 4.0. “</a:t>
            </a:r>
            <a:r>
              <a:rPr lang="en-GB" i="1" dirty="0"/>
              <a:t>new name</a:t>
            </a:r>
            <a:r>
              <a:rPr lang="en-GB" dirty="0"/>
              <a:t>” is licensed under CC-BY-NC-SA 4.0 by “</a:t>
            </a:r>
            <a:r>
              <a:rPr lang="en-GB" i="1" dirty="0"/>
              <a:t>name of user</a:t>
            </a:r>
            <a:r>
              <a:rPr lang="en-GB" dirty="0"/>
              <a:t>”.</a:t>
            </a:r>
          </a:p>
        </p:txBody>
      </p:sp>
    </p:spTree>
    <p:extLst>
      <p:ext uri="{BB962C8B-B14F-4D97-AF65-F5344CB8AC3E}">
        <p14:creationId xmlns:p14="http://schemas.microsoft.com/office/powerpoint/2010/main" val="26541911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Hazards and risk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1"/>
          </p:nvPr>
        </p:nvSpPr>
        <p:spPr>
          <a:xfrm>
            <a:off x="755576" y="1395260"/>
            <a:ext cx="7848872" cy="3192714"/>
          </a:xfrm>
        </p:spPr>
        <p:txBody>
          <a:bodyPr>
            <a:noAutofit/>
          </a:bodyPr>
          <a:lstStyle/>
          <a:p>
            <a:r>
              <a:rPr lang="en-GB" dirty="0"/>
              <a:t>Hazards are features of the process that could cause harm if something went wrong: </a:t>
            </a:r>
          </a:p>
          <a:p>
            <a:pPr lvl="1"/>
            <a:r>
              <a:rPr lang="en-GB" dirty="0"/>
              <a:t>Flammability of solvents</a:t>
            </a:r>
          </a:p>
          <a:p>
            <a:pPr lvl="1"/>
            <a:r>
              <a:rPr lang="en-GB" dirty="0"/>
              <a:t>Toxicities of reagents</a:t>
            </a:r>
          </a:p>
          <a:p>
            <a:pPr lvl="1"/>
            <a:r>
              <a:rPr lang="en-GB" dirty="0"/>
              <a:t>Reaction </a:t>
            </a:r>
            <a:r>
              <a:rPr lang="en-GB" dirty="0" err="1"/>
              <a:t>exotherms</a:t>
            </a:r>
            <a:endParaRPr lang="en-GB" dirty="0"/>
          </a:p>
          <a:p>
            <a:pPr lvl="1"/>
            <a:r>
              <a:rPr lang="en-GB" dirty="0"/>
              <a:t>Faulty equipment</a:t>
            </a:r>
          </a:p>
          <a:p>
            <a:pPr lvl="1"/>
            <a:r>
              <a:rPr lang="en-GB" dirty="0"/>
              <a:t>Operator error</a:t>
            </a:r>
          </a:p>
          <a:p>
            <a:r>
              <a:rPr lang="en-GB" dirty="0"/>
              <a:t>The risk is determined by the likelihood that something will go wrong and the degree of harm it would cause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760718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Mitigating risks 1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GB" dirty="0"/>
              <a:t>Here are some examples of hazards and approaches to mitigating the risks associated with </a:t>
            </a:r>
            <a:r>
              <a:rPr lang="en-GB" dirty="0" smtClean="0"/>
              <a:t>them.</a:t>
            </a:r>
          </a:p>
          <a:p>
            <a:pPr marL="0" indent="0">
              <a:buNone/>
            </a:pPr>
            <a:endParaRPr lang="en-GB" dirty="0"/>
          </a:p>
          <a:p>
            <a:r>
              <a:rPr lang="en-GB" dirty="0"/>
              <a:t>Flammable solvents:</a:t>
            </a:r>
          </a:p>
          <a:p>
            <a:pPr lvl="1"/>
            <a:r>
              <a:rPr lang="en-GB" dirty="0"/>
              <a:t>Use a less flammable solvent</a:t>
            </a:r>
          </a:p>
          <a:p>
            <a:pPr lvl="1"/>
            <a:r>
              <a:rPr lang="en-GB" dirty="0"/>
              <a:t>Run the reaction at a lower temperature</a:t>
            </a:r>
          </a:p>
          <a:p>
            <a:pPr lvl="1"/>
            <a:r>
              <a:rPr lang="en-GB" dirty="0"/>
              <a:t>Check the condenser is working before each </a:t>
            </a:r>
            <a:r>
              <a:rPr lang="en-GB" dirty="0" smtClean="0"/>
              <a:t>reaction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986844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Mitigating risks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/>
              <a:t>Exothermic reactions:</a:t>
            </a:r>
          </a:p>
          <a:p>
            <a:pPr lvl="1"/>
            <a:r>
              <a:rPr lang="en-GB" dirty="0"/>
              <a:t>Understand the thermodynamics of the process</a:t>
            </a:r>
          </a:p>
          <a:p>
            <a:pPr lvl="1"/>
            <a:r>
              <a:rPr lang="en-GB" dirty="0"/>
              <a:t>Set safe operating temperatures and know what to do if the temperature begins to exceed the threshold</a:t>
            </a:r>
          </a:p>
          <a:p>
            <a:pPr lvl="1"/>
            <a:r>
              <a:rPr lang="en-GB" dirty="0"/>
              <a:t>Have a contingency plan in the event of a run-away reaction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598650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Worst case scenarios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/>
              <a:t>Risk assessments should state clearly how to perform a procedure in a way that minimises the risks.</a:t>
            </a:r>
          </a:p>
          <a:p>
            <a:r>
              <a:rPr lang="en-GB" dirty="0"/>
              <a:t>It should also explain what to do if something goes wrong:</a:t>
            </a:r>
          </a:p>
          <a:p>
            <a:pPr lvl="1"/>
            <a:r>
              <a:rPr lang="en-GB" dirty="0"/>
              <a:t>What if the cooling system fails</a:t>
            </a:r>
          </a:p>
          <a:p>
            <a:pPr lvl="1"/>
            <a:r>
              <a:rPr lang="en-GB" dirty="0"/>
              <a:t>What if a pipe starts leaking when adding solvent</a:t>
            </a:r>
          </a:p>
          <a:p>
            <a:pPr lvl="1"/>
            <a:r>
              <a:rPr lang="en-GB" dirty="0"/>
              <a:t>What if a worker inhales some of a </a:t>
            </a:r>
            <a:r>
              <a:rPr lang="en-GB" dirty="0" smtClean="0"/>
              <a:t>reagent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940972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Route design to minimise hazards 1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>
          <a:xfrm>
            <a:off x="755576" y="2643758"/>
            <a:ext cx="7848872" cy="2160240"/>
          </a:xfrm>
        </p:spPr>
        <p:txBody>
          <a:bodyPr>
            <a:noAutofit/>
          </a:bodyPr>
          <a:lstStyle/>
          <a:p>
            <a:r>
              <a:rPr lang="en-GB" dirty="0"/>
              <a:t>This hydrazine condensation reaction has some serious hazards:</a:t>
            </a:r>
          </a:p>
          <a:p>
            <a:pPr lvl="1"/>
            <a:r>
              <a:rPr lang="en-GB" dirty="0"/>
              <a:t>Hydrazine is toxic and highly flammable</a:t>
            </a:r>
          </a:p>
          <a:p>
            <a:pPr lvl="1"/>
            <a:r>
              <a:rPr lang="en-GB" dirty="0"/>
              <a:t>Reaction is exothermic</a:t>
            </a:r>
          </a:p>
          <a:p>
            <a:pPr lvl="1"/>
            <a:r>
              <a:rPr lang="en-GB" dirty="0"/>
              <a:t>Reaction produces </a:t>
            </a:r>
            <a:r>
              <a:rPr lang="en-GB" dirty="0" err="1"/>
              <a:t>HCl</a:t>
            </a:r>
            <a:endParaRPr lang="en-GB" dirty="0"/>
          </a:p>
          <a:p>
            <a:pPr lvl="1"/>
            <a:r>
              <a:rPr lang="en-GB" dirty="0"/>
              <a:t>Intermediate can react with </a:t>
            </a:r>
            <a:r>
              <a:rPr lang="en-GB" dirty="0" err="1"/>
              <a:t>HCl</a:t>
            </a:r>
            <a:r>
              <a:rPr lang="en-GB" dirty="0"/>
              <a:t> and then decompose exothermically at 70 °</a:t>
            </a:r>
            <a:r>
              <a:rPr lang="en-GB" dirty="0" smtClean="0"/>
              <a:t>C</a:t>
            </a:r>
            <a:endParaRPr lang="en-GB" dirty="0"/>
          </a:p>
        </p:txBody>
      </p:sp>
      <p:graphicFrame>
        <p:nvGraphicFramePr>
          <p:cNvPr id="4" name="Object 3" title="Hazardous hydrazine condensation reaction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803302316"/>
              </p:ext>
            </p:extLst>
          </p:nvPr>
        </p:nvGraphicFramePr>
        <p:xfrm>
          <a:off x="2123728" y="1203598"/>
          <a:ext cx="4870450" cy="14144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9" name="CS ChemDraw Drawing" r:id="rId4" imgW="2648355" imgH="767751" progId="ChemDraw.Document.6.0">
                  <p:embed/>
                </p:oleObj>
              </mc:Choice>
              <mc:Fallback>
                <p:oleObj name="CS ChemDraw Drawing" r:id="rId4" imgW="2648355" imgH="767751" progId="ChemDraw.Document.6.0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123728" y="1203598"/>
                        <a:ext cx="4870450" cy="141446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08187896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Route design to minimise </a:t>
            </a:r>
            <a:r>
              <a:rPr lang="en-GB" dirty="0" smtClean="0"/>
              <a:t>hazards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>
          <a:xfrm>
            <a:off x="755576" y="2643758"/>
            <a:ext cx="7848872" cy="2355726"/>
          </a:xfrm>
        </p:spPr>
        <p:txBody>
          <a:bodyPr>
            <a:noAutofit/>
          </a:bodyPr>
          <a:lstStyle/>
          <a:p>
            <a:r>
              <a:rPr lang="en-GB" dirty="0"/>
              <a:t>A thorough process safety review was conducted</a:t>
            </a:r>
          </a:p>
          <a:p>
            <a:r>
              <a:rPr lang="en-GB" dirty="0"/>
              <a:t>Adding base to the reaction was shown to prevent </a:t>
            </a:r>
            <a:r>
              <a:rPr lang="en-GB" dirty="0" err="1"/>
              <a:t>exotherm</a:t>
            </a:r>
            <a:r>
              <a:rPr lang="en-GB" dirty="0"/>
              <a:t> below 300 °C</a:t>
            </a:r>
          </a:p>
          <a:p>
            <a:r>
              <a:rPr lang="en-GB" dirty="0"/>
              <a:t>Many solvents and bases were screened to find the best combination: pyridine and sodium </a:t>
            </a:r>
            <a:r>
              <a:rPr lang="en-GB" dirty="0" smtClean="0"/>
              <a:t>acetate</a:t>
            </a:r>
            <a:endParaRPr lang="en-GB" dirty="0"/>
          </a:p>
          <a:p>
            <a:r>
              <a:rPr lang="en-GB" dirty="0"/>
              <a:t>Reaction proceeds quickly, so exposure of workers to hydrazine is minimised</a:t>
            </a:r>
          </a:p>
          <a:p>
            <a:endParaRPr lang="en-GB" dirty="0"/>
          </a:p>
        </p:txBody>
      </p:sp>
      <p:graphicFrame>
        <p:nvGraphicFramePr>
          <p:cNvPr id="4" name="Object 3" title="Safer hydrazine condensation reaction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71836949"/>
              </p:ext>
            </p:extLst>
          </p:nvPr>
        </p:nvGraphicFramePr>
        <p:xfrm>
          <a:off x="2267744" y="1347614"/>
          <a:ext cx="4425950" cy="12668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62" name="CS ChemDraw Drawing" r:id="rId4" imgW="2646734" imgH="756968" progId="ChemDraw.Document.6.0">
                  <p:embed/>
                </p:oleObj>
              </mc:Choice>
              <mc:Fallback>
                <p:oleObj name="CS ChemDraw Drawing" r:id="rId4" imgW="2646734" imgH="756968" progId="ChemDraw.Document.6.0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267744" y="1347614"/>
                        <a:ext cx="4425950" cy="126682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24104712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Question and discussion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/>
              <a:t>There are risks involved in everyday activities too, but you are aware of the risks and minimise them without having to think about it. </a:t>
            </a:r>
          </a:p>
          <a:p>
            <a:r>
              <a:rPr lang="en-GB" dirty="0"/>
              <a:t>Make a list of the hazards involved in crossing the road and making a cup of tea. What actions do you take to minimise these risks? </a:t>
            </a:r>
          </a:p>
          <a:p>
            <a:r>
              <a:rPr lang="en-GB" dirty="0"/>
              <a:t>Discuss with the people next to you</a:t>
            </a:r>
            <a:r>
              <a:rPr lang="en-GB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594333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1788752EB44974D994EBA0BE182464D" ma:contentTypeVersion="1" ma:contentTypeDescription="Create a new document." ma:contentTypeScope="" ma:versionID="99bbc2474cb3204ca9fbdd512615df56">
  <xsd:schema xmlns:xsd="http://www.w3.org/2001/XMLSchema" xmlns:p="http://schemas.microsoft.com/office/2006/metadata/properties" xmlns:ns2="27d643f5-4560-4eff-9f48-d0fe6b2bec2d" targetNamespace="http://schemas.microsoft.com/office/2006/metadata/properties" ma:root="true" ma:fieldsID="3e4c637131ef89c7ae71a83de9afa52f" ns2:_="">
    <xsd:import namespace="27d643f5-4560-4eff-9f48-d0fe6b2bec2d"/>
    <xsd:element name="properties">
      <xsd:complexType>
        <xsd:sequence>
          <xsd:element name="documentManagement">
            <xsd:complexType>
              <xsd:all>
                <xsd:element ref="ns2:Template" minOccurs="0"/>
              </xsd:all>
            </xsd:complexType>
          </xsd:element>
        </xsd:sequence>
      </xsd:complexType>
    </xsd:element>
  </xsd:schema>
  <xsd:schema xmlns:xsd="http://www.w3.org/2001/XMLSchema" xmlns:dms="http://schemas.microsoft.com/office/2006/documentManagement/types" targetNamespace="27d643f5-4560-4eff-9f48-d0fe6b2bec2d" elementFormDefault="qualified">
    <xsd:import namespace="http://schemas.microsoft.com/office/2006/documentManagement/types"/>
    <xsd:element name="Template" ma:index="8" nillable="true" ma:displayName="Template" ma:format="Dropdown" ma:internalName="Template">
      <xsd:simpleType>
        <xsd:restriction base="dms:Choice">
          <xsd:enumeration value="Stationery"/>
          <xsd:enumeration value="Purchase order forms"/>
          <xsd:enumeration value="Powerpoint presentations"/>
          <xsd:enumeration value="Meetings"/>
          <xsd:enumeration value="Legal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p:properties xmlns:p="http://schemas.microsoft.com/office/2006/metadata/properties" xmlns:xsi="http://www.w3.org/2001/XMLSchema-instance">
  <documentManagement>
    <Template xmlns="27d643f5-4560-4eff-9f48-d0fe6b2bec2d">Powerpoint presentations</Template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4B38CA5-F4A8-41B6-85BF-2C49C9CDFAA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7d643f5-4560-4eff-9f48-d0fe6b2bec2d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2CEF4F84-2225-4AE2-9590-65721DD44303}">
  <ds:schemaRefs>
    <ds:schemaRef ds:uri="http://purl.org/dc/dcmitype/"/>
    <ds:schemaRef ds:uri="27d643f5-4560-4eff-9f48-d0fe6b2bec2d"/>
    <ds:schemaRef ds:uri="http://purl.org/dc/elements/1.1/"/>
    <ds:schemaRef ds:uri="http://schemas.microsoft.com/office/2006/documentManagement/types"/>
    <ds:schemaRef ds:uri="http://www.w3.org/XML/1998/namespace"/>
    <ds:schemaRef ds:uri="http://schemas.openxmlformats.org/package/2006/metadata/core-properties"/>
    <ds:schemaRef ds:uri="http://schemas.microsoft.com/office/2006/metadata/properties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905B905B-53AC-4221-A4CC-8B4C2C3EBDBD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106</TotalTime>
  <Words>1222</Words>
  <Application>Microsoft Office PowerPoint</Application>
  <PresentationFormat>On-screen Show (16:9)</PresentationFormat>
  <Paragraphs>132</Paragraphs>
  <Slides>21</Slides>
  <Notes>7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3" baseType="lpstr">
      <vt:lpstr>Office Theme</vt:lpstr>
      <vt:lpstr>CS ChemDraw Drawing</vt:lpstr>
      <vt:lpstr>Naproxen – Lecture 2</vt:lpstr>
      <vt:lpstr>Risk assessment</vt:lpstr>
      <vt:lpstr>Hazards and risk</vt:lpstr>
      <vt:lpstr>Mitigating risks 1</vt:lpstr>
      <vt:lpstr>Mitigating risks 2</vt:lpstr>
      <vt:lpstr>Worst case scenarios</vt:lpstr>
      <vt:lpstr>Route design to minimise hazards 1</vt:lpstr>
      <vt:lpstr>Route design to minimise hazards 2</vt:lpstr>
      <vt:lpstr>Question and discussion</vt:lpstr>
      <vt:lpstr>Answers 1</vt:lpstr>
      <vt:lpstr>Answers 2</vt:lpstr>
      <vt:lpstr>Green chemistry 1</vt:lpstr>
      <vt:lpstr>Green chemistry 2</vt:lpstr>
      <vt:lpstr>Key considerations</vt:lpstr>
      <vt:lpstr>Discussion and questions</vt:lpstr>
      <vt:lpstr>Answers</vt:lpstr>
      <vt:lpstr>Costs 1</vt:lpstr>
      <vt:lpstr>Costs 2</vt:lpstr>
      <vt:lpstr>Summary 1</vt:lpstr>
      <vt:lpstr>Summary 2</vt:lpstr>
      <vt:lpstr>Copyright information</vt:lpstr>
    </vt:vector>
  </TitlesOfParts>
  <Company>Royal Society of Chemistry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Naproxen lecture 2</dc:title>
  <dc:creator>Royal Society of Chemistry</dc:creator>
  <cp:lastModifiedBy>Robert Smith</cp:lastModifiedBy>
  <cp:revision>23</cp:revision>
  <dcterms:created xsi:type="dcterms:W3CDTF">2014-04-11T16:14:23Z</dcterms:created>
  <dcterms:modified xsi:type="dcterms:W3CDTF">2016-08-04T14:14:19Z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0x010100C1788752EB44974D994EBA0BE182464D</vt:lpwstr>
  </property>
</Properties>
</file>

<file path=docProps/thumbnail.jpeg>
</file>