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57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430" y="-11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44AB9-0198-4519-A684-5516A7C43FAE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74890-1406-437C-8023-5474177AA0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949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Every year the journal OPRD publishes</a:t>
            </a:r>
            <a:r>
              <a:rPr lang="en-GB" baseline="0" dirty="0" smtClean="0"/>
              <a:t> an issue focusing on safety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74890-1406-437C-8023-5474177AA0E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The risks of these things happening is low, but the consequences would be very serious, so they need to be considered</a:t>
            </a:r>
            <a:r>
              <a:rPr lang="en-GB" sz="1200" baseline="0" dirty="0" smtClean="0"/>
              <a:t> and the </a:t>
            </a:r>
            <a:r>
              <a:rPr lang="en-GB" sz="1200" baseline="0" dirty="0" err="1" smtClean="0"/>
              <a:t>proceedures</a:t>
            </a:r>
            <a:r>
              <a:rPr lang="en-GB" sz="1200" baseline="0" dirty="0" smtClean="0"/>
              <a:t> to be followed in the case of an emergency should be understood by everyone.</a:t>
            </a:r>
            <a:endParaRPr lang="en-GB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74890-1406-437C-8023-5474177AA0E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150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Recently published in OPRD. The exothermic decomposition is the key hazard. If the reactive intermediate isn’t formed the threshold</a:t>
            </a:r>
            <a:r>
              <a:rPr lang="en-GB" baseline="0" dirty="0" smtClean="0"/>
              <a:t> for a dangerous </a:t>
            </a:r>
            <a:r>
              <a:rPr lang="en-GB" baseline="0" dirty="0" err="1" smtClean="0"/>
              <a:t>exotherm</a:t>
            </a:r>
            <a:r>
              <a:rPr lang="en-GB" baseline="0" dirty="0" smtClean="0"/>
              <a:t> was &gt;200 °</a:t>
            </a:r>
            <a:r>
              <a:rPr lang="en-GB" baseline="0" smtClean="0"/>
              <a:t>C and </a:t>
            </a:r>
            <a:r>
              <a:rPr lang="en-GB" baseline="0" dirty="0" smtClean="0"/>
              <a:t>so they could rely on evaporation of solvent preventing the temperature getting that high in the event of a coolant failure. </a:t>
            </a:r>
            <a:r>
              <a:rPr lang="en-GB" dirty="0" smtClean="0"/>
              <a:t>70</a:t>
            </a:r>
            <a:r>
              <a:rPr lang="en-GB" baseline="0" dirty="0" smtClean="0"/>
              <a:t> °C is too low for evaporation of solvent to protect the reaction if the cooling failed.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74890-1406-437C-8023-5474177AA0E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487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base neutralises</a:t>
            </a:r>
            <a:r>
              <a:rPr lang="en-GB" baseline="0" dirty="0" smtClean="0"/>
              <a:t> the </a:t>
            </a:r>
            <a:r>
              <a:rPr lang="en-GB" baseline="0" dirty="0" err="1" smtClean="0"/>
              <a:t>HCl</a:t>
            </a:r>
            <a:r>
              <a:rPr lang="en-GB" baseline="0" dirty="0" smtClean="0"/>
              <a:t> given off by the reaction, so the unstable intermediate isn’t formed and there is no danger of an uncontrollable </a:t>
            </a:r>
            <a:r>
              <a:rPr lang="en-GB" baseline="0" dirty="0" err="1" smtClean="0"/>
              <a:t>exotherm</a:t>
            </a:r>
            <a:r>
              <a:rPr lang="en-GB" baseline="0" dirty="0" smtClean="0"/>
              <a:t> even if the cooling does fail, because evaporation of the solvent will cool the reaction enough for it to stay safe until the reaction is over.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74890-1406-437C-8023-5474177AA0E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8490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 discussion shouldn’t take more</a:t>
            </a:r>
            <a:r>
              <a:rPr lang="en-GB" baseline="0" dirty="0" smtClean="0"/>
              <a:t> than a few minutes.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74890-1406-437C-8023-5474177AA0E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261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Solvents like DCM are strictly controlled as they</a:t>
            </a:r>
            <a:r>
              <a:rPr lang="en-GB" baseline="0" dirty="0" smtClean="0"/>
              <a:t> can cause damage to the atmosphere. Their use is heavily restricted and their disposal is very expensive. Much better to find an alternative solvent if possible</a:t>
            </a:r>
          </a:p>
          <a:p>
            <a:r>
              <a:rPr lang="en-GB" baseline="0" dirty="0" smtClean="0"/>
              <a:t>Better to do a reaction at a low temperature for a longer time that short time at a higher temperature, unless the reaction will produce unwanted side products that might add extra steps to the work-up</a:t>
            </a:r>
          </a:p>
          <a:p>
            <a:r>
              <a:rPr lang="en-GB" baseline="0" dirty="0" smtClean="0"/>
              <a:t>The more hazardous a reagent the more expensive/ time consuming it will be to dispose of and the greater the damage to people and the environment if there was to be a leak or accident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74890-1406-437C-8023-5474177AA0E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07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HOBt</a:t>
            </a:r>
            <a:r>
              <a:rPr lang="en-GB" baseline="0" dirty="0" smtClean="0"/>
              <a:t> = </a:t>
            </a:r>
            <a:r>
              <a:rPr lang="en-GB" baseline="0" dirty="0" err="1" smtClean="0"/>
              <a:t>hydroxybenzotriazole</a:t>
            </a:r>
            <a:r>
              <a:rPr lang="en-GB" baseline="0" dirty="0" smtClean="0"/>
              <a:t> explosive when dry, so kept as a HOBt.H2O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EDC = </a:t>
            </a:r>
            <a:r>
              <a:rPr lang="en-GB" b="0" u="none" dirty="0" smtClean="0">
                <a:solidFill>
                  <a:schemeClr val="tx1"/>
                </a:solidFill>
              </a:rPr>
              <a:t>1-Ethyl-3-(3-dimethylaminopropyl)</a:t>
            </a:r>
            <a:r>
              <a:rPr lang="en-GB" b="0" u="none" dirty="0" err="1" smtClean="0">
                <a:solidFill>
                  <a:schemeClr val="tx1"/>
                </a:solidFill>
              </a:rPr>
              <a:t>carbodiimide</a:t>
            </a:r>
            <a:endParaRPr lang="en-GB" b="0" u="none" dirty="0" smtClean="0">
              <a:solidFill>
                <a:schemeClr val="tx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u="none" dirty="0" smtClean="0">
                <a:solidFill>
                  <a:schemeClr val="tx1"/>
                </a:solidFill>
              </a:rPr>
              <a:t>DMF = dimethyl </a:t>
            </a:r>
            <a:r>
              <a:rPr lang="en-GB" b="0" u="none" dirty="0" err="1" smtClean="0">
                <a:solidFill>
                  <a:schemeClr val="tx1"/>
                </a:solidFill>
              </a:rPr>
              <a:t>formamide</a:t>
            </a:r>
            <a:endParaRPr lang="en-GB" b="0" u="none" dirty="0" smtClean="0">
              <a:solidFill>
                <a:schemeClr val="tx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u="none" dirty="0" smtClean="0">
                <a:solidFill>
                  <a:schemeClr val="tx1"/>
                </a:solidFill>
              </a:rPr>
              <a:t>T3P</a:t>
            </a:r>
            <a:r>
              <a:rPr lang="en-GB" b="0" u="none" baseline="0" dirty="0" smtClean="0">
                <a:solidFill>
                  <a:schemeClr val="tx1"/>
                </a:solidFill>
              </a:rPr>
              <a:t> = </a:t>
            </a:r>
            <a:r>
              <a:rPr lang="en-GB" b="0" u="none" baseline="0" dirty="0" err="1" smtClean="0">
                <a:solidFill>
                  <a:schemeClr val="tx1"/>
                </a:solidFill>
              </a:rPr>
              <a:t>propylphosphonic</a:t>
            </a:r>
            <a:r>
              <a:rPr lang="en-GB" b="0" u="none" baseline="0" dirty="0" smtClean="0">
                <a:solidFill>
                  <a:schemeClr val="tx1"/>
                </a:solidFill>
              </a:rPr>
              <a:t> anhydride is technically classed as a schedule 2 chemical weapons precursor based on its chemical structure (no one’s ever actually used it to make a chemical weapon), so a bit of extra paperwork is needed to use it, but industry is usually pretty happy to do the paperwork because it’s so much greener than alternative amide coupling reagents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u="none" baseline="0" dirty="0" err="1" smtClean="0">
                <a:solidFill>
                  <a:schemeClr val="tx1"/>
                </a:solidFill>
              </a:rPr>
              <a:t>EtOAc</a:t>
            </a:r>
            <a:r>
              <a:rPr lang="en-GB" b="0" u="none" baseline="0" dirty="0" smtClean="0">
                <a:solidFill>
                  <a:schemeClr val="tx1"/>
                </a:solidFill>
              </a:rPr>
              <a:t> ethyl acetate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74890-1406-437C-8023-5474177AA0E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629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893474"/>
            <a:ext cx="6408712" cy="1102519"/>
          </a:xfrm>
        </p:spPr>
        <p:txBody>
          <a:bodyPr>
            <a:normAutofit/>
          </a:bodyPr>
          <a:lstStyle>
            <a:lvl1pPr algn="l">
              <a:defRPr sz="4000" b="1" baseline="0">
                <a:solidFill>
                  <a:srgbClr val="2C4D6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77684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99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1689348"/>
            <a:ext cx="6400800" cy="1314450"/>
          </a:xfrm>
        </p:spPr>
        <p:txBody>
          <a:bodyPr>
            <a:noAutofit/>
          </a:bodyPr>
          <a:lstStyle>
            <a:lvl1pPr marL="0" indent="0" algn="l">
              <a:buNone/>
              <a:defRPr sz="20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Main body copy goes here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649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395260"/>
            <a:ext cx="7848872" cy="273526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Bulleted list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66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12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5057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Naproxen – Lecture 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977684"/>
            <a:ext cx="6400800" cy="1890210"/>
          </a:xfrm>
        </p:spPr>
        <p:txBody>
          <a:bodyPr>
            <a:noAutofit/>
          </a:bodyPr>
          <a:lstStyle/>
          <a:p>
            <a:r>
              <a:rPr lang="en-GB" dirty="0" smtClean="0"/>
              <a:t>Safety and environmental concerns in process chemistry</a:t>
            </a:r>
          </a:p>
          <a:p>
            <a:endParaRPr lang="en-GB" dirty="0" smtClean="0"/>
          </a:p>
          <a:p>
            <a:r>
              <a:rPr lang="en-GB" dirty="0" err="1"/>
              <a:t>Nimesh</a:t>
            </a:r>
            <a:r>
              <a:rPr lang="en-GB" dirty="0"/>
              <a:t> </a:t>
            </a:r>
            <a:r>
              <a:rPr lang="en-GB" dirty="0" err="1"/>
              <a:t>Mistry</a:t>
            </a:r>
            <a:r>
              <a:rPr lang="en-GB" dirty="0"/>
              <a:t>, Sarah </a:t>
            </a:r>
            <a:r>
              <a:rPr lang="en-GB" dirty="0" err="1"/>
              <a:t>Naramore</a:t>
            </a:r>
            <a:r>
              <a:rPr lang="en-GB" dirty="0"/>
              <a:t> and George </a:t>
            </a:r>
            <a:r>
              <a:rPr lang="en-GB" dirty="0" err="1"/>
              <a:t>Burslem</a:t>
            </a:r>
            <a:endParaRPr lang="en-GB" dirty="0"/>
          </a:p>
          <a:p>
            <a:r>
              <a:rPr lang="en-GB" dirty="0"/>
              <a:t>University of Leeds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8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Answers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6247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Making </a:t>
            </a:r>
            <a:r>
              <a:rPr lang="en-GB" dirty="0" smtClean="0"/>
              <a:t>tea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Hot water could cause burns: pour carefully and avoid skin contact. If you burn yourself then use whatever first aid is appropriate.</a:t>
            </a:r>
          </a:p>
          <a:p>
            <a:r>
              <a:rPr lang="en-GB" dirty="0"/>
              <a:t>Kettle could catch fire: look out for damage to the kettle, always fill above minimum water level. If kettle catches fire turn of the electricity and follow normal fire fighting procedures.</a:t>
            </a:r>
          </a:p>
          <a:p>
            <a:r>
              <a:rPr lang="en-GB" dirty="0"/>
              <a:t>Milk could be off: check milk before use. If not tea tastes sour, remake with fresh milk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780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Answers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Crossing the </a:t>
            </a:r>
            <a:r>
              <a:rPr lang="en-GB" dirty="0" smtClean="0"/>
              <a:t>road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Could be hit by a car: look both ways, listen for engines, use pedestrian crossing if available. If an accident does occur, call for help and dial 999.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468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Green chemistry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Environmental impact of reactions must be considered in advance for several reasons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Ethical: </a:t>
            </a:r>
          </a:p>
          <a:p>
            <a:pPr lvl="1"/>
            <a:r>
              <a:rPr lang="en-GB" dirty="0" smtClean="0"/>
              <a:t>Accidental </a:t>
            </a:r>
            <a:r>
              <a:rPr lang="en-GB" dirty="0"/>
              <a:t>leakage of chemical waste can cause serious harm</a:t>
            </a:r>
          </a:p>
          <a:p>
            <a:pPr lvl="1"/>
            <a:r>
              <a:rPr lang="en-GB" dirty="0"/>
              <a:t>Health of workers and the general public</a:t>
            </a:r>
          </a:p>
          <a:p>
            <a:pPr lvl="1"/>
            <a:r>
              <a:rPr lang="en-GB" dirty="0"/>
              <a:t>Energy usage contributes to global warming</a:t>
            </a:r>
          </a:p>
          <a:p>
            <a:pPr lvl="1"/>
            <a:r>
              <a:rPr lang="en-GB" dirty="0"/>
              <a:t>Chemical precursors often come from fossil </a:t>
            </a:r>
            <a:r>
              <a:rPr lang="en-GB" dirty="0" smtClean="0"/>
              <a:t>fuels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710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Green chemistry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Financial: </a:t>
            </a:r>
          </a:p>
          <a:p>
            <a:pPr lvl="1"/>
            <a:r>
              <a:rPr lang="en-GB" dirty="0"/>
              <a:t>Disposal of hazardous waste is expensive</a:t>
            </a:r>
          </a:p>
          <a:p>
            <a:pPr lvl="1"/>
            <a:r>
              <a:rPr lang="en-GB" dirty="0"/>
              <a:t>Energy costs of a process can be </a:t>
            </a:r>
            <a:r>
              <a:rPr lang="en-GB" dirty="0" smtClean="0"/>
              <a:t>considerable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Legal: </a:t>
            </a:r>
          </a:p>
          <a:p>
            <a:pPr lvl="1"/>
            <a:r>
              <a:rPr lang="en-GB" dirty="0"/>
              <a:t>strict laws in place to protect the environment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404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considerations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Reactions should be carried out efficiently</a:t>
            </a:r>
          </a:p>
          <a:p>
            <a:r>
              <a:rPr lang="en-GB" dirty="0"/>
              <a:t>Chlorinated solvents should be avoided</a:t>
            </a:r>
          </a:p>
          <a:p>
            <a:r>
              <a:rPr lang="en-GB" dirty="0"/>
              <a:t>Energy usage should be minimised</a:t>
            </a:r>
          </a:p>
          <a:p>
            <a:r>
              <a:rPr lang="en-GB" dirty="0"/>
              <a:t>Use renewably sourced materials where possible</a:t>
            </a:r>
          </a:p>
          <a:p>
            <a:r>
              <a:rPr lang="en-GB" dirty="0"/>
              <a:t>Synthetic routes should be as simple as possible</a:t>
            </a:r>
          </a:p>
          <a:p>
            <a:r>
              <a:rPr lang="en-GB" dirty="0"/>
              <a:t>Catalysis should be used wherever possible</a:t>
            </a:r>
          </a:p>
          <a:p>
            <a:r>
              <a:rPr lang="en-GB" dirty="0"/>
              <a:t>Reagents with severe hazards should be avoided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638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 and questions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23253"/>
            <a:ext cx="7848872" cy="6724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Below are two different procedures for carrying out an amide coupling. Which is greener and why?</a:t>
            </a:r>
            <a:endParaRPr lang="en-GB" dirty="0"/>
          </a:p>
        </p:txBody>
      </p:sp>
      <p:graphicFrame>
        <p:nvGraphicFramePr>
          <p:cNvPr id="4" name="Object 3" title="Two amide coupling reaction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999998"/>
              </p:ext>
            </p:extLst>
          </p:nvPr>
        </p:nvGraphicFramePr>
        <p:xfrm>
          <a:off x="1474066" y="2068217"/>
          <a:ext cx="6195869" cy="305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r:id="rId4" imgW="5622748" imgH="2770124" progId="">
                  <p:embed/>
                </p:oleObj>
              </mc:Choice>
              <mc:Fallback>
                <p:oleObj r:id="rId4" imgW="5622748" imgH="2770124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4066" y="2068217"/>
                        <a:ext cx="6195869" cy="30529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8145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Answers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The second route is greener.</a:t>
            </a:r>
          </a:p>
          <a:p>
            <a:r>
              <a:rPr lang="en-GB" dirty="0"/>
              <a:t>T3P is less hazardous than </a:t>
            </a:r>
            <a:r>
              <a:rPr lang="en-GB" dirty="0" err="1"/>
              <a:t>HOBt</a:t>
            </a:r>
            <a:r>
              <a:rPr lang="en-GB" dirty="0"/>
              <a:t> and EDC</a:t>
            </a:r>
          </a:p>
          <a:p>
            <a:r>
              <a:rPr lang="en-GB" dirty="0"/>
              <a:t>Ethyl acetate is a greener solvent than DMF</a:t>
            </a:r>
          </a:p>
          <a:p>
            <a:r>
              <a:rPr lang="en-GB" dirty="0"/>
              <a:t>Second route is higher yielding</a:t>
            </a:r>
          </a:p>
          <a:p>
            <a:r>
              <a:rPr lang="en-GB" dirty="0"/>
              <a:t>Better to </a:t>
            </a:r>
            <a:r>
              <a:rPr lang="en-GB" dirty="0" err="1"/>
              <a:t>recrystallise</a:t>
            </a:r>
            <a:r>
              <a:rPr lang="en-GB" dirty="0"/>
              <a:t> than column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39337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2 categories</a:t>
            </a:r>
          </a:p>
          <a:p>
            <a:endParaRPr lang="en-GB" dirty="0" smtClean="0"/>
          </a:p>
          <a:p>
            <a:r>
              <a:rPr lang="en-GB" b="1" dirty="0" smtClean="0"/>
              <a:t>Variable </a:t>
            </a:r>
            <a:r>
              <a:rPr lang="en-GB" b="1" dirty="0"/>
              <a:t>costs</a:t>
            </a:r>
            <a:r>
              <a:rPr lang="en-GB" dirty="0"/>
              <a:t> </a:t>
            </a:r>
            <a:r>
              <a:rPr lang="en-GB" dirty="0" smtClean="0"/>
              <a:t>– change </a:t>
            </a:r>
            <a:r>
              <a:rPr lang="en-GB" dirty="0"/>
              <a:t>depending on the reactions you are carrying out:</a:t>
            </a:r>
          </a:p>
          <a:p>
            <a:pPr lvl="1"/>
            <a:r>
              <a:rPr lang="en-GB" dirty="0"/>
              <a:t>Costs of raw materials</a:t>
            </a:r>
          </a:p>
          <a:p>
            <a:pPr lvl="1"/>
            <a:r>
              <a:rPr lang="en-GB" dirty="0"/>
              <a:t>Heating and cooling of reaction vessels</a:t>
            </a:r>
          </a:p>
          <a:p>
            <a:pPr lvl="1"/>
            <a:r>
              <a:rPr lang="en-GB" dirty="0"/>
              <a:t>Disposal of waste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6593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b="1" dirty="0"/>
              <a:t>Fixed costs </a:t>
            </a:r>
            <a:r>
              <a:rPr lang="en-GB" dirty="0" smtClean="0"/>
              <a:t>– don’t </a:t>
            </a:r>
            <a:r>
              <a:rPr lang="en-GB" dirty="0"/>
              <a:t>depend on which reactions are being carried out:</a:t>
            </a:r>
          </a:p>
          <a:p>
            <a:pPr lvl="1"/>
            <a:r>
              <a:rPr lang="en-GB" dirty="0"/>
              <a:t>Building maintenance</a:t>
            </a:r>
          </a:p>
          <a:p>
            <a:pPr lvl="1"/>
            <a:r>
              <a:rPr lang="en-GB" dirty="0"/>
              <a:t>Wages for plant workers</a:t>
            </a:r>
          </a:p>
          <a:p>
            <a:pPr lvl="1"/>
            <a:r>
              <a:rPr lang="en-GB" dirty="0"/>
              <a:t>Insurance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170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Risk assessment is critical on large scale</a:t>
            </a:r>
          </a:p>
          <a:p>
            <a:r>
              <a:rPr lang="en-GB" dirty="0"/>
              <a:t>The environmental impact of processes must be considered</a:t>
            </a:r>
          </a:p>
          <a:p>
            <a:r>
              <a:rPr lang="en-GB" dirty="0"/>
              <a:t>The costs of different synthetic routes must be considered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589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55576" y="1545332"/>
            <a:ext cx="6400800" cy="1314450"/>
          </a:xfrm>
        </p:spPr>
        <p:txBody>
          <a:bodyPr>
            <a:noAutofit/>
          </a:bodyPr>
          <a:lstStyle/>
          <a:p>
            <a:r>
              <a:rPr lang="en-GB" dirty="0" smtClean="0"/>
              <a:t>Hazards scale too</a:t>
            </a:r>
          </a:p>
          <a:p>
            <a:r>
              <a:rPr lang="en-GB" dirty="0" smtClean="0"/>
              <a:t>Video – importance of safety on process scale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assessment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99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Before the workshop – Read about the steps you will have to optimise.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In the workshop you will be discussing different reaction conditions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39316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Copyright information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This resource “</a:t>
            </a:r>
            <a:r>
              <a:rPr lang="en-GB" i="1" dirty="0"/>
              <a:t>new name</a:t>
            </a:r>
            <a:r>
              <a:rPr lang="en-GB" dirty="0"/>
              <a:t>”, is a derivative of </a:t>
            </a:r>
            <a:r>
              <a:rPr lang="en-GB" dirty="0" smtClean="0"/>
              <a:t>“Naproxen lecture 2” </a:t>
            </a:r>
            <a:r>
              <a:rPr lang="en-GB" dirty="0"/>
              <a:t>by The Royal Society of Chemistry used under CC-BY-NC-SA 4.0. “</a:t>
            </a:r>
            <a:r>
              <a:rPr lang="en-GB" i="1" dirty="0"/>
              <a:t>new name</a:t>
            </a:r>
            <a:r>
              <a:rPr lang="en-GB" dirty="0"/>
              <a:t>” is licensed under CC-BY-NC-SA 4.0 by “</a:t>
            </a:r>
            <a:r>
              <a:rPr lang="en-GB" i="1" dirty="0"/>
              <a:t>name of user</a:t>
            </a:r>
            <a:r>
              <a:rPr lang="en-GB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265419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Hazards and risk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92714"/>
          </a:xfrm>
        </p:spPr>
        <p:txBody>
          <a:bodyPr>
            <a:noAutofit/>
          </a:bodyPr>
          <a:lstStyle/>
          <a:p>
            <a:r>
              <a:rPr lang="en-GB" dirty="0"/>
              <a:t>Hazards are features of the process that could cause harm if something went wrong: </a:t>
            </a:r>
          </a:p>
          <a:p>
            <a:pPr lvl="1"/>
            <a:r>
              <a:rPr lang="en-GB" dirty="0"/>
              <a:t>Flammability of solvents</a:t>
            </a:r>
          </a:p>
          <a:p>
            <a:pPr lvl="1"/>
            <a:r>
              <a:rPr lang="en-GB" dirty="0"/>
              <a:t>Toxicities of reagents</a:t>
            </a:r>
          </a:p>
          <a:p>
            <a:pPr lvl="1"/>
            <a:r>
              <a:rPr lang="en-GB" dirty="0"/>
              <a:t>Reaction </a:t>
            </a:r>
            <a:r>
              <a:rPr lang="en-GB" dirty="0" err="1"/>
              <a:t>exotherms</a:t>
            </a:r>
            <a:endParaRPr lang="en-GB" dirty="0"/>
          </a:p>
          <a:p>
            <a:pPr lvl="1"/>
            <a:r>
              <a:rPr lang="en-GB" dirty="0"/>
              <a:t>Faulty equipment</a:t>
            </a:r>
          </a:p>
          <a:p>
            <a:pPr lvl="1"/>
            <a:r>
              <a:rPr lang="en-GB" dirty="0"/>
              <a:t>Operator error</a:t>
            </a:r>
          </a:p>
          <a:p>
            <a:r>
              <a:rPr lang="en-GB" dirty="0"/>
              <a:t>The risk is determined by the likelihood that something will go wrong and the degree of harm it would cause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0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Mitigating risks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Here are some examples of hazards and approaches to mitigating the risks associated with </a:t>
            </a:r>
            <a:r>
              <a:rPr lang="en-GB" dirty="0" smtClean="0"/>
              <a:t>them.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Flammable solvents:</a:t>
            </a:r>
          </a:p>
          <a:p>
            <a:pPr lvl="1"/>
            <a:r>
              <a:rPr lang="en-GB" dirty="0"/>
              <a:t>Use a less flammable solvent</a:t>
            </a:r>
          </a:p>
          <a:p>
            <a:pPr lvl="1"/>
            <a:r>
              <a:rPr lang="en-GB" dirty="0"/>
              <a:t>Run the reaction at a lower temperature</a:t>
            </a:r>
          </a:p>
          <a:p>
            <a:pPr lvl="1"/>
            <a:r>
              <a:rPr lang="en-GB" dirty="0"/>
              <a:t>Check the condenser is working before each </a:t>
            </a:r>
            <a:r>
              <a:rPr lang="en-GB" dirty="0" smtClean="0"/>
              <a:t>reaction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684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Mitigating risks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Exothermic reactions:</a:t>
            </a:r>
          </a:p>
          <a:p>
            <a:pPr lvl="1"/>
            <a:r>
              <a:rPr lang="en-GB" dirty="0"/>
              <a:t>Understand the thermodynamics of the process</a:t>
            </a:r>
          </a:p>
          <a:p>
            <a:pPr lvl="1"/>
            <a:r>
              <a:rPr lang="en-GB" dirty="0"/>
              <a:t>Set safe operating temperatures and know what to do if the temperature begins to exceed the threshold</a:t>
            </a:r>
          </a:p>
          <a:p>
            <a:pPr lvl="1"/>
            <a:r>
              <a:rPr lang="en-GB" dirty="0"/>
              <a:t>Have a contingency plan in the event of a run-away reaction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9865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Worst case scenarios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Risk assessments should state clearly how to perform a procedure in a way that minimises the risks.</a:t>
            </a:r>
          </a:p>
          <a:p>
            <a:r>
              <a:rPr lang="en-GB" dirty="0"/>
              <a:t>It should also explain what to do if something goes wrong:</a:t>
            </a:r>
          </a:p>
          <a:p>
            <a:pPr lvl="1"/>
            <a:r>
              <a:rPr lang="en-GB" dirty="0"/>
              <a:t>What if the cooling system fails</a:t>
            </a:r>
          </a:p>
          <a:p>
            <a:pPr lvl="1"/>
            <a:r>
              <a:rPr lang="en-GB" dirty="0"/>
              <a:t>What if a pipe starts leaking when adding solvent</a:t>
            </a:r>
          </a:p>
          <a:p>
            <a:pPr lvl="1"/>
            <a:r>
              <a:rPr lang="en-GB" dirty="0"/>
              <a:t>What if a worker inhales some of a </a:t>
            </a:r>
            <a:r>
              <a:rPr lang="en-GB" dirty="0" smtClean="0"/>
              <a:t>reagent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97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Route design to minimise hazards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2643758"/>
            <a:ext cx="7848872" cy="2160240"/>
          </a:xfrm>
        </p:spPr>
        <p:txBody>
          <a:bodyPr>
            <a:noAutofit/>
          </a:bodyPr>
          <a:lstStyle/>
          <a:p>
            <a:r>
              <a:rPr lang="en-GB" dirty="0"/>
              <a:t>This hydrazine condensation reaction has some serious hazards:</a:t>
            </a:r>
          </a:p>
          <a:p>
            <a:pPr lvl="1"/>
            <a:r>
              <a:rPr lang="en-GB" dirty="0"/>
              <a:t>Hydrazine is toxic and highly flammable</a:t>
            </a:r>
          </a:p>
          <a:p>
            <a:pPr lvl="1"/>
            <a:r>
              <a:rPr lang="en-GB" dirty="0"/>
              <a:t>Reaction is exothermic</a:t>
            </a:r>
          </a:p>
          <a:p>
            <a:pPr lvl="1"/>
            <a:r>
              <a:rPr lang="en-GB" dirty="0"/>
              <a:t>Reaction produces </a:t>
            </a:r>
            <a:r>
              <a:rPr lang="en-GB" dirty="0" err="1"/>
              <a:t>HCl</a:t>
            </a:r>
            <a:endParaRPr lang="en-GB" dirty="0"/>
          </a:p>
          <a:p>
            <a:pPr lvl="1"/>
            <a:r>
              <a:rPr lang="en-GB" dirty="0"/>
              <a:t>Intermediate can react with </a:t>
            </a:r>
            <a:r>
              <a:rPr lang="en-GB" dirty="0" err="1"/>
              <a:t>HCl</a:t>
            </a:r>
            <a:r>
              <a:rPr lang="en-GB" dirty="0"/>
              <a:t> and then decompose exothermically at 70 °</a:t>
            </a:r>
            <a:r>
              <a:rPr lang="en-GB" dirty="0" smtClean="0"/>
              <a:t>C</a:t>
            </a:r>
            <a:endParaRPr lang="en-GB" dirty="0"/>
          </a:p>
        </p:txBody>
      </p:sp>
      <p:graphicFrame>
        <p:nvGraphicFramePr>
          <p:cNvPr id="4" name="Object 3" title="Hazardous hydrazine condensation reaction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302316"/>
              </p:ext>
            </p:extLst>
          </p:nvPr>
        </p:nvGraphicFramePr>
        <p:xfrm>
          <a:off x="2123728" y="1203598"/>
          <a:ext cx="4870450" cy="141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CS ChemDraw Drawing" r:id="rId4" imgW="2648355" imgH="767751" progId="ChemDraw.Document.6.0">
                  <p:embed/>
                </p:oleObj>
              </mc:Choice>
              <mc:Fallback>
                <p:oleObj name="CS ChemDraw Drawing" r:id="rId4" imgW="2648355" imgH="767751" progId="ChemDraw.Document.6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1203598"/>
                        <a:ext cx="4870450" cy="1414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1878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Route design to minimise </a:t>
            </a:r>
            <a:r>
              <a:rPr lang="en-GB" dirty="0" smtClean="0"/>
              <a:t>hazards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2643758"/>
            <a:ext cx="7848872" cy="2355726"/>
          </a:xfrm>
        </p:spPr>
        <p:txBody>
          <a:bodyPr>
            <a:noAutofit/>
          </a:bodyPr>
          <a:lstStyle/>
          <a:p>
            <a:r>
              <a:rPr lang="en-GB" dirty="0"/>
              <a:t>A thorough process safety review was conducted</a:t>
            </a:r>
          </a:p>
          <a:p>
            <a:r>
              <a:rPr lang="en-GB" dirty="0"/>
              <a:t>Adding base to the reaction was shown to prevent </a:t>
            </a:r>
            <a:r>
              <a:rPr lang="en-GB" dirty="0" err="1"/>
              <a:t>exotherm</a:t>
            </a:r>
            <a:r>
              <a:rPr lang="en-GB" dirty="0"/>
              <a:t> below 300 °C</a:t>
            </a:r>
          </a:p>
          <a:p>
            <a:r>
              <a:rPr lang="en-GB" dirty="0"/>
              <a:t>Many solvents and bases were screened to find the best combination: pyridine and sodium </a:t>
            </a:r>
            <a:r>
              <a:rPr lang="en-GB" dirty="0" smtClean="0"/>
              <a:t>acetate</a:t>
            </a:r>
            <a:endParaRPr lang="en-GB" dirty="0"/>
          </a:p>
          <a:p>
            <a:r>
              <a:rPr lang="en-GB" dirty="0"/>
              <a:t>Reaction proceeds quickly, so exposure of workers to hydrazine is minimised</a:t>
            </a:r>
          </a:p>
          <a:p>
            <a:endParaRPr lang="en-GB" dirty="0"/>
          </a:p>
        </p:txBody>
      </p:sp>
      <p:graphicFrame>
        <p:nvGraphicFramePr>
          <p:cNvPr id="4" name="Object 3" title="Safer hydrazine condensation reaction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1836949"/>
              </p:ext>
            </p:extLst>
          </p:nvPr>
        </p:nvGraphicFramePr>
        <p:xfrm>
          <a:off x="2267744" y="1347614"/>
          <a:ext cx="4425950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CS ChemDraw Drawing" r:id="rId4" imgW="2646734" imgH="756968" progId="ChemDraw.Document.6.0">
                  <p:embed/>
                </p:oleObj>
              </mc:Choice>
              <mc:Fallback>
                <p:oleObj name="CS ChemDraw Drawing" r:id="rId4" imgW="2646734" imgH="756968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347614"/>
                        <a:ext cx="4425950" cy="126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1047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and discussion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There are risks involved in everyday activities too, but you are aware of the risks and minimise them without having to think about it. </a:t>
            </a:r>
          </a:p>
          <a:p>
            <a:r>
              <a:rPr lang="en-GB" dirty="0"/>
              <a:t>Make a list of the hazards involved in crossing the road and making a cup of tea. What actions do you take to minimise these risks? </a:t>
            </a:r>
          </a:p>
          <a:p>
            <a:r>
              <a:rPr lang="en-GB" dirty="0"/>
              <a:t>Discuss with the people next to you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9433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B38CA5-F4A8-41B6-85BF-2C49C9CDFA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CEF4F84-2225-4AE2-9590-65721DD44303}">
  <ds:schemaRefs>
    <ds:schemaRef ds:uri="http://purl.org/dc/dcmitype/"/>
    <ds:schemaRef ds:uri="27d643f5-4560-4eff-9f48-d0fe6b2bec2d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05B905B-53AC-4221-A4CC-8B4C2C3EBDB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1222</Words>
  <Application>Microsoft Office PowerPoint</Application>
  <PresentationFormat>On-screen Show (16:9)</PresentationFormat>
  <Paragraphs>132</Paragraphs>
  <Slides>21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CS ChemDraw Drawing</vt:lpstr>
      <vt:lpstr>Naproxen – Lecture 2</vt:lpstr>
      <vt:lpstr>Risk assessment</vt:lpstr>
      <vt:lpstr>Hazards and risk</vt:lpstr>
      <vt:lpstr>Mitigating risks 1</vt:lpstr>
      <vt:lpstr>Mitigating risks 2</vt:lpstr>
      <vt:lpstr>Worst case scenarios</vt:lpstr>
      <vt:lpstr>Route design to minimise hazards 1</vt:lpstr>
      <vt:lpstr>Route design to minimise hazards 2</vt:lpstr>
      <vt:lpstr>Question and discussion</vt:lpstr>
      <vt:lpstr>Answers 1</vt:lpstr>
      <vt:lpstr>Answers 2</vt:lpstr>
      <vt:lpstr>Green chemistry 1</vt:lpstr>
      <vt:lpstr>Green chemistry 2</vt:lpstr>
      <vt:lpstr>Key considerations</vt:lpstr>
      <vt:lpstr>Discussion and questions</vt:lpstr>
      <vt:lpstr>Answers</vt:lpstr>
      <vt:lpstr>Costs 1</vt:lpstr>
      <vt:lpstr>Costs 2</vt:lpstr>
      <vt:lpstr>Summary 1</vt:lpstr>
      <vt:lpstr>Summary 2</vt:lpstr>
      <vt:lpstr>Copyright information</vt:lpstr>
    </vt:vector>
  </TitlesOfParts>
  <Company>Royal Society of Chemistry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Naproxen lecture 2</dc:title>
  <dc:creator>Royal Society of Chemistry</dc:creator>
  <cp:lastModifiedBy>Robert Smith</cp:lastModifiedBy>
  <cp:revision>23</cp:revision>
  <dcterms:created xsi:type="dcterms:W3CDTF">2014-04-11T16:14:23Z</dcterms:created>
  <dcterms:modified xsi:type="dcterms:W3CDTF">2016-08-04T14:14:19Z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