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4"/>
  </p:sldMasterIdLst>
  <p:notesMasterIdLst>
    <p:notesMasterId r:id="rId7"/>
  </p:notesMasterIdLst>
  <p:sldIdLst>
    <p:sldId id="263" r:id="rId5"/>
    <p:sldId id="273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8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585A"/>
    <a:srgbClr val="DA1883"/>
    <a:srgbClr val="FF9E1B"/>
    <a:srgbClr val="E7E6E6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87"/>
    <p:restoredTop sz="92242" autoAdjust="0"/>
  </p:normalViewPr>
  <p:slideViewPr>
    <p:cSldViewPr snapToGrid="0" snapToObjects="1">
      <p:cViewPr varScale="1">
        <p:scale>
          <a:sx n="102" d="100"/>
          <a:sy n="102" d="100"/>
        </p:scale>
        <p:origin x="2064" y="102"/>
      </p:cViewPr>
      <p:guideLst>
        <p:guide orient="horz" pos="268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54ED3-4554-2847-B655-88FA98F1AC0A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44EFE-404B-D849-BE65-BA999C857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730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</a:t>
            </a:r>
            <a:r>
              <a:rPr lang="en-GB" i="1" baseline="0" dirty="0" smtClean="0"/>
              <a:t>Chemistry World</a:t>
            </a:r>
            <a:r>
              <a:rPr lang="en-GB" baseline="0" dirty="0" smtClean="0"/>
              <a:t>. Use this slide as a lesson starter for a lesson on cells and batteries</a:t>
            </a:r>
            <a:r>
              <a:rPr lang="en-GB" baseline="0" dirty="0" smtClean="0"/>
              <a:t>. Image: </a:t>
            </a:r>
            <a:r>
              <a:rPr lang="en-GB" baseline="0" dirty="0" err="1" smtClean="0"/>
              <a:t>Tiia</a:t>
            </a:r>
            <a:r>
              <a:rPr lang="en-GB" baseline="0" dirty="0" smtClean="0"/>
              <a:t> Monto [CC BY-SA 4.0 (https://creativecommons.org/licenses/by-sa/4.0)]</a:t>
            </a: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4331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666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Chemistry World. Use this slide as a lesson starter for a lesson on cells and batteries</a:t>
            </a:r>
            <a:r>
              <a:rPr lang="en-GB" baseline="0" dirty="0" smtClean="0"/>
              <a:t>. Image: </a:t>
            </a:r>
            <a:r>
              <a:rPr lang="en-GB" baseline="0" dirty="0" err="1" smtClean="0"/>
              <a:t>Tiia</a:t>
            </a:r>
            <a:r>
              <a:rPr lang="en-GB" baseline="0" dirty="0" smtClean="0"/>
              <a:t> Monto [CC BY-SA 4.0 (https://creativecommons.org/licenses/by-sa/4.0)]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Answers </a:t>
            </a:r>
            <a:endParaRPr lang="en-GB" sz="1200" dirty="0" smtClean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Type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 of electrode and electrolyte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Lithium has a low density as its atoms have a small atomic weight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(harder question) </a:t>
            </a:r>
            <a:r>
              <a:rPr lang="en-US" dirty="0" smtClean="0"/>
              <a:t>In non-rechargeable cells and batteries the chemical reactions stop when one of the reactants has been used up. Rechargeable cells and batteries can be </a:t>
            </a:r>
            <a:r>
              <a:rPr lang="en-US" dirty="0" smtClean="0"/>
              <a:t>recharged, </a:t>
            </a:r>
            <a:r>
              <a:rPr lang="en-US" dirty="0" smtClean="0"/>
              <a:t>because the chemical reactions are reversed when an external electrical current is supplied.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727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F06E72-FD10-384B-917A-421C42C98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49FB06-ED83-EA45-AEBD-3751AE6255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825625"/>
            <a:ext cx="7886700" cy="34083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420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C8ADCB8-941A-2E48-A25E-6D520F81200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77658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48288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_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C4AF84-80AB-C24E-A255-17AE1204EC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002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 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2D47F291-18EF-E34E-8DD6-E5E40C8FD30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373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30000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D10051-213D-F54D-BD3C-B61FA29442A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720631"/>
            <a:ext cx="2615950" cy="113736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0C2941-B443-B742-A370-CFF703CA1858}"/>
              </a:ext>
            </a:extLst>
          </p:cNvPr>
          <p:cNvCxnSpPr>
            <a:cxnSpLocks/>
          </p:cNvCxnSpPr>
          <p:nvPr userDrawn="1"/>
        </p:nvCxnSpPr>
        <p:spPr>
          <a:xfrm>
            <a:off x="318000" y="5720598"/>
            <a:ext cx="85253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76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29" r:id="rId2"/>
    <p:sldLayoutId id="2147483731" r:id="rId3"/>
    <p:sldLayoutId id="214748373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hyperlink" Target="https://rsc.li/2MqXHU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hyperlink" Target="https://rsc.li/2MqXHU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1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5779" y="5967567"/>
            <a:ext cx="1084997" cy="733106"/>
          </a:xfrm>
          <a:prstGeom prst="rect">
            <a:avLst/>
          </a:prstGeom>
        </p:spPr>
      </p:pic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 txBox="1">
            <a:spLocks/>
          </p:cNvSpPr>
          <p:nvPr/>
        </p:nvSpPr>
        <p:spPr>
          <a:xfrm>
            <a:off x="628649" y="1368217"/>
            <a:ext cx="8006303" cy="30032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700" dirty="0"/>
              <a:t>John Goodenough, Akira Yoshino and Stanley </a:t>
            </a:r>
            <a:r>
              <a:rPr lang="en-US" sz="1700" dirty="0" err="1"/>
              <a:t>Whittingham</a:t>
            </a:r>
            <a:r>
              <a:rPr lang="en-US" sz="1700" dirty="0"/>
              <a:t> </a:t>
            </a:r>
            <a:r>
              <a:rPr lang="en-US" sz="1700" dirty="0" smtClean="0"/>
              <a:t/>
            </a:r>
            <a:br>
              <a:rPr lang="en-US" sz="1700" dirty="0" smtClean="0"/>
            </a:br>
            <a:r>
              <a:rPr lang="en-US" sz="1700" dirty="0" smtClean="0"/>
              <a:t>have </a:t>
            </a:r>
            <a:r>
              <a:rPr lang="en-US" sz="1700" dirty="0"/>
              <a:t>won the 2019 Nobel prize in chemistry </a:t>
            </a:r>
            <a:r>
              <a:rPr lang="en-US" sz="1700" dirty="0" smtClean="0"/>
              <a:t>for </a:t>
            </a:r>
            <a:r>
              <a:rPr lang="en-US" sz="1700" dirty="0"/>
              <a:t>the </a:t>
            </a:r>
            <a:r>
              <a:rPr lang="en-US" sz="1700" dirty="0" smtClean="0"/>
              <a:t/>
            </a:r>
            <a:br>
              <a:rPr lang="en-US" sz="1700" dirty="0" smtClean="0"/>
            </a:br>
            <a:r>
              <a:rPr lang="en-US" sz="1700" dirty="0" smtClean="0"/>
              <a:t>development </a:t>
            </a:r>
            <a:r>
              <a:rPr lang="en-US" sz="1700" dirty="0"/>
              <a:t>of </a:t>
            </a:r>
            <a:r>
              <a:rPr lang="en-US" sz="1700" dirty="0" smtClean="0"/>
              <a:t>lithium-ion </a:t>
            </a:r>
            <a:r>
              <a:rPr lang="en-US" sz="1700" dirty="0"/>
              <a:t>batteries. Lithium-ion batteries </a:t>
            </a:r>
            <a:r>
              <a:rPr lang="en-US" sz="1700" dirty="0" smtClean="0"/>
              <a:t/>
            </a:r>
            <a:br>
              <a:rPr lang="en-US" sz="1700" dirty="0" smtClean="0"/>
            </a:br>
            <a:r>
              <a:rPr lang="en-US" sz="1700" dirty="0" smtClean="0"/>
              <a:t>are </a:t>
            </a:r>
            <a:r>
              <a:rPr lang="en-US" sz="1700" dirty="0"/>
              <a:t>lightweight and have a high </a:t>
            </a:r>
            <a:r>
              <a:rPr lang="en-US" sz="1700" dirty="0" smtClean="0"/>
              <a:t>energy </a:t>
            </a:r>
            <a:r>
              <a:rPr lang="en-US" sz="1700" dirty="0"/>
              <a:t>density. They can be recharged </a:t>
            </a:r>
            <a:r>
              <a:rPr lang="en-US" sz="1700" dirty="0" smtClean="0"/>
              <a:t/>
            </a:r>
            <a:br>
              <a:rPr lang="en-US" sz="1700" dirty="0" smtClean="0"/>
            </a:br>
            <a:r>
              <a:rPr lang="en-US" sz="1700" dirty="0" smtClean="0"/>
              <a:t>and </a:t>
            </a:r>
            <a:r>
              <a:rPr lang="en-US" sz="1700" dirty="0"/>
              <a:t>reused thousands of times.</a:t>
            </a:r>
          </a:p>
          <a:p>
            <a:r>
              <a:rPr lang="en-US" sz="1700" dirty="0"/>
              <a:t>In the </a:t>
            </a:r>
            <a:r>
              <a:rPr lang="en-US" sz="1700" dirty="0" smtClean="0"/>
              <a:t>1970s</a:t>
            </a:r>
            <a:r>
              <a:rPr lang="en-US" sz="1700" dirty="0"/>
              <a:t>, </a:t>
            </a:r>
            <a:r>
              <a:rPr lang="en-US" sz="1700" dirty="0" smtClean="0"/>
              <a:t>Stanley </a:t>
            </a:r>
            <a:r>
              <a:rPr lang="en-US" sz="1700" dirty="0" err="1" smtClean="0"/>
              <a:t>Whittingham</a:t>
            </a:r>
            <a:r>
              <a:rPr lang="en-US" sz="1700" dirty="0" smtClean="0"/>
              <a:t> </a:t>
            </a:r>
            <a:r>
              <a:rPr lang="en-US" sz="1700" dirty="0"/>
              <a:t>produced the first working lithium battery. The anodes he used were made of metallic </a:t>
            </a:r>
            <a:r>
              <a:rPr lang="en-US" sz="1700" dirty="0" smtClean="0"/>
              <a:t>lithium, </a:t>
            </a:r>
            <a:r>
              <a:rPr lang="en-US" sz="1700" dirty="0"/>
              <a:t>but these could be short-circuited, which could </a:t>
            </a:r>
            <a:r>
              <a:rPr lang="en-US" sz="1700" dirty="0" smtClean="0"/>
              <a:t>causes </a:t>
            </a:r>
            <a:r>
              <a:rPr lang="en-US" sz="1700" dirty="0"/>
              <a:t>fires. </a:t>
            </a:r>
            <a:r>
              <a:rPr lang="en-US" sz="1700" dirty="0" smtClean="0"/>
              <a:t>John Goodenough </a:t>
            </a:r>
            <a:r>
              <a:rPr lang="en-US" sz="1700" dirty="0"/>
              <a:t>then found a better cathode material that gave the battery a higher voltage. In 1986, </a:t>
            </a:r>
            <a:r>
              <a:rPr lang="en-US" sz="1700" dirty="0" smtClean="0"/>
              <a:t>Akira Yoshino </a:t>
            </a:r>
            <a:r>
              <a:rPr lang="en-US" sz="1700" dirty="0"/>
              <a:t>changed the anode to a </a:t>
            </a:r>
            <a:r>
              <a:rPr lang="en-US" sz="1700" dirty="0" smtClean="0"/>
              <a:t>carbon-based </a:t>
            </a:r>
            <a:r>
              <a:rPr lang="en-US" sz="1700" dirty="0"/>
              <a:t>material. This battery was much more stable. </a:t>
            </a:r>
            <a:endParaRPr lang="en-GB" sz="1700" dirty="0"/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81658"/>
            <a:ext cx="4113032" cy="1325563"/>
          </a:xfrm>
        </p:spPr>
        <p:txBody>
          <a:bodyPr/>
          <a:lstStyle/>
          <a:p>
            <a:r>
              <a:rPr lang="en-GB" sz="3200" dirty="0" smtClean="0"/>
              <a:t>Lithium-ion batteries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28650" y="971618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rgbClr val="004976"/>
                </a:solidFill>
              </a:rPr>
              <a:t>Read the full article at </a:t>
            </a:r>
            <a:r>
              <a:rPr lang="en-GB" sz="1400" i="1" dirty="0" smtClean="0">
                <a:solidFill>
                  <a:srgbClr val="004976"/>
                </a:solidFill>
                <a:hlinkClick r:id="rId4"/>
              </a:rPr>
              <a:t>rsc.li/2MqXHUU</a:t>
            </a:r>
            <a:endParaRPr lang="en-GB" sz="1400" i="1" dirty="0">
              <a:solidFill>
                <a:srgbClr val="004976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6078" y="288888"/>
            <a:ext cx="2384371" cy="168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793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2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5779" y="5967567"/>
            <a:ext cx="1084997" cy="733106"/>
          </a:xfrm>
          <a:prstGeom prst="rect">
            <a:avLst/>
          </a:prstGeom>
        </p:spPr>
      </p:pic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 txBox="1">
            <a:spLocks/>
          </p:cNvSpPr>
          <p:nvPr/>
        </p:nvSpPr>
        <p:spPr>
          <a:xfrm>
            <a:off x="628649" y="1368217"/>
            <a:ext cx="8006303" cy="30032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700" dirty="0"/>
              <a:t>John Goodenough, Akira Yoshino and Stanley </a:t>
            </a:r>
            <a:r>
              <a:rPr lang="en-US" sz="1700" dirty="0" err="1"/>
              <a:t>Whittingham</a:t>
            </a:r>
            <a:r>
              <a:rPr lang="en-US" sz="1700" dirty="0"/>
              <a:t> </a:t>
            </a:r>
            <a:r>
              <a:rPr lang="en-US" sz="1700" dirty="0" smtClean="0"/>
              <a:t/>
            </a:r>
            <a:br>
              <a:rPr lang="en-US" sz="1700" dirty="0" smtClean="0"/>
            </a:br>
            <a:r>
              <a:rPr lang="en-US" sz="1700" dirty="0" smtClean="0"/>
              <a:t>have </a:t>
            </a:r>
            <a:r>
              <a:rPr lang="en-US" sz="1700" dirty="0"/>
              <a:t>won the 2019 Nobel prize in chemistry </a:t>
            </a:r>
            <a:r>
              <a:rPr lang="en-US" sz="1700" dirty="0" smtClean="0"/>
              <a:t>for </a:t>
            </a:r>
            <a:r>
              <a:rPr lang="en-US" sz="1700" dirty="0"/>
              <a:t>the </a:t>
            </a:r>
            <a:r>
              <a:rPr lang="en-US" sz="1700" dirty="0" smtClean="0"/>
              <a:t/>
            </a:r>
            <a:br>
              <a:rPr lang="en-US" sz="1700" dirty="0" smtClean="0"/>
            </a:br>
            <a:r>
              <a:rPr lang="en-US" sz="1700" dirty="0" smtClean="0"/>
              <a:t>development </a:t>
            </a:r>
            <a:r>
              <a:rPr lang="en-US" sz="1700" dirty="0"/>
              <a:t>of </a:t>
            </a:r>
            <a:r>
              <a:rPr lang="en-US" sz="1700" dirty="0" smtClean="0"/>
              <a:t>lithium-ion </a:t>
            </a:r>
            <a:r>
              <a:rPr lang="en-US" sz="1700" dirty="0"/>
              <a:t>batteries. Lithium-ion batteries </a:t>
            </a:r>
            <a:r>
              <a:rPr lang="en-US" sz="1700" dirty="0" smtClean="0"/>
              <a:t/>
            </a:r>
            <a:br>
              <a:rPr lang="en-US" sz="1700" dirty="0" smtClean="0"/>
            </a:br>
            <a:r>
              <a:rPr lang="en-US" sz="1700" dirty="0" smtClean="0"/>
              <a:t>are </a:t>
            </a:r>
            <a:r>
              <a:rPr lang="en-US" sz="1700" dirty="0"/>
              <a:t>lightweight and have a high </a:t>
            </a:r>
            <a:r>
              <a:rPr lang="en-US" sz="1700" dirty="0" smtClean="0"/>
              <a:t>energy </a:t>
            </a:r>
            <a:r>
              <a:rPr lang="en-US" sz="1700" dirty="0"/>
              <a:t>density. They can be recharged </a:t>
            </a:r>
            <a:r>
              <a:rPr lang="en-US" sz="1700" dirty="0" smtClean="0"/>
              <a:t/>
            </a:r>
            <a:br>
              <a:rPr lang="en-US" sz="1700" dirty="0" smtClean="0"/>
            </a:br>
            <a:r>
              <a:rPr lang="en-US" sz="1700" dirty="0" smtClean="0"/>
              <a:t>and </a:t>
            </a:r>
            <a:r>
              <a:rPr lang="en-US" sz="1700" dirty="0"/>
              <a:t>reused thousands of times.</a:t>
            </a:r>
          </a:p>
          <a:p>
            <a:r>
              <a:rPr lang="en-US" sz="1700" dirty="0"/>
              <a:t>In the </a:t>
            </a:r>
            <a:r>
              <a:rPr lang="en-US" sz="1700" dirty="0" smtClean="0"/>
              <a:t>1970s</a:t>
            </a:r>
            <a:r>
              <a:rPr lang="en-US" sz="1700" dirty="0"/>
              <a:t>, </a:t>
            </a:r>
            <a:r>
              <a:rPr lang="en-US" sz="1700" dirty="0" smtClean="0"/>
              <a:t>Stanley </a:t>
            </a:r>
            <a:r>
              <a:rPr lang="en-US" sz="1700" dirty="0" err="1" smtClean="0"/>
              <a:t>Whittingham</a:t>
            </a:r>
            <a:r>
              <a:rPr lang="en-US" sz="1700" dirty="0" smtClean="0"/>
              <a:t> </a:t>
            </a:r>
            <a:r>
              <a:rPr lang="en-US" sz="1700" dirty="0"/>
              <a:t>produced the first working lithium battery. The anodes he used were made of metallic </a:t>
            </a:r>
            <a:r>
              <a:rPr lang="en-US" sz="1700" dirty="0" smtClean="0"/>
              <a:t>lithium, </a:t>
            </a:r>
            <a:r>
              <a:rPr lang="en-US" sz="1700" dirty="0"/>
              <a:t>but these could be short-circuited, which could </a:t>
            </a:r>
            <a:r>
              <a:rPr lang="en-US" sz="1700" dirty="0" smtClean="0"/>
              <a:t>causes </a:t>
            </a:r>
            <a:r>
              <a:rPr lang="en-US" sz="1700" dirty="0"/>
              <a:t>fires. </a:t>
            </a:r>
            <a:r>
              <a:rPr lang="en-US" sz="1700" dirty="0" smtClean="0"/>
              <a:t>John Goodenough </a:t>
            </a:r>
            <a:r>
              <a:rPr lang="en-US" sz="1700" dirty="0"/>
              <a:t>then found a better cathode material that gave the battery a higher voltage. In 1986, </a:t>
            </a:r>
            <a:r>
              <a:rPr lang="en-US" sz="1700" dirty="0" smtClean="0"/>
              <a:t>Akira Yoshino </a:t>
            </a:r>
            <a:r>
              <a:rPr lang="en-US" sz="1700" dirty="0"/>
              <a:t>changed the anode to a </a:t>
            </a:r>
            <a:r>
              <a:rPr lang="en-US" sz="1700" dirty="0" smtClean="0"/>
              <a:t>carbon-based </a:t>
            </a:r>
            <a:r>
              <a:rPr lang="en-US" sz="1700" dirty="0"/>
              <a:t>material. This battery was much more stable. </a:t>
            </a:r>
            <a:endParaRPr lang="en-GB" sz="1700" dirty="0"/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81658"/>
            <a:ext cx="4113032" cy="1325563"/>
          </a:xfrm>
        </p:spPr>
        <p:txBody>
          <a:bodyPr/>
          <a:lstStyle/>
          <a:p>
            <a:r>
              <a:rPr lang="en-GB" sz="3200" dirty="0" smtClean="0"/>
              <a:t>Lithium-ion batteries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28650" y="4371448"/>
            <a:ext cx="813943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1700" dirty="0" smtClean="0">
                <a:solidFill>
                  <a:srgbClr val="54585A"/>
                </a:solidFill>
              </a:rPr>
              <a:t>What </a:t>
            </a:r>
            <a:r>
              <a:rPr lang="en-GB" sz="1700" dirty="0" smtClean="0">
                <a:solidFill>
                  <a:srgbClr val="54585A"/>
                </a:solidFill>
              </a:rPr>
              <a:t>are the two main factors that affect the voltage of a cell?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700" dirty="0" smtClean="0">
                <a:solidFill>
                  <a:srgbClr val="54585A"/>
                </a:solidFill>
              </a:rPr>
              <a:t>Suggest </a:t>
            </a:r>
            <a:r>
              <a:rPr lang="en-GB" sz="1700" dirty="0" smtClean="0">
                <a:solidFill>
                  <a:srgbClr val="54585A"/>
                </a:solidFill>
              </a:rPr>
              <a:t>why </a:t>
            </a:r>
            <a:r>
              <a:rPr lang="en-GB" sz="1700" dirty="0" smtClean="0">
                <a:solidFill>
                  <a:srgbClr val="54585A"/>
                </a:solidFill>
              </a:rPr>
              <a:t>lithium-ion </a:t>
            </a:r>
            <a:r>
              <a:rPr lang="en-GB" sz="1700" dirty="0" smtClean="0">
                <a:solidFill>
                  <a:srgbClr val="54585A"/>
                </a:solidFill>
              </a:rPr>
              <a:t>batteries are lightweight.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700" dirty="0" smtClean="0">
                <a:solidFill>
                  <a:srgbClr val="54585A"/>
                </a:solidFill>
              </a:rPr>
              <a:t>Explain </a:t>
            </a:r>
            <a:r>
              <a:rPr lang="en-GB" sz="1700" dirty="0" smtClean="0">
                <a:solidFill>
                  <a:srgbClr val="54585A"/>
                </a:solidFill>
              </a:rPr>
              <a:t>the difference between rechargeable and non-rechargeable batteries. Refer to chemical reactions in your answer.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28650" y="971618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rgbClr val="004976"/>
                </a:solidFill>
              </a:rPr>
              <a:t>Read the full article at </a:t>
            </a:r>
            <a:r>
              <a:rPr lang="en-GB" sz="1400" i="1" dirty="0" smtClean="0">
                <a:solidFill>
                  <a:srgbClr val="004976"/>
                </a:solidFill>
                <a:hlinkClick r:id="rId4"/>
              </a:rPr>
              <a:t>rsc.li/2MqXHUU</a:t>
            </a:r>
            <a:endParaRPr lang="en-GB" sz="1400" i="1" dirty="0">
              <a:solidFill>
                <a:srgbClr val="004976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6078" y="288888"/>
            <a:ext cx="2384371" cy="168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973301"/>
      </p:ext>
    </p:extLst>
  </p:cSld>
  <p:clrMapOvr>
    <a:masterClrMapping/>
  </p:clrMapOvr>
</p:sld>
</file>

<file path=ppt/theme/theme1.xml><?xml version="1.0" encoding="utf-8"?>
<a:theme xmlns:a="http://schemas.openxmlformats.org/drawingml/2006/main" name="1_RSC_Plain_no footer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Template xmlns="27d643f5-4560-4eff-9f48-d0fe6b2bec2d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93B7E4512BB9469461FF4FD5770B2F" ma:contentTypeVersion="2" ma:contentTypeDescription="Create a new document." ma:contentTypeScope="" ma:versionID="5486c3611d7f33a3c06049c215fb4c92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7079d9acee7d610bba9b6271d294110d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  <xsd:enumeration value="RSC Branding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7D9B7705-6E4A-433D-914A-8894B6FAEA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07900DF-3EEF-46A5-94A9-21789EBC7165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27d643f5-4560-4eff-9f48-d0fe6b2bec2d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CC2B75D-225E-421C-86E0-971E0BD304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508</TotalTime>
  <Words>216</Words>
  <Application>Microsoft Office PowerPoint</Application>
  <PresentationFormat>On-screen Show (4:3)</PresentationFormat>
  <Paragraphs>21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1_RSC_Plain_no footer</vt:lpstr>
      <vt:lpstr>Lithium-ion batteries</vt:lpstr>
      <vt:lpstr>Lithium-ion batteries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Lihtium-ion batteries</dc:title>
  <dc:subject>lithium-ion battery</dc:subject>
  <dc:creator>Andy McLaughlin</dc:creator>
  <dc:description>From Thank the Nobel prize winners for your mobile phone, Education in Chemistry, rsc.li/2MqXHUU</dc:description>
  <cp:lastModifiedBy>Lisa Clatworthy</cp:lastModifiedBy>
  <cp:revision>48</cp:revision>
  <dcterms:created xsi:type="dcterms:W3CDTF">2019-06-17T10:12:16Z</dcterms:created>
  <dcterms:modified xsi:type="dcterms:W3CDTF">2019-10-10T08:04:20Z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0x0101003593B7E4512BB9469461FF4FD5770B2F</vt:lpwstr>
  </property>
</Properties>
</file>