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73" r:id="rId5"/>
    <p:sldId id="27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503DB1F-4D90-F183-C696-415FB87D612B}" name="Georgia Murphy" initials="GM" userId="S::MurphyG@rsc.org::e6114088-85e7-408f-b978-c0430ff13ad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585A"/>
    <a:srgbClr val="DA1883"/>
    <a:srgbClr val="FF9E1B"/>
    <a:srgbClr val="E7E6E6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94" autoAdjust="0"/>
    <p:restoredTop sz="78955" autoAdjust="0"/>
  </p:normalViewPr>
  <p:slideViewPr>
    <p:cSldViewPr snapToGrid="0" snapToObjects="1">
      <p:cViewPr varScale="1">
        <p:scale>
          <a:sx n="90" d="100"/>
          <a:sy n="90" d="100"/>
        </p:scale>
        <p:origin x="2484" y="84"/>
      </p:cViewPr>
      <p:guideLst>
        <p:guide orient="horz" pos="268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18/05/2022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</a:t>
            </a:r>
            <a:r>
              <a:rPr lang="en-GB" baseline="0" dirty="0"/>
              <a:t> slide summarises a recent article </a:t>
            </a:r>
            <a:r>
              <a:rPr lang="en-GB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/>
              <a:t> by </a:t>
            </a:r>
            <a:r>
              <a:rPr lang="en-GB" i="1" baseline="0" dirty="0"/>
              <a:t>Chemistry World</a:t>
            </a:r>
            <a:r>
              <a:rPr lang="en-GB" baseline="0" dirty="0"/>
              <a:t>. </a:t>
            </a:r>
            <a:r>
              <a:rPr lang="en-GB" sz="1800" dirty="0">
                <a:effectLst/>
                <a:latin typeface="Segoe UI" panose="020B0502040204020203" pitchFamily="34" charset="0"/>
              </a:rPr>
              <a:t>Use this slide in a lesson on water treatment and reverse osmosis with your 14–16 students</a:t>
            </a:r>
            <a:r>
              <a:rPr lang="en-GB" baseline="0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1" dirty="0">
                <a:solidFill>
                  <a:srgbClr val="172B4D"/>
                </a:solidFill>
                <a:effectLst/>
                <a:latin typeface="-apple-system"/>
              </a:rPr>
              <a:t>Image credit: © Reed </a:t>
            </a:r>
            <a:r>
              <a:rPr lang="en-GB" b="0" i="1" dirty="0" err="1">
                <a:solidFill>
                  <a:srgbClr val="172B4D"/>
                </a:solidFill>
                <a:effectLst/>
                <a:latin typeface="-apple-system"/>
              </a:rPr>
              <a:t>Kaestner</a:t>
            </a:r>
            <a:r>
              <a:rPr lang="en-GB" b="0" i="1" dirty="0">
                <a:solidFill>
                  <a:srgbClr val="172B4D"/>
                </a:solidFill>
                <a:effectLst/>
                <a:latin typeface="-apple-system"/>
              </a:rPr>
              <a:t>/Getty Images</a:t>
            </a:r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170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</a:t>
            </a:r>
            <a:r>
              <a:rPr lang="en-GB" baseline="0" dirty="0"/>
              <a:t> slide summarises a recent article </a:t>
            </a:r>
            <a:r>
              <a:rPr lang="en-GB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/>
              <a:t> by </a:t>
            </a:r>
            <a:r>
              <a:rPr lang="en-GB" i="1" baseline="0" dirty="0"/>
              <a:t>Chemistry World</a:t>
            </a:r>
            <a:r>
              <a:rPr lang="en-GB" baseline="0" dirty="0"/>
              <a:t>. </a:t>
            </a:r>
            <a:r>
              <a:rPr lang="en-GB" sz="1800" dirty="0">
                <a:effectLst/>
                <a:latin typeface="Segoe UI" panose="020B0502040204020203" pitchFamily="34" charset="0"/>
              </a:rPr>
              <a:t>Use this slide in a lesson on water treatment and reverse osmosis with your 14–16 students</a:t>
            </a:r>
            <a:r>
              <a:rPr lang="en-GB" baseline="0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1" dirty="0">
                <a:solidFill>
                  <a:srgbClr val="172B4D"/>
                </a:solidFill>
                <a:effectLst/>
                <a:latin typeface="-apple-system"/>
              </a:rPr>
              <a:t>Image credit: © Reed </a:t>
            </a:r>
            <a:r>
              <a:rPr lang="en-GB" b="0" i="1" dirty="0" err="1">
                <a:solidFill>
                  <a:srgbClr val="172B4D"/>
                </a:solidFill>
                <a:effectLst/>
                <a:latin typeface="-apple-system"/>
              </a:rPr>
              <a:t>Kaestner</a:t>
            </a:r>
            <a:r>
              <a:rPr lang="en-GB" b="0" i="1" dirty="0">
                <a:solidFill>
                  <a:srgbClr val="172B4D"/>
                </a:solidFill>
                <a:effectLst/>
                <a:latin typeface="-apple-system"/>
              </a:rPr>
              <a:t>/Getty Images</a:t>
            </a:r>
            <a:endParaRPr lang="en-GB" i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Answers:</a:t>
            </a:r>
          </a:p>
          <a:p>
            <a:pPr marL="228600" indent="-228600">
              <a:buAutoNum type="arabicPeriod"/>
            </a:pPr>
            <a:r>
              <a:rPr lang="en-GB" sz="1200" baseline="0" dirty="0">
                <a:solidFill>
                  <a:schemeClr val="tx1"/>
                </a:solidFill>
                <a:latin typeface="+mn-lt"/>
              </a:rPr>
              <a:t>A </a:t>
            </a:r>
            <a:r>
              <a:rPr lang="en-GB" sz="1200" baseline="0" dirty="0" err="1">
                <a:solidFill>
                  <a:schemeClr val="tx1"/>
                </a:solidFill>
                <a:latin typeface="+mn-lt"/>
              </a:rPr>
              <a:t>nanoporous</a:t>
            </a:r>
            <a:r>
              <a:rPr lang="en-GB" sz="1200" baseline="0" dirty="0">
                <a:solidFill>
                  <a:schemeClr val="tx1"/>
                </a:solidFill>
                <a:latin typeface="+mn-lt"/>
              </a:rPr>
              <a:t> membrane will have smaller holes than a microporous membrane. </a:t>
            </a:r>
            <a:r>
              <a:rPr lang="en-GB" sz="1200" baseline="0" dirty="0" err="1">
                <a:solidFill>
                  <a:schemeClr val="tx1"/>
                </a:solidFill>
                <a:latin typeface="+mn-lt"/>
              </a:rPr>
              <a:t>Nanaporous</a:t>
            </a:r>
            <a:r>
              <a:rPr lang="en-GB" sz="1200" baseline="0" dirty="0">
                <a:solidFill>
                  <a:schemeClr val="tx1"/>
                </a:solidFill>
                <a:latin typeface="+mn-lt"/>
              </a:rPr>
              <a:t> membrane will have pores with diameters in the range of </a:t>
            </a:r>
            <a:r>
              <a:rPr lang="en-GB" sz="1200" baseline="0" dirty="0" err="1">
                <a:solidFill>
                  <a:schemeClr val="tx1"/>
                </a:solidFill>
                <a:latin typeface="+mn-lt"/>
              </a:rPr>
              <a:t>nanometers</a:t>
            </a:r>
            <a:r>
              <a:rPr lang="en-GB" sz="1200" baseline="0" dirty="0">
                <a:solidFill>
                  <a:schemeClr val="tx1"/>
                </a:solidFill>
                <a:latin typeface="+mn-lt"/>
              </a:rPr>
              <a:t>.</a:t>
            </a:r>
          </a:p>
          <a:p>
            <a:pPr marL="228600" indent="-228600">
              <a:buAutoNum type="arabicPeriod"/>
            </a:pPr>
            <a:r>
              <a:rPr lang="en-GB" sz="1200" baseline="0" dirty="0">
                <a:solidFill>
                  <a:schemeClr val="tx1"/>
                </a:solidFill>
                <a:latin typeface="+mn-lt"/>
              </a:rPr>
              <a:t>Distillation of salt water: heating to evaporate the water and then cooling to condense it.</a:t>
            </a:r>
          </a:p>
          <a:p>
            <a:pPr marL="228600" indent="-228600">
              <a:buAutoNum type="arabicPeriod" startAt="3"/>
            </a:pPr>
            <a:r>
              <a:rPr lang="en-GB" dirty="0"/>
              <a:t>Reverse osmosis needs a pressure difference to force the water through the membranes. On a large scale this needs a lot of energy to produce the pressure, which makes the process expensive. Membranes </a:t>
            </a:r>
            <a:r>
              <a:rPr lang="en-GB" sz="1800" dirty="0">
                <a:effectLst/>
                <a:latin typeface="Segoe UI" panose="020B0502040204020203" pitchFamily="34" charset="0"/>
              </a:rPr>
              <a:t>themselves are expensive and large volumes of waste water </a:t>
            </a:r>
            <a:r>
              <a:rPr lang="en-GB" sz="1800">
                <a:effectLst/>
                <a:latin typeface="Segoe UI" panose="020B0502040204020203" pitchFamily="34" charset="0"/>
              </a:rPr>
              <a:t>are produced.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985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s://rsc.li/3wAy62O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s://rsc.li/3wAy62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40" y="203931"/>
            <a:ext cx="7886700" cy="1325563"/>
          </a:xfrm>
        </p:spPr>
        <p:txBody>
          <a:bodyPr>
            <a:normAutofit/>
          </a:bodyPr>
          <a:lstStyle/>
          <a:p>
            <a:r>
              <a:rPr lang="en-GB" sz="3200" dirty="0"/>
              <a:t>Reverse osmosis in a bottle</a:t>
            </a:r>
          </a:p>
        </p:txBody>
      </p:sp>
      <p:pic>
        <p:nvPicPr>
          <p:cNvPr id="8" name="Picture 7" descr="Large desalination plant with rows of tubes with pipes between then on industrial-looking shelvi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7" name="TextBox 11"/>
          <p:cNvSpPr txBox="1"/>
          <p:nvPr/>
        </p:nvSpPr>
        <p:spPr>
          <a:xfrm>
            <a:off x="824748" y="1142115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>
                <a:solidFill>
                  <a:srgbClr val="004976"/>
                </a:solidFill>
                <a:hlinkClick r:id="rId4"/>
              </a:rPr>
              <a:t>rsc.li/3wAy62O  </a:t>
            </a:r>
            <a:endParaRPr lang="en-GB" sz="1400" i="1" dirty="0">
              <a:solidFill>
                <a:srgbClr val="004976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 txBox="1">
            <a:spLocks/>
          </p:cNvSpPr>
          <p:nvPr/>
        </p:nvSpPr>
        <p:spPr>
          <a:xfrm>
            <a:off x="552448" y="1437053"/>
            <a:ext cx="5543294" cy="48629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GB" sz="1800" dirty="0"/>
              <a:t>Four US students have designed a hypothetical desalinating water bottle inspired by mangrove trees. </a:t>
            </a:r>
            <a:r>
              <a:rPr lang="en-GB" sz="1800" dirty="0">
                <a:solidFill>
                  <a:srgbClr val="54585A"/>
                </a:solidFill>
              </a:rPr>
              <a:t>The bottle is intended for personal and community use by people who don’t have sufficient access to clean water and would be compact and portable. </a:t>
            </a:r>
          </a:p>
        </p:txBody>
      </p:sp>
      <p:pic>
        <p:nvPicPr>
          <p:cNvPr id="6" name="Picture 5" descr="Large desalination plant with rows of tubes with pipes between then on industrial-looking shelving">
            <a:extLst>
              <a:ext uri="{FF2B5EF4-FFF2-40B4-BE49-F238E27FC236}">
                <a16:creationId xmlns:a16="http://schemas.microsoft.com/office/drawing/2014/main" id="{26226E63-E398-4B92-B582-45149A5C1A9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4315" y="142408"/>
            <a:ext cx="2946280" cy="196418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FA8B1EB-4684-4AEB-B04B-2E728D3C9C98}"/>
              </a:ext>
            </a:extLst>
          </p:cNvPr>
          <p:cNvSpPr txBox="1"/>
          <p:nvPr/>
        </p:nvSpPr>
        <p:spPr>
          <a:xfrm>
            <a:off x="6095742" y="2189147"/>
            <a:ext cx="31949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Massive desalination plants are already used in arid places like California. Could they be portable?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7A7CFB-EFA9-499F-BD78-EF0658A8AC93}"/>
              </a:ext>
            </a:extLst>
          </p:cNvPr>
          <p:cNvSpPr txBox="1"/>
          <p:nvPr/>
        </p:nvSpPr>
        <p:spPr>
          <a:xfrm>
            <a:off x="552448" y="3059341"/>
            <a:ext cx="8039104" cy="1723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dirty="0">
                <a:solidFill>
                  <a:srgbClr val="54585A"/>
                </a:solidFill>
              </a:rPr>
              <a:t>Water filters via a reverse osmosis membrane into a chamber connected to a synthetic leaf. The leaf consists of a </a:t>
            </a:r>
            <a:r>
              <a:rPr lang="en-GB" dirty="0" err="1">
                <a:solidFill>
                  <a:srgbClr val="54585A"/>
                </a:solidFill>
              </a:rPr>
              <a:t>nanoporous</a:t>
            </a:r>
            <a:r>
              <a:rPr lang="en-GB" dirty="0">
                <a:solidFill>
                  <a:srgbClr val="54585A"/>
                </a:solidFill>
              </a:rPr>
              <a:t> membrane on a microporous mesh. A negative pressure difference between the inside and the outside of the surface creates suction that overcomes the reverse osmosis at the filter, resulting in desalination. </a:t>
            </a:r>
          </a:p>
        </p:txBody>
      </p:sp>
    </p:spTree>
    <p:extLst>
      <p:ext uri="{BB962C8B-B14F-4D97-AF65-F5344CB8AC3E}">
        <p14:creationId xmlns:p14="http://schemas.microsoft.com/office/powerpoint/2010/main" val="3559970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40" y="76335"/>
            <a:ext cx="7886700" cy="1325563"/>
          </a:xfrm>
        </p:spPr>
        <p:txBody>
          <a:bodyPr>
            <a:normAutofit/>
          </a:bodyPr>
          <a:lstStyle/>
          <a:p>
            <a:r>
              <a:rPr lang="en-GB" sz="3200" dirty="0"/>
              <a:t>Reverse osmosis in a bottle</a:t>
            </a:r>
          </a:p>
        </p:txBody>
      </p:sp>
      <p:pic>
        <p:nvPicPr>
          <p:cNvPr id="8" name="Picture 7" descr="Large desalination plant with rows of tubes with pipes between then on industrial-looking shelvi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2448" y="4582847"/>
            <a:ext cx="80391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/>
              <a:t>Suggest what the difference is between </a:t>
            </a:r>
            <a:r>
              <a:rPr lang="en-GB" dirty="0" err="1"/>
              <a:t>nanoporous</a:t>
            </a:r>
            <a:r>
              <a:rPr lang="en-GB" dirty="0"/>
              <a:t> and microporous membrane.</a:t>
            </a:r>
          </a:p>
          <a:p>
            <a:pPr marL="342900" indent="-342900">
              <a:buAutoNum type="arabicPeriod"/>
            </a:pPr>
            <a:r>
              <a:rPr lang="en-GB" dirty="0"/>
              <a:t>Describe another method used to turn salty water into potable water.</a:t>
            </a:r>
          </a:p>
          <a:p>
            <a:pPr marL="342900" indent="-342900">
              <a:buAutoNum type="arabicPeriod"/>
            </a:pPr>
            <a:r>
              <a:rPr lang="en-GB" dirty="0"/>
              <a:t>Explain why using reverse osmosis on a large scale is expensive.</a:t>
            </a:r>
          </a:p>
        </p:txBody>
      </p:sp>
      <p:sp>
        <p:nvSpPr>
          <p:cNvPr id="7" name="TextBox 11"/>
          <p:cNvSpPr txBox="1"/>
          <p:nvPr/>
        </p:nvSpPr>
        <p:spPr>
          <a:xfrm>
            <a:off x="824748" y="1014519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>
                <a:solidFill>
                  <a:srgbClr val="004976"/>
                </a:solidFill>
                <a:hlinkClick r:id="rId4"/>
              </a:rPr>
              <a:t>rsc.li/3wAy62O  </a:t>
            </a:r>
            <a:endParaRPr lang="en-GB" sz="1400" i="1" dirty="0">
              <a:solidFill>
                <a:srgbClr val="004976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 txBox="1">
            <a:spLocks/>
          </p:cNvSpPr>
          <p:nvPr/>
        </p:nvSpPr>
        <p:spPr>
          <a:xfrm>
            <a:off x="552448" y="1309457"/>
            <a:ext cx="5543294" cy="48629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GB" sz="1800" dirty="0"/>
              <a:t>Four US students have designed a hypothetical desalinating water bottle inspired by mangrove trees. </a:t>
            </a:r>
            <a:r>
              <a:rPr lang="en-GB" sz="1800" dirty="0">
                <a:solidFill>
                  <a:srgbClr val="54585A"/>
                </a:solidFill>
              </a:rPr>
              <a:t>The bottle is intended for personal and community use by people who don’t have sufficient access to clean water and would be compact and portable. </a:t>
            </a:r>
          </a:p>
        </p:txBody>
      </p:sp>
      <p:pic>
        <p:nvPicPr>
          <p:cNvPr id="6" name="Picture 5" descr="Large desalination plant with rows of tubes with pipes between then on industrial-looking shelving">
            <a:extLst>
              <a:ext uri="{FF2B5EF4-FFF2-40B4-BE49-F238E27FC236}">
                <a16:creationId xmlns:a16="http://schemas.microsoft.com/office/drawing/2014/main" id="{26226E63-E398-4B92-B582-45149A5C1A9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4315" y="142408"/>
            <a:ext cx="2946280" cy="196418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FA8B1EB-4684-4AEB-B04B-2E728D3C9C98}"/>
              </a:ext>
            </a:extLst>
          </p:cNvPr>
          <p:cNvSpPr txBox="1"/>
          <p:nvPr/>
        </p:nvSpPr>
        <p:spPr>
          <a:xfrm>
            <a:off x="6095742" y="2104083"/>
            <a:ext cx="29748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Massive desalination plants are already used in arid places like California. Could they become cheap and portable?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7A7CFB-EFA9-499F-BD78-EF0658A8AC93}"/>
              </a:ext>
            </a:extLst>
          </p:cNvPr>
          <p:cNvSpPr txBox="1"/>
          <p:nvPr/>
        </p:nvSpPr>
        <p:spPr>
          <a:xfrm>
            <a:off x="552448" y="2963644"/>
            <a:ext cx="8039104" cy="1723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dirty="0">
                <a:solidFill>
                  <a:srgbClr val="54585A"/>
                </a:solidFill>
              </a:rPr>
              <a:t>Water filters via a reverse osmosis membrane into a chamber connected to a synthetic leaf. The leaf consists of a </a:t>
            </a:r>
            <a:r>
              <a:rPr lang="en-GB" dirty="0" err="1">
                <a:solidFill>
                  <a:srgbClr val="54585A"/>
                </a:solidFill>
              </a:rPr>
              <a:t>nanoporous</a:t>
            </a:r>
            <a:r>
              <a:rPr lang="en-GB" dirty="0">
                <a:solidFill>
                  <a:srgbClr val="54585A"/>
                </a:solidFill>
              </a:rPr>
              <a:t> membrane on a microporous mesh. A negative pressure difference between the inside and the outside of the surface creates suction that overcomes the reverse osmosis at the filter, resulting in desalination. </a:t>
            </a:r>
          </a:p>
        </p:txBody>
      </p:sp>
    </p:spTree>
    <p:extLst>
      <p:ext uri="{BB962C8B-B14F-4D97-AF65-F5344CB8AC3E}">
        <p14:creationId xmlns:p14="http://schemas.microsoft.com/office/powerpoint/2010/main" val="2742546027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EIC starter slide template.pptx" id="{8C227671-679E-4005-AE38-7E4654D46299}" vid="{3A4C9E2F-8493-4A3B-ACEE-3D5EC76FA4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07900DF-3EEF-46A5-94A9-21789EBC7165}">
  <ds:schemaRefs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documentManagement/types"/>
    <ds:schemaRef ds:uri="http://schemas.microsoft.com/office/2006/metadata/properties"/>
    <ds:schemaRef ds:uri="27d643f5-4560-4eff-9f48-d0fe6b2bec2d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EIC starter slide template (1)</Template>
  <TotalTime>1679</TotalTime>
  <Words>465</Words>
  <Application>Microsoft Office PowerPoint</Application>
  <PresentationFormat>On-screen Show (4:3)</PresentationFormat>
  <Paragraphs>26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-apple-system</vt:lpstr>
      <vt:lpstr>Arial</vt:lpstr>
      <vt:lpstr>Calibri</vt:lpstr>
      <vt:lpstr>Segoe UI</vt:lpstr>
      <vt:lpstr>1_RSC_Plain_no footer</vt:lpstr>
      <vt:lpstr>Reverse osmosis in a bottle</vt:lpstr>
      <vt:lpstr>Reverse osmosis in a bottle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Reverse osmosis in a bottle</dc:title>
  <dc:creator>Neil Goalby</dc:creator>
  <cp:keywords>desalination; potable water; reverse osmosis; drinking water; mangrove; water purification; water treatment</cp:keywords>
  <dc:description>From Education in Chemistry Desalination by reverse osmosis to make potable water https://rsc.li/3wAy62O</dc:description>
  <cp:lastModifiedBy>Katherine Hartop</cp:lastModifiedBy>
  <cp:revision>183</cp:revision>
  <dcterms:created xsi:type="dcterms:W3CDTF">2020-04-08T13:50:19Z</dcterms:created>
  <dcterms:modified xsi:type="dcterms:W3CDTF">2022-05-18T14:49:27Z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