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81374" autoAdjust="0"/>
  </p:normalViewPr>
  <p:slideViewPr>
    <p:cSldViewPr snapToGrid="0" snapToObjects="1">
      <p:cViewPr varScale="1">
        <p:scale>
          <a:sx n="78" d="100"/>
          <a:sy n="78" d="100"/>
        </p:scale>
        <p:origin x="102" y="432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-15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the atmosphere. </a:t>
            </a:r>
          </a:p>
          <a:p>
            <a:pPr defTabSz="966612">
              <a:defRPr/>
            </a:pPr>
            <a:endParaRPr lang="en-GB" baseline="0" dirty="0" smtClean="0"/>
          </a:p>
          <a:p>
            <a:pPr defTabSz="966612">
              <a:defRPr/>
            </a:pPr>
            <a:r>
              <a:rPr lang="en-US" baseline="0" dirty="0" smtClean="0"/>
              <a:t>Image </a:t>
            </a:r>
            <a:r>
              <a:rPr lang="en-US" baseline="0" smtClean="0"/>
              <a:t>credit: PearsonPearson</a:t>
            </a:r>
            <a:r>
              <a:rPr lang="en-US" baseline="0" dirty="0" smtClean="0"/>
              <a:t> Scott </a:t>
            </a:r>
            <a:r>
              <a:rPr lang="en-US" baseline="0" dirty="0" err="1" smtClean="0"/>
              <a:t>Foresman</a:t>
            </a:r>
            <a:r>
              <a:rPr lang="en-US" baseline="0" dirty="0" smtClean="0"/>
              <a:t> / Public domain</a:t>
            </a:r>
          </a:p>
          <a:p>
            <a:pPr defTabSz="966612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3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the atmosphere. </a:t>
            </a:r>
          </a:p>
          <a:p>
            <a:pPr defTabSz="966612"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Yeast cannot synthesise certain chemicals without oxygen.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Hydrogen makes a squeaky pop noise with a lighted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splint.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lvl="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Extension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question:</a:t>
            </a:r>
            <a:b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</a:br>
            <a:r>
              <a:rPr lang="en-US" sz="1200" baseline="0" dirty="0" smtClean="0">
                <a:solidFill>
                  <a:schemeClr val="tx1"/>
                </a:solidFill>
                <a:latin typeface="+mn-lt"/>
              </a:rPr>
              <a:t>Earth </a:t>
            </a:r>
            <a:r>
              <a:rPr lang="en-US" sz="1200" baseline="0" dirty="0" smtClean="0">
                <a:solidFill>
                  <a:schemeClr val="tx1"/>
                </a:solidFill>
                <a:latin typeface="+mn-lt"/>
              </a:rPr>
              <a:t>is a smaller planet with a </a:t>
            </a:r>
            <a:r>
              <a:rPr lang="en-US" sz="1200" baseline="0" smtClean="0">
                <a:solidFill>
                  <a:schemeClr val="tx1"/>
                </a:solidFill>
                <a:latin typeface="+mn-lt"/>
              </a:rPr>
              <a:t>relatively </a:t>
            </a:r>
            <a:r>
              <a:rPr lang="en-US" sz="1200" baseline="0" smtClean="0">
                <a:solidFill>
                  <a:schemeClr val="tx1"/>
                </a:solidFill>
                <a:latin typeface="+mn-lt"/>
              </a:rPr>
              <a:t>low gravity</a:t>
            </a:r>
            <a:r>
              <a:rPr lang="en-US" sz="1200" baseline="0" dirty="0" smtClean="0">
                <a:solidFill>
                  <a:schemeClr val="tx1"/>
                </a:solidFill>
                <a:latin typeface="+mn-lt"/>
              </a:rPr>
              <a:t>. Hydrogen is a light gas and can escape the Earth’s gravity. Could also accept hydrogen is a reactive gas and has reacted with oxygen to form water.</a:t>
            </a:r>
            <a:endParaRPr lang="en-GB" sz="1200" baseline="0" dirty="0" smtClean="0">
              <a:solidFill>
                <a:schemeClr val="tx1"/>
              </a:solidFill>
              <a:latin typeface="+mn-lt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/>
              <a:t>Yeast thrives in hydrogen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553039"/>
            <a:ext cx="7886700" cy="1230801"/>
          </a:xfrm>
        </p:spPr>
        <p:txBody>
          <a:bodyPr>
            <a:normAutofit/>
          </a:bodyPr>
          <a:lstStyle/>
          <a:p>
            <a:r>
              <a:rPr lang="en-US" sz="1750" dirty="0"/>
              <a:t>For the first time, yeast and </a:t>
            </a:r>
            <a:r>
              <a:rPr lang="en-US" sz="1750" dirty="0" smtClean="0"/>
              <a:t>E </a:t>
            </a:r>
            <a:r>
              <a:rPr lang="en-US" sz="1750" dirty="0"/>
              <a:t>coli have been shown to survive in a 100% hydrogen atmosphere. Neither </a:t>
            </a:r>
            <a:r>
              <a:rPr lang="en-US" sz="1750" dirty="0" smtClean="0"/>
              <a:t>E </a:t>
            </a:r>
            <a:r>
              <a:rPr lang="en-US" sz="1750" dirty="0"/>
              <a:t>coli nor yeast are adapted to living under hydrogen. The findings suggest that life could exist on exoplanets with a hydrogen-rich atmosphere.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b="1" i="1" dirty="0">
                <a:solidFill>
                  <a:srgbClr val="004976"/>
                </a:solidFill>
              </a:rPr>
              <a:t>rsc.li/2Ym9ISI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2450" y="2697048"/>
            <a:ext cx="53098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50" dirty="0">
                <a:solidFill>
                  <a:srgbClr val="54585A"/>
                </a:solidFill>
              </a:rPr>
              <a:t>Researchers grew the two microorganisms in solutions saturated with hydrogen in bottles also filled with the gas. Both species survived and even reproduced. </a:t>
            </a:r>
            <a:r>
              <a:rPr lang="en-US" sz="1750" dirty="0" smtClean="0">
                <a:solidFill>
                  <a:srgbClr val="54585A"/>
                </a:solidFill>
              </a:rPr>
              <a:t>E </a:t>
            </a:r>
            <a:r>
              <a:rPr lang="en-US" sz="1750" dirty="0">
                <a:solidFill>
                  <a:srgbClr val="54585A"/>
                </a:solidFill>
              </a:rPr>
              <a:t>coli grew half as fast in hydrogen as in air, but faster than in a nitrogen/carbon dioxide atmosphere. This is because carbon dioxide acidifies the growth medium. Yeast cells grew two and a half times faster in air than under hydrogen. Without oxygen, yeast cannot </a:t>
            </a:r>
            <a:r>
              <a:rPr lang="en-US" sz="1750" dirty="0" err="1">
                <a:solidFill>
                  <a:srgbClr val="54585A"/>
                </a:solidFill>
              </a:rPr>
              <a:t>synthesise</a:t>
            </a:r>
            <a:r>
              <a:rPr lang="en-US" sz="1750" dirty="0">
                <a:solidFill>
                  <a:srgbClr val="54585A"/>
                </a:solidFill>
              </a:rPr>
              <a:t> certain chemicals such as </a:t>
            </a:r>
            <a:r>
              <a:rPr lang="en-US" sz="1750" dirty="0" err="1">
                <a:solidFill>
                  <a:srgbClr val="54585A"/>
                </a:solidFill>
              </a:rPr>
              <a:t>haem</a:t>
            </a:r>
            <a:r>
              <a:rPr lang="en-US" sz="1750" dirty="0">
                <a:solidFill>
                  <a:srgbClr val="54585A"/>
                </a:solidFill>
              </a:rPr>
              <a:t>, and rely on external sources of these compounds.</a:t>
            </a:r>
          </a:p>
        </p:txBody>
      </p:sp>
      <p:pic>
        <p:nvPicPr>
          <p:cNvPr id="9" name="Picture 4" descr="https://upload.wikimedia.org/wikipedia/commons/thumb/0/04/Yeast_%28PSF%29.png/512px-Yeast_%28PSF%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55" y="2304044"/>
            <a:ext cx="3017978" cy="308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08063" y="5285504"/>
            <a:ext cx="2085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Illustration of yeast cells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592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/>
              <a:t>Yeast thrives in hydrogen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b="1" i="1" dirty="0">
                <a:solidFill>
                  <a:srgbClr val="004976"/>
                </a:solidFill>
              </a:rPr>
              <a:t>rsc.li/2Ym9ISI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2806" y="2783840"/>
            <a:ext cx="31283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Why does yeast grow more slowly in hydrogen than in air?</a:t>
            </a:r>
          </a:p>
          <a:p>
            <a:pPr marL="342900" indent="-342900">
              <a:buAutoNum type="arabicPeriod"/>
            </a:pPr>
            <a:r>
              <a:rPr lang="en-GB" dirty="0" smtClean="0"/>
              <a:t>Describe a test to show the presence of hydrogen gas.</a:t>
            </a:r>
          </a:p>
          <a:p>
            <a:pPr marL="342900" indent="-342900">
              <a:buAutoNum type="arabicPeriod"/>
            </a:pPr>
            <a:r>
              <a:rPr lang="en-GB" dirty="0" smtClean="0"/>
              <a:t>Suggest why the Earth has no hydrogen in its atmosphere.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553039"/>
            <a:ext cx="7886700" cy="1230801"/>
          </a:xfrm>
        </p:spPr>
        <p:txBody>
          <a:bodyPr>
            <a:normAutofit/>
          </a:bodyPr>
          <a:lstStyle/>
          <a:p>
            <a:r>
              <a:rPr lang="en-US" sz="1750" dirty="0"/>
              <a:t>For the first time, yeast and </a:t>
            </a:r>
            <a:r>
              <a:rPr lang="en-US" sz="1750" dirty="0" smtClean="0"/>
              <a:t>E </a:t>
            </a:r>
            <a:r>
              <a:rPr lang="en-US" sz="1750" dirty="0"/>
              <a:t>coli have been shown to survive in a 100% hydrogen atmosphere. Neither </a:t>
            </a:r>
            <a:r>
              <a:rPr lang="en-US" sz="1750" dirty="0" smtClean="0"/>
              <a:t>E </a:t>
            </a:r>
            <a:r>
              <a:rPr lang="en-US" sz="1750" dirty="0"/>
              <a:t>coli nor yeast are adapted to living under hydrogen. The findings suggest that life could exist on exoplanets with a hydrogen-rich atmosphere.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2450" y="2697048"/>
            <a:ext cx="530987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50" dirty="0">
                <a:solidFill>
                  <a:srgbClr val="54585A"/>
                </a:solidFill>
              </a:rPr>
              <a:t>Researchers grew the two microorganisms in solutions saturated with hydrogen in bottles also filled with the gas. Both species survived and even reproduced. </a:t>
            </a:r>
            <a:r>
              <a:rPr lang="en-US" sz="1750" dirty="0" smtClean="0">
                <a:solidFill>
                  <a:srgbClr val="54585A"/>
                </a:solidFill>
              </a:rPr>
              <a:t>E </a:t>
            </a:r>
            <a:r>
              <a:rPr lang="en-US" sz="1750" dirty="0">
                <a:solidFill>
                  <a:srgbClr val="54585A"/>
                </a:solidFill>
              </a:rPr>
              <a:t>coli grew half as fast in hydrogen as in air, but faster than in a nitrogen/carbon dioxide atmosphere. This is because carbon dioxide acidifies the growth medium. Yeast cells grew two and a half times faster in air than under hydrogen. Without oxygen, yeast cannot </a:t>
            </a:r>
            <a:r>
              <a:rPr lang="en-US" sz="1750" dirty="0" err="1">
                <a:solidFill>
                  <a:srgbClr val="54585A"/>
                </a:solidFill>
              </a:rPr>
              <a:t>synthesise</a:t>
            </a:r>
            <a:r>
              <a:rPr lang="en-US" sz="1750" dirty="0">
                <a:solidFill>
                  <a:srgbClr val="54585A"/>
                </a:solidFill>
              </a:rPr>
              <a:t> certain chemicals such as </a:t>
            </a:r>
            <a:r>
              <a:rPr lang="en-US" sz="1750" dirty="0" err="1">
                <a:solidFill>
                  <a:srgbClr val="54585A"/>
                </a:solidFill>
              </a:rPr>
              <a:t>haem</a:t>
            </a:r>
            <a:r>
              <a:rPr lang="en-US" sz="1750" dirty="0">
                <a:solidFill>
                  <a:srgbClr val="54585A"/>
                </a:solidFill>
              </a:rPr>
              <a:t>, and rely on external sources of these compounds.</a:t>
            </a: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409</TotalTime>
  <Words>463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Yeast thrives in hydrogen</vt:lpstr>
      <vt:lpstr>Yeast thrives in hydrogen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hydrogen</dc:title>
  <dc:creator>Neil Goalby</dc:creator>
  <dc:description>From Education in Chemistry Life in hydrogen rsc.li/2Ym9ISI</dc:description>
  <cp:lastModifiedBy>Katherine Hartop</cp:lastModifiedBy>
  <cp:revision>26</cp:revision>
  <dcterms:created xsi:type="dcterms:W3CDTF">2020-04-08T13:50:19Z</dcterms:created>
  <dcterms:modified xsi:type="dcterms:W3CDTF">2020-06-25T21:27:08Z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