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68191" autoAdjust="0"/>
  </p:normalViewPr>
  <p:slideViewPr>
    <p:cSldViewPr snapToGrid="0" snapToObjects="1">
      <p:cViewPr varScale="1">
        <p:scale>
          <a:sx n="60" d="100"/>
          <a:sy n="60" d="100"/>
        </p:scale>
        <p:origin x="292" y="52"/>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23/01/2025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summary slide when teaching about pollution</a:t>
            </a:r>
            <a:r>
              <a:rPr lang="en-GB" baseline="0" dirty="0"/>
              <a:t>.</a:t>
            </a:r>
            <a:endParaRPr lang="en-GB" dirty="0"/>
          </a:p>
          <a:p>
            <a:endParaRPr lang="en-GB" dirty="0"/>
          </a:p>
          <a:p>
            <a:r>
              <a:rPr lang="en-GB" dirty="0"/>
              <a:t>Answers: </a:t>
            </a:r>
          </a:p>
          <a:p>
            <a:pPr marL="228600" indent="-228600">
              <a:buAutoNum type="arabicPeriod"/>
            </a:pPr>
            <a:r>
              <a:rPr lang="en-US" baseline="0" dirty="0"/>
              <a:t>Particulates are very small solid particles in the air (often carbon).</a:t>
            </a:r>
          </a:p>
          <a:p>
            <a:pPr marL="228600" indent="-228600">
              <a:buAutoNum type="arabicPeriod"/>
            </a:pPr>
            <a:r>
              <a:rPr lang="en-GB" baseline="0" dirty="0"/>
              <a:t>Particulates cause breathing problems</a:t>
            </a:r>
            <a:r>
              <a:rPr lang="en-US" dirty="0"/>
              <a:t>. </a:t>
            </a:r>
            <a:endParaRPr lang="en-GB" baseline="0" dirty="0"/>
          </a:p>
          <a:p>
            <a:pPr marL="228600" indent="-228600">
              <a:buAutoNum type="arabicPeriod"/>
            </a:pPr>
            <a:r>
              <a:rPr lang="en-GB" baseline="0" dirty="0"/>
              <a:t>Ideas like: </a:t>
            </a:r>
          </a:p>
          <a:p>
            <a:pPr marL="685800" lvl="1" indent="-228600">
              <a:buFont typeface="Arial" panose="020B0604020202020204" pitchFamily="34" charset="0"/>
              <a:buChar char="•"/>
            </a:pPr>
            <a:r>
              <a:rPr lang="en-GB" baseline="0" dirty="0"/>
              <a:t>Higher temperatures used in oil-based cooking.</a:t>
            </a:r>
          </a:p>
          <a:p>
            <a:pPr marL="685800" lvl="1" indent="-228600">
              <a:buFont typeface="Arial" panose="020B0604020202020204" pitchFamily="34" charset="0"/>
              <a:buChar char="•"/>
            </a:pPr>
            <a:r>
              <a:rPr lang="en-GB" baseline="0" dirty="0"/>
              <a:t>Some </a:t>
            </a:r>
            <a:r>
              <a:rPr lang="en-GB" dirty="0"/>
              <a:t>volatile organic compounds</a:t>
            </a:r>
            <a:r>
              <a:rPr lang="en-GB" baseline="0" dirty="0"/>
              <a:t> will come from the oil evaporating.</a:t>
            </a:r>
          </a:p>
          <a:p>
            <a:pPr marL="685800" lvl="1" indent="-228600">
              <a:buFont typeface="Arial" panose="020B0604020202020204" pitchFamily="34" charset="0"/>
              <a:buChar char="•"/>
            </a:pPr>
            <a:r>
              <a:rPr lang="en-GB" baseline="0" dirty="0"/>
              <a:t>The browning reactions that happen in oil-based cooking cause pollutants.</a:t>
            </a:r>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1/23/2025</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PG4sDk"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Air frying causes least indoor pollution</a:t>
            </a:r>
            <a:br>
              <a:rPr lang="en-GB" b="0" dirty="0"/>
            </a:br>
            <a:br>
              <a:rPr lang="en-US" dirty="0"/>
            </a:br>
            <a:endParaRPr lang="en-US" dirty="0"/>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hlinkClick r:id="rId3">
                  <a:extLst>
                    <a:ext uri="{A12FA001-AC4F-418D-AE19-62706E023703}">
                      <ahyp:hlinkClr xmlns:ahyp="http://schemas.microsoft.com/office/drawing/2018/hyperlinkcolor" val="tx"/>
                    </a:ext>
                  </a:extLst>
                </a:hlinkClick>
              </a:rPr>
              <a:t>rsc.li/3PG4sDk</a:t>
            </a:r>
            <a:endParaRPr lang="en-US" sz="1600" dirty="0"/>
          </a:p>
        </p:txBody>
      </p:sp>
      <p:sp>
        <p:nvSpPr>
          <p:cNvPr id="5" name="Vertical Title 1">
            <a:extLst>
              <a:ext uri="{FF2B5EF4-FFF2-40B4-BE49-F238E27FC236}">
                <a16:creationId xmlns:a16="http://schemas.microsoft.com/office/drawing/2014/main" id="{94DF5491-C51B-5546-8D63-8BD341C64B0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28569" y="1569115"/>
            <a:ext cx="5933875" cy="4748885"/>
          </a:xfrm>
        </p:spPr>
        <p:txBody>
          <a:bodyPr>
            <a:noAutofit/>
          </a:bodyPr>
          <a:lstStyle/>
          <a:p>
            <a:r>
              <a:rPr lang="en-GB" dirty="0"/>
              <a:t>Research shows air fryers are the least polluting cooking method. Researchers compared five cooking methods for chicken breast: pan frying, stir-frying, deep-fat frying, boiling and air frying. Pan frying generated over 150 times higher particulate concentration than air frying. Pan frying also generated 10 times higher indoor volatile organic compound concentration than air frying. The reactions responsible for browned food's distinctive flavour – the Maillard reaction – cause the increased air pollution from oil-based cooking methods.</a:t>
            </a:r>
          </a:p>
          <a:p>
            <a:endParaRPr lang="en-GB" dirty="0"/>
          </a:p>
        </p:txBody>
      </p:sp>
      <p:pic>
        <p:nvPicPr>
          <p:cNvPr id="6" name="Picture 5" descr="Air fried chicken, golden brown and ready to eat sitting in the air frier draw ">
            <a:extLst>
              <a:ext uri="{FF2B5EF4-FFF2-40B4-BE49-F238E27FC236}">
                <a16:creationId xmlns:a16="http://schemas.microsoft.com/office/drawing/2014/main" id="{1E8B292F-C975-35D4-5788-36F543B9F4E5}"/>
              </a:ext>
            </a:extLst>
          </p:cNvPr>
          <p:cNvPicPr>
            <a:picLocks noChangeAspect="1"/>
          </p:cNvPicPr>
          <p:nvPr/>
        </p:nvPicPr>
        <p:blipFill>
          <a:blip r:embed="rId4"/>
          <a:srcRect/>
          <a:stretch/>
        </p:blipFill>
        <p:spPr>
          <a:xfrm>
            <a:off x="6798643" y="1115784"/>
            <a:ext cx="3752019" cy="2501346"/>
          </a:xfrm>
          <a:prstGeom prst="rect">
            <a:avLst/>
          </a:prstGeom>
        </p:spPr>
      </p:pic>
      <p:sp>
        <p:nvSpPr>
          <p:cNvPr id="4" name="TextBox 3">
            <a:extLst>
              <a:ext uri="{FF2B5EF4-FFF2-40B4-BE49-F238E27FC236}">
                <a16:creationId xmlns:a16="http://schemas.microsoft.com/office/drawing/2014/main" id="{475E2D19-E3DF-A450-9AB7-76B649665B4A}"/>
              </a:ext>
              <a:ext uri="{C183D7F6-B498-43B3-948B-1728B52AA6E4}">
                <adec:decorative xmlns:adec="http://schemas.microsoft.com/office/drawing/2017/decorative" val="1"/>
              </a:ext>
            </a:extLst>
          </p:cNvPr>
          <p:cNvSpPr txBox="1"/>
          <p:nvPr/>
        </p:nvSpPr>
        <p:spPr>
          <a:xfrm rot="16200000">
            <a:off x="9112355" y="2047934"/>
            <a:ext cx="3027471" cy="215444"/>
          </a:xfrm>
          <a:prstGeom prst="rect">
            <a:avLst/>
          </a:prstGeom>
          <a:noFill/>
        </p:spPr>
        <p:txBody>
          <a:bodyPr wrap="square" rtlCol="0">
            <a:spAutoFit/>
          </a:bodyPr>
          <a:lstStyle/>
          <a:p>
            <a:r>
              <a:rPr lang="en-GB" sz="800" dirty="0"/>
              <a:t>© </a:t>
            </a:r>
            <a:r>
              <a:rPr lang="en-GB" sz="800" b="0" i="0" dirty="0">
                <a:solidFill>
                  <a:srgbClr val="172B4D"/>
                </a:solidFill>
                <a:effectLst/>
                <a:latin typeface="-apple-system"/>
              </a:rPr>
              <a:t>AdrianP09/Shutterstock</a:t>
            </a:r>
            <a:endParaRPr lang="en-GB" sz="800" dirty="0"/>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Deliciously browned, but significantly less polluting </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1441339513"/>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What are particulates?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Give a health problem caused by particulate pollution.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Suggest why oil-based cooking techniques are more polluting than water-based ones.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3" ma:contentTypeDescription="Create a new document." ma:contentTypeScope="" ma:versionID="1248ac4f84f34640aec89537518f4f1e">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37421a3add55fd35fab2e298208fdee9"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BE32765-0D1B-4967-A921-DBD855E7514C}">
  <ds:schemaRefs>
    <ds:schemaRef ds:uri="http://schemas.openxmlformats.org/package/2006/metadata/core-properties"/>
    <ds:schemaRef ds:uri="http://schemas.microsoft.com/office/2006/metadata/properties"/>
    <ds:schemaRef ds:uri="http://purl.org/dc/elements/1.1/"/>
    <ds:schemaRef ds:uri="http://purl.org/dc/dcmitype/"/>
    <ds:schemaRef ds:uri="6ec2360f-6db7-4557-82fc-01391e7a085b"/>
    <ds:schemaRef ds:uri="http://purl.org/dc/terms/"/>
    <ds:schemaRef ds:uri="http://schemas.microsoft.com/office/2006/documentManagement/types"/>
    <ds:schemaRef ds:uri="http://www.w3.org/XML/1998/namespace"/>
    <ds:schemaRef ds:uri="http://schemas.microsoft.com/office/infopath/2007/PartnerControls"/>
    <ds:schemaRef ds:uri="09ea5656-4490-4481-bb0e-98dc9cca7dc3"/>
  </ds:schemaRefs>
</ds:datastoreItem>
</file>

<file path=customXml/itemProps2.xml><?xml version="1.0" encoding="utf-8"?>
<ds:datastoreItem xmlns:ds="http://schemas.openxmlformats.org/officeDocument/2006/customXml" ds:itemID="{E34CB16F-2988-44E9-83DD-686FFCAC89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24FF2A0-C252-4A30-8EDD-02E4F295A9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218</Words>
  <Application>Microsoft Office PowerPoint</Application>
  <PresentationFormat>Widescreen</PresentationFormat>
  <Paragraphs>20</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-apple-system</vt:lpstr>
      <vt:lpstr>Arial</vt:lpstr>
      <vt:lpstr>Calibri</vt:lpstr>
      <vt:lpstr>Calibri Light</vt:lpstr>
      <vt:lpstr>Century Gothic</vt:lpstr>
      <vt:lpstr>Office Theme</vt:lpstr>
      <vt:lpstr>Air frying causes least indoor pollution  </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Pollution from cooking summary slide</dc:title>
  <dc:creator/>
  <cp:keywords>science; research; teaching; news; teaching; context; secondary; chemistry; pollution; volatile organic compounds; air frying; cooking</cp:keywords>
  <dc:description>From Education in Chemistry https://rsc.li/3PG4sDk Air fryers significantly reduce cooking pollution</dc:description>
  <cp:lastModifiedBy/>
  <cp:revision>1</cp:revision>
  <dcterms:created xsi:type="dcterms:W3CDTF">2022-07-21T16:12:38Z</dcterms:created>
  <dcterms:modified xsi:type="dcterms:W3CDTF">2025-01-23T16:52:21Z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