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8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738" r:id="rId2"/>
    <p:sldMasterId id="2147483723" r:id="rId3"/>
    <p:sldMasterId id="2147483687" r:id="rId4"/>
    <p:sldMasterId id="2147483711" r:id="rId5"/>
    <p:sldMasterId id="2147483701" r:id="rId6"/>
    <p:sldMasterId id="2147483706" r:id="rId7"/>
    <p:sldMasterId id="2147483694" r:id="rId8"/>
    <p:sldMasterId id="2147483740" r:id="rId9"/>
  </p:sldMasterIdLst>
  <p:notesMasterIdLst>
    <p:notesMasterId r:id="rId12"/>
  </p:notesMasterIdLst>
  <p:sldIdLst>
    <p:sldId id="256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76"/>
    <a:srgbClr val="DA1883"/>
    <a:srgbClr val="FF9E1B"/>
    <a:srgbClr val="54585A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5" autoAdjust="0"/>
    <p:restoredTop sz="51696" autoAdjust="0"/>
  </p:normalViewPr>
  <p:slideViewPr>
    <p:cSldViewPr snapToGrid="0" snapToObjects="1">
      <p:cViewPr varScale="1">
        <p:scale>
          <a:sx n="51" d="100"/>
          <a:sy n="51" d="100"/>
        </p:scale>
        <p:origin x="169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Answers: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visible light and X-rays.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The ozone layer absorbs UVC light so it does not get through our atmosphere.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The DNA and RNA absorb the UV radiation and break down.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Any of the following: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Disinfecting surfaces in microbiology laboratories, Treating drinking water,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Zapping processed foods on production lines before packaging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spread via droplets in the air, either breathed in by others, or transfer from an infected surface to the eyes, mouth or nose of another person.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cut out if someone enters a room during UV disinfection.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Handheld lamps often lack safeguards to protect the user.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Microorganisms are only inactivated if the light directly hits them. Virus particles hidden in the depths of 3D structures will get missed.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8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00632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97EB563-D72E-9B49-B46E-C2720AC10E3A}"/>
              </a:ext>
            </a:extLst>
          </p:cNvPr>
          <p:cNvGrpSpPr/>
          <p:nvPr userDrawn="1"/>
        </p:nvGrpSpPr>
        <p:grpSpPr>
          <a:xfrm>
            <a:off x="2102907" y="548861"/>
            <a:ext cx="5508984" cy="5409948"/>
            <a:chOff x="3633819" y="471742"/>
            <a:chExt cx="5508984" cy="540994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F69B65-C6EC-E542-BC1C-28D1270EAD40}"/>
                </a:ext>
              </a:extLst>
            </p:cNvPr>
            <p:cNvSpPr/>
            <p:nvPr userDrawn="1"/>
          </p:nvSpPr>
          <p:spPr>
            <a:xfrm rot="16200000">
              <a:off x="3633820" y="862397"/>
              <a:ext cx="5019292" cy="501929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5A60DDB-5FCB-3F45-85A6-C08CF2083448}"/>
                </a:ext>
              </a:extLst>
            </p:cNvPr>
            <p:cNvGrpSpPr/>
            <p:nvPr userDrawn="1"/>
          </p:nvGrpSpPr>
          <p:grpSpPr>
            <a:xfrm>
              <a:off x="6105633" y="471742"/>
              <a:ext cx="3037170" cy="4862080"/>
              <a:chOff x="6235307" y="547942"/>
              <a:chExt cx="3037170" cy="4862080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4130FA62-77D8-264D-B781-918D89B3A6A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235307" y="547942"/>
                <a:ext cx="2893785" cy="289378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chemeClr val="accent2">
                  <a:alpha val="7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39">
                <a:extLst>
                  <a:ext uri="{FF2B5EF4-FFF2-40B4-BE49-F238E27FC236}">
                    <a16:creationId xmlns:a16="http://schemas.microsoft.com/office/drawing/2014/main" id="{9FA35996-EF0A-2145-92C7-0B7C10E43F3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834276" y="1486467"/>
                <a:ext cx="1438201" cy="3923555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35926" y="2569507"/>
            <a:ext cx="5500644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38563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4598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760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4979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9485" y="6300000"/>
            <a:ext cx="98385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4242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15943" y="6300000"/>
            <a:ext cx="102739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3610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94170" y="6300000"/>
            <a:ext cx="10492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9416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20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450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650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952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591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479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3028" y="6300000"/>
            <a:ext cx="940371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0709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0235" y="6300000"/>
            <a:ext cx="95310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0173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43051F2-7BF4-5044-BF5C-EA2076E7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036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865725B-634E-2C45-A134-DBC321A8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9564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B9BE26-3356-1E4E-9199-BCC45CCF2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0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0CAA8DA-0C3B-4844-95CF-4133A7CB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589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1CFE940-E43A-B24D-9713-3D4FE080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331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5315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0740DF1-32C4-6C41-9D6C-BD9B821391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B0375E-837F-3246-AB45-D70B3C3D80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01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882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56637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DA188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06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C889C4-E490-4D44-8F60-BD9158E16B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C34E336-6ED6-AE4D-AA65-BC2F265918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5263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642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26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8291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0715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158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1602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1066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8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63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0A59A-0229-B543-911D-3D0CE9020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B408F8-9631-1541-AD35-B900E96DC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CBF73-4BB6-A643-81EF-46DE3F83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0D47-16F1-7A46-A413-7ABFB10048C1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9C888-F427-DE4D-944B-5EDCF534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6ED55-13CC-AD41-849D-5241CD71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56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Table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6000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96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7" Type="http://schemas.openxmlformats.org/officeDocument/2006/relationships/image" Target="../media/image10.jp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  <p:sldLayoutId id="2147483728" r:id="rId5"/>
    <p:sldLayoutId id="2147483684" r:id="rId6"/>
    <p:sldLayoutId id="214748368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A6350-C016-DC43-9AD0-1BA4F7F7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7B8A5-8B6F-8A42-AF63-F8EF70664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12668-9F08-9841-A924-A9E6DEB0C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0D47-16F1-7A46-A413-7ABFB10048C1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0B25E-CD4E-6645-83DC-56890C788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4D95F-2007-A34F-AB71-336B98AA8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8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4285" y="6300000"/>
            <a:ext cx="679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1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1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33" r:id="rId2"/>
    <p:sldLayoutId id="2147483734" r:id="rId3"/>
    <p:sldLayoutId id="2147483735" r:id="rId4"/>
    <p:sldLayoutId id="2147483736" r:id="rId5"/>
    <p:sldLayoutId id="214748373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00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07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33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5" r:id="rId2"/>
    <p:sldLayoutId id="2147483719" r:id="rId3"/>
    <p:sldLayoutId id="2147483720" r:id="rId4"/>
    <p:sldLayoutId id="2147483721" r:id="rId5"/>
    <p:sldLayoutId id="214748372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54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XYM9hB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800" y="1985256"/>
            <a:ext cx="3833263" cy="2387600"/>
          </a:xfrm>
        </p:spPr>
        <p:txBody>
          <a:bodyPr/>
          <a:lstStyle/>
          <a:p>
            <a:r>
              <a:rPr lang="en-GB" b="1" dirty="0"/>
              <a:t>Can UV light help tackle the coronavirus?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24800" y="4219575"/>
            <a:ext cx="3833263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200" dirty="0"/>
              <a:t>Read the article and answer the following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9100" y="352652"/>
            <a:ext cx="1457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4976"/>
                </a:solidFill>
              </a:rPr>
              <a:t>From </a:t>
            </a:r>
            <a:r>
              <a:rPr lang="en-GB" sz="1400" i="1" dirty="0">
                <a:solidFill>
                  <a:srgbClr val="004976"/>
                </a:solidFill>
              </a:rPr>
              <a:t>Education in Chemistry</a:t>
            </a:r>
          </a:p>
          <a:p>
            <a:r>
              <a:rPr lang="en-GB" sz="1400" dirty="0" smtClean="0">
                <a:hlinkClick r:id="rId3"/>
              </a:rPr>
              <a:t>rsc.li/2XYM9hB</a:t>
            </a:r>
            <a:r>
              <a:rPr lang="en-GB" sz="1400" dirty="0" smtClean="0"/>
              <a:t> </a:t>
            </a:r>
            <a:endParaRPr lang="en-GB" sz="1100" b="1" dirty="0">
              <a:solidFill>
                <a:srgbClr val="00497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9" y="5112455"/>
            <a:ext cx="1561723" cy="156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Where does UV light sit in the electromagnetic spectrum?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Why are we not constantly exposed to UVC light?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How does UVC stop viruses and bacteria from reproducing?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Give 2 examples of the use of UVC disinfection.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How do coronavirus particles spread from person to person?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Give a safety feature of the UV robots.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Why should the public not buy handheld UV lamps?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Why is the proposal to use UVC to disinfect medical face masks, and other medical PPE in short supply, causing concern?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93D228DF-670C-4B52-91AC-35BF48E0B3C9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E499B40E-33ED-42C1-8986-F631754BFF85}"/>
    </a:ext>
  </a:extLst>
</a:theme>
</file>

<file path=ppt/theme/theme3.xml><?xml version="1.0" encoding="utf-8"?>
<a:theme xmlns:a="http://schemas.openxmlformats.org/drawingml/2006/main" name="2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4BF7C5CF-BF10-4D7A-87CE-3C358B85972D}"/>
    </a:ext>
  </a:extLst>
</a:theme>
</file>

<file path=ppt/theme/theme4.xml><?xml version="1.0" encoding="utf-8"?>
<a:theme xmlns:a="http://schemas.openxmlformats.org/drawingml/2006/main" name="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651278DB-8D72-4E2D-86AB-12D2B3F1C79D}"/>
    </a:ext>
  </a:extLst>
</a:theme>
</file>

<file path=ppt/theme/theme5.xml><?xml version="1.0" encoding="utf-8"?>
<a:theme xmlns:a="http://schemas.openxmlformats.org/drawingml/2006/main" name="1_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13E52067-7409-4E10-A20C-6A259CAD777E}"/>
    </a:ext>
  </a:extLst>
</a:theme>
</file>

<file path=ppt/theme/theme6.xml><?xml version="1.0" encoding="utf-8"?>
<a:theme xmlns:a="http://schemas.openxmlformats.org/drawingml/2006/main" name="1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07F7E909-A080-416C-8448-6C7549E53EEA}"/>
    </a:ext>
  </a:extLst>
</a:theme>
</file>

<file path=ppt/theme/theme7.xml><?xml version="1.0" encoding="utf-8"?>
<a:theme xmlns:a="http://schemas.openxmlformats.org/drawingml/2006/main" name="2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E968A98B-BA74-478E-B400-A1A6D6E7240E}"/>
    </a:ext>
  </a:extLst>
</a:theme>
</file>

<file path=ppt/theme/theme8.xml><?xml version="1.0" encoding="utf-8"?>
<a:theme xmlns:a="http://schemas.openxmlformats.org/drawingml/2006/main" name="RSC Title slides with image suggestion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22FAFCE4-C7BB-4088-83BC-B141BA1BA10C}"/>
    </a:ext>
  </a:extLst>
</a:theme>
</file>

<file path=ppt/theme/theme9.xml><?xml version="1.0" encoding="utf-8"?>
<a:theme xmlns:a="http://schemas.openxmlformats.org/drawingml/2006/main" name="3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" id="{18ECF916-6D43-43EB-B123-C52CC8B67A04}" vid="{6D210320-097D-4987-960C-C5460B29C5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51</TotalTime>
  <Words>272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</vt:i4>
      </vt:variant>
    </vt:vector>
  </HeadingPairs>
  <TitlesOfParts>
    <vt:vector size="14" baseType="lpstr">
      <vt:lpstr>Arial</vt:lpstr>
      <vt:lpstr>Calibri</vt:lpstr>
      <vt:lpstr>Calibri Light</vt:lpstr>
      <vt:lpstr>1_RSC_Plain_no footer</vt:lpstr>
      <vt:lpstr>Custom Design</vt:lpstr>
      <vt:lpstr>2_RSC_Plain_no footer</vt:lpstr>
      <vt:lpstr>RSC_Dividers with background_RHS</vt:lpstr>
      <vt:lpstr>1_RSC_Dividers with background_RHS</vt:lpstr>
      <vt:lpstr>1_RSC_Dividers with dark backgrounds</vt:lpstr>
      <vt:lpstr>2_RSC_Dividers with dark backgrounds</vt:lpstr>
      <vt:lpstr>RSC Title slides with image suggestions</vt:lpstr>
      <vt:lpstr>3_RSC_Plain_no footer</vt:lpstr>
      <vt:lpstr>Can UV light help tackle the coronavirus?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UV light help tackle the coronavirus?</dc:title>
  <dc:creator>Kristy Turner</dc:creator>
  <cp:keywords>UV, UVC, disinfectant, coronavirus</cp:keywords>
  <dc:description>From Can UV light help tackle the coronavirus?, Education in Chemistry, rsc.li/2XYM9hB</dc:description>
  <cp:lastModifiedBy>Emma Molloy</cp:lastModifiedBy>
  <cp:revision>4</cp:revision>
  <dcterms:created xsi:type="dcterms:W3CDTF">2020-06-02T21:18:41Z</dcterms:created>
  <dcterms:modified xsi:type="dcterms:W3CDTF">2020-06-04T12:54:47Z</dcterms:modified>
</cp:coreProperties>
</file>