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7"/>
  </p:notesMasterIdLst>
  <p:sldIdLst>
    <p:sldId id="266" r:id="rId5"/>
    <p:sldId id="267" r:id="rId6"/>
  </p:sldIdLst>
  <p:sldSz cx="9144000" cy="6858000" type="screen4x3"/>
  <p:notesSz cx="7315200" cy="9601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Luke Blackburn" initials="LB" lastIdx="1" clrIdx="0">
    <p:extLst>
      <p:ext uri="{19B8F6BF-5375-455C-9EA6-DF929625EA0E}">
        <p15:presenceInfo xmlns:p15="http://schemas.microsoft.com/office/powerpoint/2012/main" userId="S-1-5-21-1805851971-1264261665-475923621-2632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F758B"/>
    <a:srgbClr val="505759"/>
    <a:srgbClr val="008C95"/>
    <a:srgbClr val="006BA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79030" autoAdjust="0"/>
  </p:normalViewPr>
  <p:slideViewPr>
    <p:cSldViewPr>
      <p:cViewPr varScale="1">
        <p:scale>
          <a:sx n="64" d="100"/>
          <a:sy n="64" d="100"/>
        </p:scale>
        <p:origin x="1608" y="78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ommentAuthors" Target="commentAuthors.xml"/><Relationship Id="rId3" Type="http://schemas.openxmlformats.org/officeDocument/2006/relationships/customXml" Target="../customXml/item3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heme" Target="theme/theme1.xml"/><Relationship Id="rId5" Type="http://schemas.openxmlformats.org/officeDocument/2006/relationships/slide" Target="slides/slide1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3169920" cy="481727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88" y="1"/>
            <a:ext cx="3169920" cy="481727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A514779C-79A7-49E8-BEAB-D399194BACEE}" type="datetimeFigureOut">
              <a:rPr lang="en-GB" smtClean="0"/>
              <a:t>08/02/2019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497013" y="1200150"/>
            <a:ext cx="4321175" cy="32400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1" y="4620578"/>
            <a:ext cx="5852160" cy="3780473"/>
          </a:xfrm>
          <a:prstGeom prst="rect">
            <a:avLst/>
          </a:prstGeom>
        </p:spPr>
        <p:txBody>
          <a:bodyPr vert="horz" lIns="96661" tIns="48331" rIns="96661" bIns="48331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19474"/>
            <a:ext cx="3169920" cy="481726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88" y="9119474"/>
            <a:ext cx="3169920" cy="481726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4DCDCBA4-4DCE-453B-AE0F-9AB001E2500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029485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66612">
              <a:defRPr/>
            </a:pPr>
            <a:r>
              <a:rPr lang="en-GB" dirty="0" smtClean="0"/>
              <a:t>This</a:t>
            </a:r>
            <a:r>
              <a:rPr lang="en-GB" baseline="0" dirty="0" smtClean="0"/>
              <a:t> slide summarises a recent article </a:t>
            </a:r>
            <a:r>
              <a:rPr lang="en-GB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published</a:t>
            </a:r>
            <a:r>
              <a:rPr lang="en-GB" baseline="0" dirty="0" smtClean="0"/>
              <a:t> by </a:t>
            </a:r>
            <a:r>
              <a:rPr lang="en-GB" i="1" baseline="0" dirty="0" smtClean="0"/>
              <a:t>Chemistry World</a:t>
            </a:r>
            <a:r>
              <a:rPr lang="en-GB" baseline="0" dirty="0" smtClean="0"/>
              <a:t>. Use this slide as a lesson starter.</a:t>
            </a:r>
          </a:p>
          <a:p>
            <a:r>
              <a:rPr lang="en-GB" baseline="0" dirty="0" smtClean="0"/>
              <a:t>Image credit: </a:t>
            </a:r>
            <a:r>
              <a:rPr lang="en-GB" i="1" baseline="0" dirty="0" smtClean="0"/>
              <a:t>Royal Society of Chemistry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CDCBA4-4DCE-453B-AE0F-9AB001E25006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5554543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66612">
              <a:defRPr/>
            </a:pPr>
            <a:r>
              <a:rPr lang="en-GB" dirty="0" smtClean="0"/>
              <a:t>This</a:t>
            </a:r>
            <a:r>
              <a:rPr lang="en-GB" baseline="0" dirty="0" smtClean="0"/>
              <a:t> slide summarises a recent article </a:t>
            </a:r>
            <a:r>
              <a:rPr lang="en-GB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published</a:t>
            </a:r>
            <a:r>
              <a:rPr lang="en-GB" baseline="0" dirty="0" smtClean="0"/>
              <a:t> by </a:t>
            </a:r>
            <a:r>
              <a:rPr lang="en-GB" i="1" baseline="0" dirty="0" smtClean="0"/>
              <a:t>Chemistry World</a:t>
            </a:r>
            <a:r>
              <a:rPr lang="en-GB" baseline="0" dirty="0" smtClean="0"/>
              <a:t>. Use this slide as a lesson starter.</a:t>
            </a:r>
          </a:p>
          <a:p>
            <a:r>
              <a:rPr lang="en-GB" baseline="0" dirty="0" smtClean="0"/>
              <a:t>Image credit: </a:t>
            </a:r>
            <a:r>
              <a:rPr lang="en-GB" i="1" baseline="0" dirty="0" smtClean="0"/>
              <a:t>Royal Society of Chemistry</a:t>
            </a:r>
          </a:p>
          <a:p>
            <a:r>
              <a:rPr lang="en-GB" sz="1200" dirty="0" smtClean="0">
                <a:solidFill>
                  <a:srgbClr val="222222"/>
                </a:solidFill>
                <a:latin typeface="Arial" panose="020B0604020202020204" pitchFamily="34" charset="0"/>
              </a:rPr>
              <a:t>The questions</a:t>
            </a:r>
            <a:r>
              <a:rPr lang="en-GB" sz="1200" baseline="0" dirty="0" smtClean="0">
                <a:solidFill>
                  <a:srgbClr val="222222"/>
                </a:solidFill>
                <a:latin typeface="Arial" panose="020B0604020202020204" pitchFamily="34" charset="0"/>
              </a:rPr>
              <a:t> could be used with a 14–16 class studying fuel cells or organic chemistry.</a:t>
            </a:r>
          </a:p>
          <a:p>
            <a:r>
              <a:rPr lang="en-GB" sz="1200" baseline="0" dirty="0" smtClean="0">
                <a:solidFill>
                  <a:srgbClr val="222222"/>
                </a:solidFill>
                <a:latin typeface="Arial" panose="020B0604020202020204" pitchFamily="34" charset="0"/>
              </a:rPr>
              <a:t>Answers </a:t>
            </a:r>
          </a:p>
          <a:p>
            <a:pPr marL="228600" indent="-228600">
              <a:buAutoNum type="arabicPeriod"/>
            </a:pPr>
            <a:r>
              <a:rPr lang="en-GB" sz="1200" baseline="0" dirty="0" smtClean="0">
                <a:solidFill>
                  <a:srgbClr val="222222"/>
                </a:solidFill>
                <a:latin typeface="Arial" panose="020B0604020202020204" pitchFamily="34" charset="0"/>
              </a:rPr>
              <a:t>Carbon, hydrogen and oxygen</a:t>
            </a:r>
          </a:p>
          <a:p>
            <a:pPr marL="228600" indent="-228600">
              <a:buAutoNum type="arabicPeriod"/>
            </a:pPr>
            <a:r>
              <a:rPr lang="en-GB" sz="1200" baseline="0" dirty="0" smtClean="0">
                <a:solidFill>
                  <a:srgbClr val="222222"/>
                </a:solidFill>
                <a:latin typeface="Arial" panose="020B0604020202020204" pitchFamily="34" charset="0"/>
              </a:rPr>
              <a:t>Gold has delocalised electrons that can move through its structure.</a:t>
            </a:r>
          </a:p>
          <a:p>
            <a:pPr marL="228600" indent="-228600">
              <a:buAutoNum type="arabicPeriod"/>
            </a:pPr>
            <a:r>
              <a:rPr lang="en-GB" sz="1200" baseline="0" dirty="0" err="1" smtClean="0">
                <a:solidFill>
                  <a:srgbClr val="222222"/>
                </a:solidFill>
                <a:latin typeface="Arial" panose="020B0604020202020204" pitchFamily="34" charset="0"/>
                <a:sym typeface="Wingdings" panose="05000000000000000000" pitchFamily="2" charset="2"/>
              </a:rPr>
              <a:t>i</a:t>
            </a:r>
            <a:r>
              <a:rPr lang="en-GB" sz="1200" baseline="0" dirty="0" smtClean="0">
                <a:solidFill>
                  <a:srgbClr val="222222"/>
                </a:solidFill>
                <a:latin typeface="Arial" panose="020B0604020202020204" pitchFamily="34" charset="0"/>
                <a:sym typeface="Wingdings" panose="05000000000000000000" pitchFamily="2" charset="2"/>
              </a:rPr>
              <a:t>) nucleotides ii) amino acids</a:t>
            </a:r>
          </a:p>
          <a:p>
            <a:pPr marL="228600" indent="-228600">
              <a:buAutoNum type="arabicPeriod"/>
            </a:pPr>
            <a:r>
              <a:rPr lang="en-GB" sz="1200" baseline="0" dirty="0" smtClean="0">
                <a:solidFill>
                  <a:srgbClr val="222222"/>
                </a:solidFill>
                <a:latin typeface="Arial" panose="020B0604020202020204" pitchFamily="34" charset="0"/>
                <a:sym typeface="Wingdings" panose="05000000000000000000" pitchFamily="2" charset="2"/>
              </a:rPr>
              <a:t>(harder question)  O</a:t>
            </a:r>
            <a:r>
              <a:rPr lang="en-GB" sz="1200" baseline="-25000" dirty="0" smtClean="0">
                <a:solidFill>
                  <a:srgbClr val="222222"/>
                </a:solidFill>
                <a:latin typeface="Arial" panose="020B0604020202020204" pitchFamily="34" charset="0"/>
                <a:sym typeface="Wingdings" panose="05000000000000000000" pitchFamily="2" charset="2"/>
              </a:rPr>
              <a:t>2 </a:t>
            </a:r>
            <a:r>
              <a:rPr lang="en-GB" sz="1200" baseline="0" dirty="0" smtClean="0">
                <a:solidFill>
                  <a:srgbClr val="222222"/>
                </a:solidFill>
                <a:latin typeface="Arial" panose="020B0604020202020204" pitchFamily="34" charset="0"/>
                <a:sym typeface="Wingdings" panose="05000000000000000000" pitchFamily="2" charset="2"/>
              </a:rPr>
              <a:t> + 4e</a:t>
            </a:r>
            <a:r>
              <a:rPr lang="en-GB" sz="1200" baseline="30000" dirty="0" smtClean="0">
                <a:solidFill>
                  <a:srgbClr val="222222"/>
                </a:solidFill>
                <a:latin typeface="Arial" panose="020B0604020202020204" pitchFamily="34" charset="0"/>
                <a:sym typeface="Wingdings" panose="05000000000000000000" pitchFamily="2" charset="2"/>
              </a:rPr>
              <a:t>-</a:t>
            </a:r>
            <a:r>
              <a:rPr lang="en-GB" sz="1200" baseline="0" dirty="0" smtClean="0">
                <a:solidFill>
                  <a:srgbClr val="222222"/>
                </a:solidFill>
                <a:latin typeface="Arial" panose="020B0604020202020204" pitchFamily="34" charset="0"/>
                <a:sym typeface="Wingdings" panose="05000000000000000000" pitchFamily="2" charset="2"/>
              </a:rPr>
              <a:t> + 4H</a:t>
            </a:r>
            <a:r>
              <a:rPr lang="en-GB" sz="1200" baseline="30000" dirty="0" smtClean="0">
                <a:solidFill>
                  <a:srgbClr val="222222"/>
                </a:solidFill>
                <a:latin typeface="Arial" panose="020B0604020202020204" pitchFamily="34" charset="0"/>
                <a:sym typeface="Wingdings" panose="05000000000000000000" pitchFamily="2" charset="2"/>
              </a:rPr>
              <a:t>+</a:t>
            </a:r>
            <a:r>
              <a:rPr lang="en-GB" sz="1200" baseline="0" dirty="0" smtClean="0">
                <a:solidFill>
                  <a:srgbClr val="222222"/>
                </a:solidFill>
                <a:latin typeface="Arial" panose="020B0604020202020204" pitchFamily="34" charset="0"/>
                <a:sym typeface="Wingdings" panose="05000000000000000000" pitchFamily="2" charset="2"/>
              </a:rPr>
              <a:t>  2H</a:t>
            </a:r>
            <a:r>
              <a:rPr lang="en-GB" sz="1200" baseline="-25000" dirty="0" smtClean="0">
                <a:solidFill>
                  <a:srgbClr val="222222"/>
                </a:solidFill>
                <a:latin typeface="Arial" panose="020B0604020202020204" pitchFamily="34" charset="0"/>
                <a:sym typeface="Wingdings" panose="05000000000000000000" pitchFamily="2" charset="2"/>
              </a:rPr>
              <a:t>2</a:t>
            </a:r>
            <a:r>
              <a:rPr lang="en-GB" sz="1200" baseline="0" dirty="0" smtClean="0">
                <a:solidFill>
                  <a:srgbClr val="222222"/>
                </a:solidFill>
                <a:latin typeface="Arial" panose="020B0604020202020204" pitchFamily="34" charset="0"/>
                <a:sym typeface="Wingdings" panose="05000000000000000000" pitchFamily="2" charset="2"/>
              </a:rPr>
              <a:t>O</a:t>
            </a:r>
            <a:endParaRPr lang="en-GB" sz="1200" dirty="0" smtClean="0">
              <a:solidFill>
                <a:srgbClr val="222222"/>
              </a:solidFill>
              <a:latin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CDCBA4-4DCE-453B-AE0F-9AB001E25006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104984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 version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2" name="Picture 8" descr="H:\Design\Powerpoint DO NOT MOVE\New templates 2014\4 3\Graphics\power point_4 3_PURPLE_96dpi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>
          <a:xfrm>
            <a:off x="539552" y="1565102"/>
            <a:ext cx="6408712" cy="1470025"/>
          </a:xfrm>
        </p:spPr>
        <p:txBody>
          <a:bodyPr>
            <a:normAutofit/>
          </a:bodyPr>
          <a:lstStyle>
            <a:lvl1pPr algn="l">
              <a:defRPr sz="4200" baseline="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Heading goes here</a:t>
            </a:r>
            <a:endParaRPr lang="en-GB" dirty="0"/>
          </a:p>
        </p:txBody>
      </p:sp>
      <p:sp>
        <p:nvSpPr>
          <p:cNvPr id="6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39552" y="2996952"/>
            <a:ext cx="6400800" cy="994345"/>
          </a:xfrm>
        </p:spPr>
        <p:txBody>
          <a:bodyPr>
            <a:normAutofit/>
          </a:bodyPr>
          <a:lstStyle>
            <a:lvl1pPr marL="0" indent="0" algn="l">
              <a:buNone/>
              <a:defRPr sz="3000">
                <a:solidFill>
                  <a:srgbClr val="505759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Additional text here. Use as a title slide only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197331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 version 2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5" name="Picture 7" descr="H:\Design\Powerpoint DO NOT MOVE\New templates 2014\4 3\Graphics\power point_4 3_PURPLE_96dpi2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19683"/>
            <a:ext cx="914400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>
          <a:xfrm>
            <a:off x="539552" y="1565102"/>
            <a:ext cx="6408712" cy="1470025"/>
          </a:xfrm>
        </p:spPr>
        <p:txBody>
          <a:bodyPr>
            <a:normAutofit/>
          </a:bodyPr>
          <a:lstStyle>
            <a:lvl1pPr algn="l">
              <a:defRPr sz="4200" baseline="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Heading goes here</a:t>
            </a:r>
            <a:endParaRPr lang="en-GB" dirty="0"/>
          </a:p>
        </p:txBody>
      </p:sp>
      <p:sp>
        <p:nvSpPr>
          <p:cNvPr id="7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39552" y="2996952"/>
            <a:ext cx="6400800" cy="994345"/>
          </a:xfrm>
        </p:spPr>
        <p:txBody>
          <a:bodyPr>
            <a:normAutofit/>
          </a:bodyPr>
          <a:lstStyle>
            <a:lvl1pPr marL="0" indent="0" algn="l">
              <a:buNone/>
              <a:defRPr sz="3000">
                <a:solidFill>
                  <a:srgbClr val="505759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Additional text here. Use as a title slide only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2258334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Body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9" name="Picture 7" descr="H:\Design\Powerpoint DO NOT MOVE\New templates 2014\4 3\Graphics\power point_4 3_PURPLE_96dpi3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826964" y="729010"/>
            <a:ext cx="6985396" cy="1079500"/>
          </a:xfrm>
        </p:spPr>
        <p:txBody>
          <a:bodyPr/>
          <a:lstStyle>
            <a:lvl1pPr marL="0" indent="0" algn="l">
              <a:buNone/>
              <a:defRPr sz="4200"/>
            </a:lvl1pPr>
          </a:lstStyle>
          <a:p>
            <a:pPr lvl="0"/>
            <a:r>
              <a:rPr lang="en-US" dirty="0" smtClean="0"/>
              <a:t>Heading goes here</a:t>
            </a:r>
            <a:endParaRPr lang="en-GB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1" hasCustomPrompt="1"/>
          </p:nvPr>
        </p:nvSpPr>
        <p:spPr>
          <a:xfrm>
            <a:off x="842963" y="1773238"/>
            <a:ext cx="6969125" cy="3527425"/>
          </a:xfrm>
        </p:spPr>
        <p:txBody>
          <a:bodyPr/>
          <a:lstStyle>
            <a:lvl1pPr marL="0" indent="0" algn="l">
              <a:buNone/>
              <a:defRPr baseline="0"/>
            </a:lvl1pPr>
          </a:lstStyle>
          <a:p>
            <a:pPr lvl="0"/>
            <a:r>
              <a:rPr lang="en-US" dirty="0" smtClean="0"/>
              <a:t>Body text goes here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8675688" y="6381750"/>
            <a:ext cx="468312" cy="476250"/>
          </a:xfrm>
        </p:spPr>
        <p:txBody>
          <a:bodyPr/>
          <a:lstStyle>
            <a:lvl1pPr marL="0" indent="0" algn="ctr">
              <a:buNone/>
              <a:defRPr sz="1400">
                <a:solidFill>
                  <a:srgbClr val="505759"/>
                </a:solidFill>
              </a:defRPr>
            </a:lvl1pPr>
          </a:lstStyle>
          <a:p>
            <a:pPr lvl="0"/>
            <a:r>
              <a:rPr lang="en-US" dirty="0" smtClean="0"/>
              <a:t>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6767838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Body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3" name="Picture 7" descr="H:\Design\Powerpoint DO NOT MOVE\New templates 2014\4 3\Graphics\power point_4 3_PURPLE_96dpi4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826964" y="729010"/>
            <a:ext cx="6985396" cy="1079500"/>
          </a:xfrm>
        </p:spPr>
        <p:txBody>
          <a:bodyPr/>
          <a:lstStyle>
            <a:lvl1pPr marL="0" indent="0" algn="l">
              <a:buNone/>
              <a:defRPr sz="4200"/>
            </a:lvl1pPr>
          </a:lstStyle>
          <a:p>
            <a:pPr lvl="0"/>
            <a:r>
              <a:rPr lang="en-US" dirty="0" smtClean="0"/>
              <a:t>Heading goes here</a:t>
            </a:r>
            <a:endParaRPr lang="en-GB" dirty="0"/>
          </a:p>
        </p:txBody>
      </p:sp>
      <p:sp>
        <p:nvSpPr>
          <p:cNvPr id="12" name="Text Placeholder 7"/>
          <p:cNvSpPr>
            <a:spLocks noGrp="1"/>
          </p:cNvSpPr>
          <p:nvPr>
            <p:ph type="body" sz="quarter" idx="11" hasCustomPrompt="1"/>
          </p:nvPr>
        </p:nvSpPr>
        <p:spPr>
          <a:xfrm>
            <a:off x="842963" y="1773238"/>
            <a:ext cx="6969125" cy="3527425"/>
          </a:xfrm>
        </p:spPr>
        <p:txBody>
          <a:bodyPr/>
          <a:lstStyle>
            <a:lvl1pPr marL="0" indent="0" algn="l">
              <a:buNone/>
              <a:defRPr baseline="0"/>
            </a:lvl1pPr>
          </a:lstStyle>
          <a:p>
            <a:pPr lvl="0"/>
            <a:r>
              <a:rPr lang="en-US" dirty="0" smtClean="0"/>
              <a:t>Body text goes here</a:t>
            </a:r>
          </a:p>
        </p:txBody>
      </p:sp>
      <p:sp>
        <p:nvSpPr>
          <p:cNvPr id="7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8675688" y="6381750"/>
            <a:ext cx="468312" cy="476250"/>
          </a:xfrm>
        </p:spPr>
        <p:txBody>
          <a:bodyPr/>
          <a:lstStyle>
            <a:lvl1pPr marL="0" indent="0" algn="ctr">
              <a:buNone/>
              <a:defRPr sz="1400">
                <a:solidFill>
                  <a:srgbClr val="505759"/>
                </a:solidFill>
              </a:defRPr>
            </a:lvl1pPr>
          </a:lstStyle>
          <a:p>
            <a:pPr lvl="0"/>
            <a:r>
              <a:rPr lang="en-US" dirty="0" smtClean="0"/>
              <a:t>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286192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Body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7" descr="H:\Design\Powerpoint DO NOT MOVE\New templates 2014\4 3\Graphics\power point_4 3_PURPLE_96dpi3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842963" y="1844824"/>
            <a:ext cx="6969397" cy="4175125"/>
          </a:xfrm>
        </p:spPr>
        <p:txBody>
          <a:bodyPr/>
          <a:lstStyle>
            <a:lvl1pPr>
              <a:defRPr baseline="0"/>
            </a:lvl1pPr>
          </a:lstStyle>
          <a:p>
            <a:pPr lvl="0"/>
            <a:r>
              <a:rPr lang="en-US" dirty="0" smtClean="0"/>
              <a:t>Insert bullet point here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10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826964" y="729010"/>
            <a:ext cx="6985396" cy="1079500"/>
          </a:xfrm>
        </p:spPr>
        <p:txBody>
          <a:bodyPr/>
          <a:lstStyle>
            <a:lvl1pPr marL="0" indent="0" algn="l">
              <a:buNone/>
              <a:defRPr sz="4200"/>
            </a:lvl1pPr>
          </a:lstStyle>
          <a:p>
            <a:pPr lvl="0"/>
            <a:r>
              <a:rPr lang="en-US" dirty="0" smtClean="0"/>
              <a:t>Heading goes here</a:t>
            </a:r>
            <a:endParaRPr lang="en-GB" dirty="0"/>
          </a:p>
        </p:txBody>
      </p:sp>
      <p:sp>
        <p:nvSpPr>
          <p:cNvPr id="7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8675688" y="6381750"/>
            <a:ext cx="468312" cy="476250"/>
          </a:xfrm>
        </p:spPr>
        <p:txBody>
          <a:bodyPr/>
          <a:lstStyle>
            <a:lvl1pPr marL="0" indent="0" algn="ctr">
              <a:buNone/>
              <a:defRPr sz="1400">
                <a:solidFill>
                  <a:srgbClr val="505759"/>
                </a:solidFill>
              </a:defRPr>
            </a:lvl1pPr>
          </a:lstStyle>
          <a:p>
            <a:pPr lvl="0"/>
            <a:r>
              <a:rPr lang="en-US" dirty="0" smtClean="0"/>
              <a:t>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8310792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46856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562102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63" r:id="rId2"/>
    <p:sldLayoutId id="2147483649" r:id="rId3"/>
    <p:sldLayoutId id="2147483664" r:id="rId4"/>
    <p:sldLayoutId id="2147483682" r:id="rId5"/>
  </p:sldLayoutIdLst>
  <p:timing>
    <p:tnLst>
      <p:par>
        <p:cTn id="1" dur="indefinite" restart="never" nodeType="tmRoot"/>
      </p:par>
    </p:tnLst>
  </p:timing>
  <p:hf sldNum="0" hdr="0" ftr="0"/>
  <p:txStyles>
    <p:titleStyle>
      <a:lvl1pPr algn="ctr" defTabSz="914400" rtl="0" eaLnBrk="1" latinLnBrk="0" hangingPunct="1">
        <a:spcBef>
          <a:spcPct val="0"/>
        </a:spcBef>
        <a:buNone/>
        <a:defRPr sz="4200" kern="1200">
          <a:solidFill>
            <a:srgbClr val="505759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rgbClr val="505759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rgbClr val="505759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rgbClr val="505759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rgbClr val="505759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rgbClr val="505759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rsc.li/2G10Rhp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rsc.li/2G10Rhp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Group 20"/>
          <p:cNvGrpSpPr/>
          <p:nvPr/>
        </p:nvGrpSpPr>
        <p:grpSpPr>
          <a:xfrm>
            <a:off x="278468" y="190281"/>
            <a:ext cx="6813812" cy="755958"/>
            <a:chOff x="278468" y="190281"/>
            <a:chExt cx="5904657" cy="755958"/>
          </a:xfrm>
        </p:grpSpPr>
        <p:sp>
          <p:nvSpPr>
            <p:cNvPr id="22" name="TextBox 21"/>
            <p:cNvSpPr txBox="1"/>
            <p:nvPr/>
          </p:nvSpPr>
          <p:spPr>
            <a:xfrm>
              <a:off x="278468" y="190281"/>
              <a:ext cx="5904657" cy="3672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GB" b="1" kern="1800" smtClean="0">
                  <a:solidFill>
                    <a:srgbClr val="000000"/>
                  </a:solidFill>
                  <a:latin typeface="+mj-lt"/>
                  <a:ea typeface="Times New Roman" panose="02020603050405020304" pitchFamily="18" charset="0"/>
                  <a:cs typeface="Times New Roman" panose="02020603050405020304" pitchFamily="18" charset="0"/>
                </a:rPr>
                <a:t>All-in-one </a:t>
              </a:r>
              <a:r>
                <a:rPr lang="en-GB" b="1" kern="1800" dirty="0" smtClean="0">
                  <a:solidFill>
                    <a:srgbClr val="000000"/>
                  </a:solidFill>
                  <a:latin typeface="+mj-lt"/>
                  <a:ea typeface="Times New Roman" panose="02020603050405020304" pitchFamily="18" charset="0"/>
                  <a:cs typeface="Times New Roman" panose="02020603050405020304" pitchFamily="18" charset="0"/>
                </a:rPr>
                <a:t>– cancer diagnosis, treatment and evaluation</a:t>
              </a:r>
              <a:endParaRPr lang="en-GB" sz="1050" b="1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278468" y="669240"/>
              <a:ext cx="333307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i="1" dirty="0">
                  <a:solidFill>
                    <a:schemeClr val="bg1"/>
                  </a:solidFill>
                </a:rPr>
                <a:t>Read the full article </a:t>
              </a:r>
              <a:r>
                <a:rPr lang="en-GB" sz="1200" i="1" dirty="0" smtClean="0">
                  <a:solidFill>
                    <a:schemeClr val="bg1"/>
                  </a:solidFill>
                </a:rPr>
                <a:t>at</a:t>
              </a:r>
              <a:r>
                <a:rPr lang="en-GB" sz="1200" i="1" dirty="0">
                  <a:solidFill>
                    <a:schemeClr val="bg1"/>
                  </a:solidFill>
                </a:rPr>
                <a:t>: </a:t>
              </a:r>
              <a:r>
                <a:rPr lang="en-GB" sz="1200" i="1" dirty="0" smtClean="0">
                  <a:solidFill>
                    <a:schemeClr val="bg1"/>
                  </a:solidFill>
                  <a:hlinkClick r:id="rId3"/>
                </a:rPr>
                <a:t>rsc.li/2G10Rhp</a:t>
              </a:r>
              <a:endParaRPr lang="en-GB" sz="1200" i="1" dirty="0">
                <a:solidFill>
                  <a:schemeClr val="bg1"/>
                </a:solidFill>
              </a:endParaRPr>
            </a:p>
          </p:txBody>
        </p:sp>
      </p:grpSp>
      <p:sp>
        <p:nvSpPr>
          <p:cNvPr id="25" name="Rectangle 24"/>
          <p:cNvSpPr/>
          <p:nvPr/>
        </p:nvSpPr>
        <p:spPr>
          <a:xfrm>
            <a:off x="278469" y="2060848"/>
            <a:ext cx="6813812" cy="22000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2400"/>
              </a:spcAft>
            </a:pPr>
            <a:r>
              <a:rPr lang="en-GB" sz="1600" dirty="0">
                <a:solidFill>
                  <a:schemeClr val="bg1"/>
                </a:solidFill>
                <a:ea typeface="Times New Roman" panose="02020603050405020304" pitchFamily="18" charset="0"/>
              </a:rPr>
              <a:t>Glucose is oxidised at an anode releasing </a:t>
            </a:r>
            <a:r>
              <a:rPr lang="en-GB" sz="1600" dirty="0" smtClean="0">
                <a:solidFill>
                  <a:schemeClr val="bg1"/>
                </a:solidFill>
                <a:ea typeface="Times New Roman" panose="02020603050405020304" pitchFamily="18" charset="0"/>
              </a:rPr>
              <a:t>electron. </a:t>
            </a:r>
            <a:r>
              <a:rPr lang="en-GB" sz="1600" dirty="0">
                <a:solidFill>
                  <a:schemeClr val="bg1"/>
                </a:solidFill>
                <a:ea typeface="Times New Roman" panose="02020603050405020304" pitchFamily="18" charset="0"/>
              </a:rPr>
              <a:t>The </a:t>
            </a:r>
            <a:r>
              <a:rPr lang="en-GB" sz="1600" dirty="0" smtClean="0">
                <a:solidFill>
                  <a:schemeClr val="bg1"/>
                </a:solidFill>
                <a:ea typeface="Times New Roman" panose="02020603050405020304" pitchFamily="18" charset="0"/>
              </a:rPr>
              <a:t>anode is </a:t>
            </a:r>
            <a:r>
              <a:rPr lang="en-GB" sz="1600" dirty="0">
                <a:solidFill>
                  <a:schemeClr val="bg1"/>
                </a:solidFill>
                <a:ea typeface="Times New Roman" panose="02020603050405020304" pitchFamily="18" charset="0"/>
              </a:rPr>
              <a:t>made from gold </a:t>
            </a:r>
            <a:r>
              <a:rPr lang="en-GB" sz="1600" dirty="0" smtClean="0">
                <a:solidFill>
                  <a:schemeClr val="bg1"/>
                </a:solidFill>
                <a:ea typeface="Times New Roman" panose="02020603050405020304" pitchFamily="18" charset="0"/>
              </a:rPr>
              <a:t>nanoparticles. </a:t>
            </a:r>
            <a:r>
              <a:rPr lang="en-US" sz="1600" dirty="0" smtClean="0">
                <a:solidFill>
                  <a:schemeClr val="bg1"/>
                </a:solidFill>
              </a:rPr>
              <a:t>Oxygen is reduced at the cathode, which is made from </a:t>
            </a:r>
            <a:r>
              <a:rPr lang="en-GB" sz="1600" dirty="0" smtClean="0">
                <a:solidFill>
                  <a:schemeClr val="bg1"/>
                </a:solidFill>
                <a:ea typeface="Times New Roman" panose="02020603050405020304" pitchFamily="18" charset="0"/>
              </a:rPr>
              <a:t>carbon. </a:t>
            </a:r>
            <a:r>
              <a:rPr lang="en-US" sz="1600" dirty="0" smtClean="0">
                <a:solidFill>
                  <a:schemeClr val="bg1"/>
                </a:solidFill>
              </a:rPr>
              <a:t>An anticancer drug is attached to the anode by a piece of DNA. When the drug leaves the anode to fight a cancer cell, the sensor detects an increase in power. The cancer cells are then killed by the drug. The dying cells release a protein which blocks electron transfer in the cathode. The </a:t>
            </a:r>
            <a:r>
              <a:rPr lang="en-GB" sz="1600" dirty="0" smtClean="0">
                <a:solidFill>
                  <a:schemeClr val="bg1"/>
                </a:solidFill>
                <a:ea typeface="Times New Roman" panose="02020603050405020304" pitchFamily="18" charset="0"/>
                <a:cs typeface="Calibri" panose="020F0502020204030204" pitchFamily="34" charset="0"/>
              </a:rPr>
              <a:t>decrease </a:t>
            </a:r>
            <a:r>
              <a:rPr lang="en-GB" sz="1600" dirty="0">
                <a:solidFill>
                  <a:schemeClr val="bg1"/>
                </a:solidFill>
                <a:ea typeface="Times New Roman" panose="02020603050405020304" pitchFamily="18" charset="0"/>
                <a:cs typeface="Calibri" panose="020F0502020204030204" pitchFamily="34" charset="0"/>
              </a:rPr>
              <a:t>in power signals that the cancer treatment is </a:t>
            </a:r>
            <a:r>
              <a:rPr lang="en-GB" sz="1600" dirty="0" smtClean="0">
                <a:solidFill>
                  <a:schemeClr val="bg1"/>
                </a:solidFill>
                <a:ea typeface="Times New Roman" panose="02020603050405020304" pitchFamily="18" charset="0"/>
                <a:cs typeface="Calibri" panose="020F0502020204030204" pitchFamily="34" charset="0"/>
              </a:rPr>
              <a:t>working.</a:t>
            </a:r>
            <a:endParaRPr lang="en-GB" sz="1600" dirty="0">
              <a:solidFill>
                <a:schemeClr val="bg1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236297" y="4595429"/>
            <a:ext cx="180975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solidFill>
                  <a:schemeClr val="bg1"/>
                </a:solidFill>
              </a:rPr>
              <a:t>The diagnosis step in this three-step treatment</a:t>
            </a:r>
            <a:endParaRPr lang="en-GB" sz="1400" dirty="0"/>
          </a:p>
        </p:txBody>
      </p:sp>
      <p:sp>
        <p:nvSpPr>
          <p:cNvPr id="10" name="Rectangle 9"/>
          <p:cNvSpPr/>
          <p:nvPr/>
        </p:nvSpPr>
        <p:spPr>
          <a:xfrm>
            <a:off x="278467" y="975940"/>
            <a:ext cx="6813813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 smtClean="0">
                <a:solidFill>
                  <a:schemeClr val="bg1"/>
                </a:solidFill>
              </a:rPr>
              <a:t>Scientists have created an all-in-one biosensor to combat cancer from inside the body. The tiny device </a:t>
            </a:r>
            <a:r>
              <a:rPr lang="en-GB" sz="1600" dirty="0" smtClean="0">
                <a:solidFill>
                  <a:schemeClr val="bg1"/>
                </a:solidFill>
                <a:ea typeface="Times New Roman" panose="02020603050405020304" pitchFamily="18" charset="0"/>
              </a:rPr>
              <a:t>diagnoses </a:t>
            </a:r>
            <a:r>
              <a:rPr lang="en-GB" sz="1600" dirty="0">
                <a:solidFill>
                  <a:schemeClr val="bg1"/>
                </a:solidFill>
                <a:ea typeface="Times New Roman" panose="02020603050405020304" pitchFamily="18" charset="0"/>
              </a:rPr>
              <a:t>cancer cells, </a:t>
            </a:r>
            <a:r>
              <a:rPr lang="en-GB" sz="1600" dirty="0" smtClean="0">
                <a:solidFill>
                  <a:schemeClr val="bg1"/>
                </a:solidFill>
                <a:ea typeface="Times New Roman" panose="02020603050405020304" pitchFamily="18" charset="0"/>
              </a:rPr>
              <a:t>releases </a:t>
            </a:r>
            <a:r>
              <a:rPr lang="en-GB" sz="1600" dirty="0">
                <a:solidFill>
                  <a:schemeClr val="bg1"/>
                </a:solidFill>
                <a:ea typeface="Times New Roman" panose="02020603050405020304" pitchFamily="18" charset="0"/>
              </a:rPr>
              <a:t>an anticancer drug and then </a:t>
            </a:r>
            <a:r>
              <a:rPr lang="en-GB" sz="1600" dirty="0" smtClean="0">
                <a:solidFill>
                  <a:schemeClr val="bg1"/>
                </a:solidFill>
                <a:ea typeface="Times New Roman" panose="02020603050405020304" pitchFamily="18" charset="0"/>
              </a:rPr>
              <a:t>measures </a:t>
            </a:r>
            <a:r>
              <a:rPr lang="en-GB" sz="1600" dirty="0">
                <a:solidFill>
                  <a:schemeClr val="bg1"/>
                </a:solidFill>
                <a:ea typeface="Times New Roman" panose="02020603050405020304" pitchFamily="18" charset="0"/>
              </a:rPr>
              <a:t>the drug’s effect</a:t>
            </a:r>
            <a:r>
              <a:rPr lang="en-GB" sz="1600" dirty="0" smtClean="0">
                <a:solidFill>
                  <a:schemeClr val="bg1"/>
                </a:solidFill>
                <a:ea typeface="Times New Roman" panose="02020603050405020304" pitchFamily="18" charset="0"/>
              </a:rPr>
              <a:t>. The biosensor is powered by glucose and oxygen from the body. </a:t>
            </a:r>
            <a:endParaRPr lang="en-GB" sz="1600" dirty="0" smtClean="0">
              <a:solidFill>
                <a:schemeClr val="bg1"/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85074" y="158006"/>
            <a:ext cx="1801301" cy="43511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3329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Group 20"/>
          <p:cNvGrpSpPr/>
          <p:nvPr/>
        </p:nvGrpSpPr>
        <p:grpSpPr>
          <a:xfrm>
            <a:off x="278468" y="190281"/>
            <a:ext cx="6813812" cy="755958"/>
            <a:chOff x="278468" y="190281"/>
            <a:chExt cx="5904657" cy="755958"/>
          </a:xfrm>
        </p:grpSpPr>
        <p:sp>
          <p:nvSpPr>
            <p:cNvPr id="22" name="TextBox 21"/>
            <p:cNvSpPr txBox="1"/>
            <p:nvPr/>
          </p:nvSpPr>
          <p:spPr>
            <a:xfrm>
              <a:off x="278468" y="190281"/>
              <a:ext cx="5904657" cy="6635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GB" b="1" kern="1800" dirty="0" smtClean="0">
                  <a:solidFill>
                    <a:srgbClr val="000000"/>
                  </a:solidFill>
                  <a:latin typeface="+mj-lt"/>
                  <a:ea typeface="Times New Roman" panose="02020603050405020304" pitchFamily="18" charset="0"/>
                  <a:cs typeface="Times New Roman" panose="02020603050405020304" pitchFamily="18" charset="0"/>
                </a:rPr>
                <a:t>All in one – cancer diagnosis, treatment and evaluation</a:t>
              </a:r>
              <a:endParaRPr lang="en-GB" sz="1050" b="1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278468" y="669240"/>
              <a:ext cx="333307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i="1" dirty="0">
                  <a:solidFill>
                    <a:schemeClr val="bg1"/>
                  </a:solidFill>
                </a:rPr>
                <a:t>Read the full article </a:t>
              </a:r>
              <a:r>
                <a:rPr lang="en-GB" sz="1200" i="1" dirty="0" smtClean="0">
                  <a:solidFill>
                    <a:schemeClr val="bg1"/>
                  </a:solidFill>
                </a:rPr>
                <a:t>at</a:t>
              </a:r>
              <a:r>
                <a:rPr lang="en-GB" sz="1200" i="1" dirty="0">
                  <a:solidFill>
                    <a:schemeClr val="bg1"/>
                  </a:solidFill>
                </a:rPr>
                <a:t>: </a:t>
              </a:r>
              <a:r>
                <a:rPr lang="en-GB" sz="1200" i="1" dirty="0" smtClean="0">
                  <a:solidFill>
                    <a:schemeClr val="bg1"/>
                  </a:solidFill>
                  <a:hlinkClick r:id="rId3"/>
                </a:rPr>
                <a:t>rsc.li/2G10Rhp</a:t>
              </a:r>
              <a:endParaRPr lang="en-GB" sz="1200" i="1" dirty="0">
                <a:solidFill>
                  <a:schemeClr val="bg1"/>
                </a:solidFill>
              </a:endParaRPr>
            </a:p>
          </p:txBody>
        </p:sp>
      </p:grpSp>
      <p:sp>
        <p:nvSpPr>
          <p:cNvPr id="25" name="Rectangle 24"/>
          <p:cNvSpPr/>
          <p:nvPr/>
        </p:nvSpPr>
        <p:spPr>
          <a:xfrm>
            <a:off x="278469" y="2060848"/>
            <a:ext cx="6813812" cy="22000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2400"/>
              </a:spcAft>
            </a:pPr>
            <a:r>
              <a:rPr lang="en-GB" sz="1600" dirty="0">
                <a:solidFill>
                  <a:schemeClr val="bg1"/>
                </a:solidFill>
                <a:ea typeface="Times New Roman" panose="02020603050405020304" pitchFamily="18" charset="0"/>
              </a:rPr>
              <a:t>Glucose is oxidised at an anode releasing </a:t>
            </a:r>
            <a:r>
              <a:rPr lang="en-GB" sz="1600" dirty="0" smtClean="0">
                <a:solidFill>
                  <a:schemeClr val="bg1"/>
                </a:solidFill>
                <a:ea typeface="Times New Roman" panose="02020603050405020304" pitchFamily="18" charset="0"/>
              </a:rPr>
              <a:t>electron. </a:t>
            </a:r>
            <a:r>
              <a:rPr lang="en-GB" sz="1600" dirty="0">
                <a:solidFill>
                  <a:schemeClr val="bg1"/>
                </a:solidFill>
                <a:ea typeface="Times New Roman" panose="02020603050405020304" pitchFamily="18" charset="0"/>
              </a:rPr>
              <a:t>The </a:t>
            </a:r>
            <a:r>
              <a:rPr lang="en-GB" sz="1600" dirty="0" smtClean="0">
                <a:solidFill>
                  <a:schemeClr val="bg1"/>
                </a:solidFill>
                <a:ea typeface="Times New Roman" panose="02020603050405020304" pitchFamily="18" charset="0"/>
              </a:rPr>
              <a:t>anode is </a:t>
            </a:r>
            <a:r>
              <a:rPr lang="en-GB" sz="1600" dirty="0">
                <a:solidFill>
                  <a:schemeClr val="bg1"/>
                </a:solidFill>
                <a:ea typeface="Times New Roman" panose="02020603050405020304" pitchFamily="18" charset="0"/>
              </a:rPr>
              <a:t>made from gold </a:t>
            </a:r>
            <a:r>
              <a:rPr lang="en-GB" sz="1600" dirty="0" smtClean="0">
                <a:solidFill>
                  <a:schemeClr val="bg1"/>
                </a:solidFill>
                <a:ea typeface="Times New Roman" panose="02020603050405020304" pitchFamily="18" charset="0"/>
              </a:rPr>
              <a:t>nanoparticles. </a:t>
            </a:r>
            <a:r>
              <a:rPr lang="en-US" sz="1600" dirty="0" smtClean="0">
                <a:solidFill>
                  <a:schemeClr val="bg1"/>
                </a:solidFill>
              </a:rPr>
              <a:t>Oxygen is reduced at the cathode, which is made from </a:t>
            </a:r>
            <a:r>
              <a:rPr lang="en-GB" sz="1600" dirty="0" smtClean="0">
                <a:solidFill>
                  <a:schemeClr val="bg1"/>
                </a:solidFill>
                <a:ea typeface="Times New Roman" panose="02020603050405020304" pitchFamily="18" charset="0"/>
              </a:rPr>
              <a:t>carbon. </a:t>
            </a:r>
            <a:r>
              <a:rPr lang="en-US" sz="1600" dirty="0" smtClean="0">
                <a:solidFill>
                  <a:schemeClr val="bg1"/>
                </a:solidFill>
              </a:rPr>
              <a:t>An anticancer drug is attached to the anode by a piece of DNA. When the drug leaves the anode to fight a cancer cell, the sensor detects an increase in power. The cancer cells are then killed by the drug. The dying cells release a protein which blocks electron transfer in the cathode. The </a:t>
            </a:r>
            <a:r>
              <a:rPr lang="en-GB" sz="1600" dirty="0" smtClean="0">
                <a:solidFill>
                  <a:schemeClr val="bg1"/>
                </a:solidFill>
                <a:ea typeface="Times New Roman" panose="02020603050405020304" pitchFamily="18" charset="0"/>
                <a:cs typeface="Calibri" panose="020F0502020204030204" pitchFamily="34" charset="0"/>
              </a:rPr>
              <a:t>decrease </a:t>
            </a:r>
            <a:r>
              <a:rPr lang="en-GB" sz="1600" dirty="0">
                <a:solidFill>
                  <a:schemeClr val="bg1"/>
                </a:solidFill>
                <a:ea typeface="Times New Roman" panose="02020603050405020304" pitchFamily="18" charset="0"/>
                <a:cs typeface="Calibri" panose="020F0502020204030204" pitchFamily="34" charset="0"/>
              </a:rPr>
              <a:t>in power signals that the cancer treatment is </a:t>
            </a:r>
            <a:r>
              <a:rPr lang="en-GB" sz="1600" dirty="0" smtClean="0">
                <a:solidFill>
                  <a:schemeClr val="bg1"/>
                </a:solidFill>
                <a:ea typeface="Times New Roman" panose="02020603050405020304" pitchFamily="18" charset="0"/>
                <a:cs typeface="Calibri" panose="020F0502020204030204" pitchFamily="34" charset="0"/>
              </a:rPr>
              <a:t>working.</a:t>
            </a:r>
            <a:endParaRPr lang="en-GB" sz="1600" dirty="0">
              <a:solidFill>
                <a:schemeClr val="bg1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734853" y="4221088"/>
            <a:ext cx="3501443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GB" sz="1600" dirty="0" smtClean="0">
                <a:solidFill>
                  <a:schemeClr val="bg1"/>
                </a:solidFill>
              </a:rPr>
              <a:t>Glucose has the formula C</a:t>
            </a:r>
            <a:r>
              <a:rPr lang="en-GB" sz="1600" baseline="-25000" dirty="0" smtClean="0">
                <a:solidFill>
                  <a:schemeClr val="bg1"/>
                </a:solidFill>
              </a:rPr>
              <a:t>6</a:t>
            </a:r>
            <a:r>
              <a:rPr lang="en-GB" sz="1600" dirty="0" smtClean="0">
                <a:solidFill>
                  <a:schemeClr val="bg1"/>
                </a:solidFill>
              </a:rPr>
              <a:t>H</a:t>
            </a:r>
            <a:r>
              <a:rPr lang="en-GB" sz="1600" baseline="-25000" dirty="0" smtClean="0">
                <a:solidFill>
                  <a:schemeClr val="bg1"/>
                </a:solidFill>
              </a:rPr>
              <a:t>12</a:t>
            </a:r>
            <a:r>
              <a:rPr lang="en-GB" sz="1600" dirty="0" smtClean="0">
                <a:solidFill>
                  <a:schemeClr val="bg1"/>
                </a:solidFill>
              </a:rPr>
              <a:t>O</a:t>
            </a:r>
            <a:r>
              <a:rPr lang="en-GB" sz="1600" baseline="-25000" dirty="0" smtClean="0">
                <a:solidFill>
                  <a:schemeClr val="bg1"/>
                </a:solidFill>
              </a:rPr>
              <a:t>6.</a:t>
            </a:r>
            <a:r>
              <a:rPr lang="en-GB" sz="1600" dirty="0" smtClean="0">
                <a:solidFill>
                  <a:schemeClr val="bg1"/>
                </a:solidFill>
              </a:rPr>
              <a:t> What elements does it contain?</a:t>
            </a:r>
          </a:p>
          <a:p>
            <a:pPr marL="342900" indent="-342900">
              <a:buAutoNum type="arabicPeriod"/>
            </a:pPr>
            <a:r>
              <a:rPr lang="en-GB" sz="1600" dirty="0" smtClean="0">
                <a:solidFill>
                  <a:schemeClr val="bg1"/>
                </a:solidFill>
              </a:rPr>
              <a:t>Explain how gold conducts electricity.</a:t>
            </a:r>
          </a:p>
          <a:p>
            <a:pPr marL="342900" indent="-342900">
              <a:buAutoNum type="arabicPeriod"/>
            </a:pPr>
            <a:r>
              <a:rPr lang="en-GB" sz="1600" dirty="0" smtClean="0">
                <a:solidFill>
                  <a:schemeClr val="bg1"/>
                </a:solidFill>
              </a:rPr>
              <a:t>What type of monomer makes up i) DNA ii) proteins?</a:t>
            </a:r>
          </a:p>
          <a:p>
            <a:pPr marL="342900" indent="-342900">
              <a:buAutoNum type="arabicPeriod"/>
            </a:pPr>
            <a:r>
              <a:rPr lang="en-GB" sz="1600" dirty="0" smtClean="0">
                <a:solidFill>
                  <a:schemeClr val="bg1"/>
                </a:solidFill>
              </a:rPr>
              <a:t>Write a half equation for the reduction of oxygen to form water in acidic conditions.</a:t>
            </a:r>
            <a:endParaRPr lang="en-GB" sz="1600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236297" y="4595429"/>
            <a:ext cx="180975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solidFill>
                  <a:schemeClr val="bg1"/>
                </a:solidFill>
              </a:rPr>
              <a:t>The diagnosis step in this three-step treatment</a:t>
            </a:r>
            <a:endParaRPr lang="en-GB" sz="1400" dirty="0"/>
          </a:p>
        </p:txBody>
      </p:sp>
      <p:sp>
        <p:nvSpPr>
          <p:cNvPr id="10" name="Rectangle 9"/>
          <p:cNvSpPr/>
          <p:nvPr/>
        </p:nvSpPr>
        <p:spPr>
          <a:xfrm>
            <a:off x="278467" y="975940"/>
            <a:ext cx="6813813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 smtClean="0">
                <a:solidFill>
                  <a:schemeClr val="bg1"/>
                </a:solidFill>
              </a:rPr>
              <a:t>Scientists have created an all-in-one biosensor to combat cancer from inside the body. The tiny device </a:t>
            </a:r>
            <a:r>
              <a:rPr lang="en-GB" sz="1600" dirty="0" smtClean="0">
                <a:solidFill>
                  <a:schemeClr val="bg1"/>
                </a:solidFill>
                <a:ea typeface="Times New Roman" panose="02020603050405020304" pitchFamily="18" charset="0"/>
              </a:rPr>
              <a:t>diagnoses </a:t>
            </a:r>
            <a:r>
              <a:rPr lang="en-GB" sz="1600" dirty="0">
                <a:solidFill>
                  <a:schemeClr val="bg1"/>
                </a:solidFill>
                <a:ea typeface="Times New Roman" panose="02020603050405020304" pitchFamily="18" charset="0"/>
              </a:rPr>
              <a:t>cancer cells, </a:t>
            </a:r>
            <a:r>
              <a:rPr lang="en-GB" sz="1600" dirty="0" smtClean="0">
                <a:solidFill>
                  <a:schemeClr val="bg1"/>
                </a:solidFill>
                <a:ea typeface="Times New Roman" panose="02020603050405020304" pitchFamily="18" charset="0"/>
              </a:rPr>
              <a:t>releases </a:t>
            </a:r>
            <a:r>
              <a:rPr lang="en-GB" sz="1600" dirty="0">
                <a:solidFill>
                  <a:schemeClr val="bg1"/>
                </a:solidFill>
                <a:ea typeface="Times New Roman" panose="02020603050405020304" pitchFamily="18" charset="0"/>
              </a:rPr>
              <a:t>an anticancer drug and then </a:t>
            </a:r>
            <a:r>
              <a:rPr lang="en-GB" sz="1600" dirty="0" smtClean="0">
                <a:solidFill>
                  <a:schemeClr val="bg1"/>
                </a:solidFill>
                <a:ea typeface="Times New Roman" panose="02020603050405020304" pitchFamily="18" charset="0"/>
              </a:rPr>
              <a:t>measures </a:t>
            </a:r>
            <a:r>
              <a:rPr lang="en-GB" sz="1600" dirty="0">
                <a:solidFill>
                  <a:schemeClr val="bg1"/>
                </a:solidFill>
                <a:ea typeface="Times New Roman" panose="02020603050405020304" pitchFamily="18" charset="0"/>
              </a:rPr>
              <a:t>the drug’s effect</a:t>
            </a:r>
            <a:r>
              <a:rPr lang="en-GB" sz="1600" dirty="0" smtClean="0">
                <a:solidFill>
                  <a:schemeClr val="bg1"/>
                </a:solidFill>
                <a:ea typeface="Times New Roman" panose="02020603050405020304" pitchFamily="18" charset="0"/>
              </a:rPr>
              <a:t>. The biosensor is powered by glucose and oxygen from the body. </a:t>
            </a:r>
            <a:endParaRPr lang="en-GB" sz="1600" dirty="0" smtClean="0">
              <a:solidFill>
                <a:schemeClr val="bg1"/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85074" y="158006"/>
            <a:ext cx="1801301" cy="43511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836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1788752EB44974D994EBA0BE182464D" ma:contentTypeVersion="1" ma:contentTypeDescription="Create a new document." ma:contentTypeScope="" ma:versionID="99bbc2474cb3204ca9fbdd512615df56">
  <xsd:schema xmlns:xsd="http://www.w3.org/2001/XMLSchema" xmlns:p="http://schemas.microsoft.com/office/2006/metadata/properties" xmlns:ns2="27d643f5-4560-4eff-9f48-d0fe6b2bec2d" targetNamespace="http://schemas.microsoft.com/office/2006/metadata/properties" ma:root="true" ma:fieldsID="3e4c637131ef89c7ae71a83de9afa52f" ns2:_="">
    <xsd:import namespace="27d643f5-4560-4eff-9f48-d0fe6b2bec2d"/>
    <xsd:element name="properties">
      <xsd:complexType>
        <xsd:sequence>
          <xsd:element name="documentManagement">
            <xsd:complexType>
              <xsd:all>
                <xsd:element ref="ns2:Template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27d643f5-4560-4eff-9f48-d0fe6b2bec2d" elementFormDefault="qualified">
    <xsd:import namespace="http://schemas.microsoft.com/office/2006/documentManagement/types"/>
    <xsd:element name="Template" ma:index="8" nillable="true" ma:displayName="Template" ma:format="Dropdown" ma:internalName="Template">
      <xsd:simpleType>
        <xsd:restriction base="dms:Choice">
          <xsd:enumeration value="Stationery"/>
          <xsd:enumeration value="Purchase order forms"/>
          <xsd:enumeration value="Powerpoint presentations"/>
          <xsd:enumeration value="Meetings"/>
          <xsd:enumeration value="Legal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>
  <documentManagement>
    <Template xmlns="27d643f5-4560-4eff-9f48-d0fe6b2bec2d">Powerpoint presentations</Template>
  </documentManagement>
</p:properties>
</file>

<file path=customXml/itemProps1.xml><?xml version="1.0" encoding="utf-8"?>
<ds:datastoreItem xmlns:ds="http://schemas.openxmlformats.org/officeDocument/2006/customXml" ds:itemID="{901C59EF-3F1E-4B98-B66A-52D1186E08D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27d643f5-4560-4eff-9f48-d0fe6b2bec2d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2.xml><?xml version="1.0" encoding="utf-8"?>
<ds:datastoreItem xmlns:ds="http://schemas.openxmlformats.org/officeDocument/2006/customXml" ds:itemID="{3C7694F2-FF23-435B-8625-E3AA1329EFD0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C8765011-A555-4DFA-AE85-6BF42B9B2042}">
  <ds:schemaRefs>
    <ds:schemaRef ds:uri="http://purl.org/dc/terms/"/>
    <ds:schemaRef ds:uri="http://schemas.openxmlformats.org/package/2006/metadata/core-properties"/>
    <ds:schemaRef ds:uri="http://purl.org/dc/dcmitype/"/>
    <ds:schemaRef ds:uri="http://purl.org/dc/elements/1.1/"/>
    <ds:schemaRef ds:uri="http://schemas.microsoft.com/office/2006/metadata/properties"/>
    <ds:schemaRef ds:uri="http://schemas.microsoft.com/office/2006/documentManagement/types"/>
    <ds:schemaRef ds:uri="27d643f5-4560-4eff-9f48-d0fe6b2bec2d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4746</TotalTime>
  <Words>487</Words>
  <Application>Microsoft Office PowerPoint</Application>
  <PresentationFormat>On-screen Show (4:3)</PresentationFormat>
  <Paragraphs>26</Paragraphs>
  <Slides>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Times New Roman</vt:lpstr>
      <vt:lpstr>Wingdings</vt:lpstr>
      <vt:lpstr>Office Theme</vt:lpstr>
      <vt:lpstr>PowerPoint Presentation</vt:lpstr>
      <vt:lpstr>PowerPoint Presentation</vt:lpstr>
    </vt:vector>
  </TitlesOfParts>
  <Company>Royal Society of Chemistry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Starter slides: All-in-one – cancer diagnosis, treatment and evaluation</dc:title>
  <dc:creator>EIC</dc:creator>
  <dc:description>From Education in Chemistry All-in-one cancer treatment, rsc.li/2G10Rhp</dc:description>
  <cp:lastModifiedBy>Lisa Clatworthy</cp:lastModifiedBy>
  <cp:revision>439</cp:revision>
  <cp:lastPrinted>2018-04-19T13:17:15Z</cp:lastPrinted>
  <dcterms:created xsi:type="dcterms:W3CDTF">2013-06-04T12:27:23Z</dcterms:created>
  <dcterms:modified xsi:type="dcterms:W3CDTF">2019-02-08T12:46:29Z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0x010100C1788752EB44974D994EBA0BE182464D</vt:lpwstr>
  </property>
</Properties>
</file>