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</p:sldMasterIdLst>
  <p:notesMasterIdLst>
    <p:notesMasterId r:id="rId14"/>
  </p:notesMasterIdLst>
  <p:sldIdLst>
    <p:sldId id="256" r:id="rId9"/>
    <p:sldId id="276" r:id="rId10"/>
    <p:sldId id="277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54585A"/>
    <a:srgbClr val="000000"/>
    <a:srgbClr val="DA1883"/>
    <a:srgbClr val="FF9E1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5589AC-4F9A-40F5-B8C5-80FAE626BD18}" v="16" dt="2021-11-04T08:06:33.4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6270" autoAdjust="0"/>
  </p:normalViewPr>
  <p:slideViewPr>
    <p:cSldViewPr snapToGrid="0" snapToObjects="1">
      <p:cViewPr varScale="1">
        <p:scale>
          <a:sx n="110" d="100"/>
          <a:sy n="110" d="100"/>
        </p:scale>
        <p:origin x="16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t Kennard" userId="171ce03e-ecb9-44f8-bcbb-a85643c4c66a" providerId="ADAL" clId="{535589AC-4F9A-40F5-B8C5-80FAE626BD18}"/>
    <pc:docChg chg="undo custSel modSld">
      <pc:chgData name="Juliet Kennard" userId="171ce03e-ecb9-44f8-bcbb-a85643c4c66a" providerId="ADAL" clId="{535589AC-4F9A-40F5-B8C5-80FAE626BD18}" dt="2021-11-04T09:41:26.974" v="240" actId="20577"/>
      <pc:docMkLst>
        <pc:docMk/>
      </pc:docMkLst>
      <pc:sldChg chg="modSp mod">
        <pc:chgData name="Juliet Kennard" userId="171ce03e-ecb9-44f8-bcbb-a85643c4c66a" providerId="ADAL" clId="{535589AC-4F9A-40F5-B8C5-80FAE626BD18}" dt="2021-11-04T09:41:26.974" v="240" actId="20577"/>
        <pc:sldMkLst>
          <pc:docMk/>
          <pc:sldMk cId="693783317" sldId="256"/>
        </pc:sldMkLst>
        <pc:spChg chg="mod">
          <ac:chgData name="Juliet Kennard" userId="171ce03e-ecb9-44f8-bcbb-a85643c4c66a" providerId="ADAL" clId="{535589AC-4F9A-40F5-B8C5-80FAE626BD18}" dt="2021-11-04T09:41:26.974" v="240" actId="20577"/>
          <ac:spMkLst>
            <pc:docMk/>
            <pc:sldMk cId="693783317" sldId="256"/>
            <ac:spMk id="4" creationId="{5EC05187-AAC1-EB42-B801-1B67B48744BB}"/>
          </ac:spMkLst>
        </pc:spChg>
      </pc:sldChg>
      <pc:sldChg chg="modSp mod">
        <pc:chgData name="Juliet Kennard" userId="171ce03e-ecb9-44f8-bcbb-a85643c4c66a" providerId="ADAL" clId="{535589AC-4F9A-40F5-B8C5-80FAE626BD18}" dt="2021-11-04T07:28:37.957" v="37" actId="20577"/>
        <pc:sldMkLst>
          <pc:docMk/>
          <pc:sldMk cId="653645204" sldId="274"/>
        </pc:sldMkLst>
        <pc:spChg chg="mod">
          <ac:chgData name="Juliet Kennard" userId="171ce03e-ecb9-44f8-bcbb-a85643c4c66a" providerId="ADAL" clId="{535589AC-4F9A-40F5-B8C5-80FAE626BD18}" dt="2021-11-04T07:28:37.957" v="37" actId="20577"/>
          <ac:spMkLst>
            <pc:docMk/>
            <pc:sldMk cId="653645204" sldId="274"/>
            <ac:spMk id="4" creationId="{00000000-0000-0000-0000-000000000000}"/>
          </ac:spMkLst>
        </pc:spChg>
      </pc:sldChg>
      <pc:sldChg chg="modSp mod">
        <pc:chgData name="Juliet Kennard" userId="171ce03e-ecb9-44f8-bcbb-a85643c4c66a" providerId="ADAL" clId="{535589AC-4F9A-40F5-B8C5-80FAE626BD18}" dt="2021-11-04T08:04:11.432" v="203" actId="20577"/>
        <pc:sldMkLst>
          <pc:docMk/>
          <pc:sldMk cId="4165820260" sldId="275"/>
        </pc:sldMkLst>
        <pc:spChg chg="mod">
          <ac:chgData name="Juliet Kennard" userId="171ce03e-ecb9-44f8-bcbb-a85643c4c66a" providerId="ADAL" clId="{535589AC-4F9A-40F5-B8C5-80FAE626BD18}" dt="2021-11-04T08:04:11.432" v="203" actId="20577"/>
          <ac:spMkLst>
            <pc:docMk/>
            <pc:sldMk cId="4165820260" sldId="275"/>
            <ac:spMk id="8" creationId="{00000000-0000-0000-0000-000000000000}"/>
          </ac:spMkLst>
        </pc:spChg>
        <pc:spChg chg="mod">
          <ac:chgData name="Juliet Kennard" userId="171ce03e-ecb9-44f8-bcbb-a85643c4c66a" providerId="ADAL" clId="{535589AC-4F9A-40F5-B8C5-80FAE626BD18}" dt="2021-11-04T07:59:05.533" v="174" actId="1076"/>
          <ac:spMkLst>
            <pc:docMk/>
            <pc:sldMk cId="4165820260" sldId="275"/>
            <ac:spMk id="10" creationId="{00000000-0000-0000-0000-000000000000}"/>
          </ac:spMkLst>
        </pc:spChg>
        <pc:spChg chg="mod">
          <ac:chgData name="Juliet Kennard" userId="171ce03e-ecb9-44f8-bcbb-a85643c4c66a" providerId="ADAL" clId="{535589AC-4F9A-40F5-B8C5-80FAE626BD18}" dt="2021-11-04T08:01:39.093" v="198" actId="20577"/>
          <ac:spMkLst>
            <pc:docMk/>
            <pc:sldMk cId="4165820260" sldId="275"/>
            <ac:spMk id="11" creationId="{00000000-0000-0000-0000-000000000000}"/>
          </ac:spMkLst>
        </pc:spChg>
        <pc:spChg chg="mod">
          <ac:chgData name="Juliet Kennard" userId="171ce03e-ecb9-44f8-bcbb-a85643c4c66a" providerId="ADAL" clId="{535589AC-4F9A-40F5-B8C5-80FAE626BD18}" dt="2021-11-04T08:01:41.746" v="199" actId="20577"/>
          <ac:spMkLst>
            <pc:docMk/>
            <pc:sldMk cId="4165820260" sldId="275"/>
            <ac:spMk id="12" creationId="{00000000-0000-0000-0000-000000000000}"/>
          </ac:spMkLst>
        </pc:spChg>
        <pc:spChg chg="mod">
          <ac:chgData name="Juliet Kennard" userId="171ce03e-ecb9-44f8-bcbb-a85643c4c66a" providerId="ADAL" clId="{535589AC-4F9A-40F5-B8C5-80FAE626BD18}" dt="2021-11-04T08:01:43.193" v="200" actId="20577"/>
          <ac:spMkLst>
            <pc:docMk/>
            <pc:sldMk cId="4165820260" sldId="275"/>
            <ac:spMk id="14" creationId="{00000000-0000-0000-0000-000000000000}"/>
          </ac:spMkLst>
        </pc:spChg>
        <pc:spChg chg="mod">
          <ac:chgData name="Juliet Kennard" userId="171ce03e-ecb9-44f8-bcbb-a85643c4c66a" providerId="ADAL" clId="{535589AC-4F9A-40F5-B8C5-80FAE626BD18}" dt="2021-11-04T08:00:53.868" v="197" actId="113"/>
          <ac:spMkLst>
            <pc:docMk/>
            <pc:sldMk cId="4165820260" sldId="275"/>
            <ac:spMk id="22" creationId="{00000000-0000-0000-0000-000000000000}"/>
          </ac:spMkLst>
        </pc:spChg>
      </pc:sldChg>
      <pc:sldChg chg="addSp modSp mod">
        <pc:chgData name="Juliet Kennard" userId="171ce03e-ecb9-44f8-bcbb-a85643c4c66a" providerId="ADAL" clId="{535589AC-4F9A-40F5-B8C5-80FAE626BD18}" dt="2021-11-04T08:07:32.812" v="230" actId="1035"/>
        <pc:sldMkLst>
          <pc:docMk/>
          <pc:sldMk cId="1805618738" sldId="276"/>
        </pc:sldMkLst>
        <pc:spChg chg="add mod">
          <ac:chgData name="Juliet Kennard" userId="171ce03e-ecb9-44f8-bcbb-a85643c4c66a" providerId="ADAL" clId="{535589AC-4F9A-40F5-B8C5-80FAE626BD18}" dt="2021-11-04T07:40:03.216" v="109" actId="1076"/>
          <ac:spMkLst>
            <pc:docMk/>
            <pc:sldMk cId="1805618738" sldId="276"/>
            <ac:spMk id="3" creationId="{17E0F385-698F-4B6F-99F6-890FBF75F8EB}"/>
          </ac:spMkLst>
        </pc:spChg>
        <pc:spChg chg="mod">
          <ac:chgData name="Juliet Kennard" userId="171ce03e-ecb9-44f8-bcbb-a85643c4c66a" providerId="ADAL" clId="{535589AC-4F9A-40F5-B8C5-80FAE626BD18}" dt="2021-11-04T07:39:54.740" v="108" actId="20577"/>
          <ac:spMkLst>
            <pc:docMk/>
            <pc:sldMk cId="1805618738" sldId="276"/>
            <ac:spMk id="6" creationId="{28B48F59-B96F-48BD-BFF6-80A8BE5F17BE}"/>
          </ac:spMkLst>
        </pc:spChg>
        <pc:spChg chg="add mod">
          <ac:chgData name="Juliet Kennard" userId="171ce03e-ecb9-44f8-bcbb-a85643c4c66a" providerId="ADAL" clId="{535589AC-4F9A-40F5-B8C5-80FAE626BD18}" dt="2021-11-04T08:07:32.812" v="230" actId="1035"/>
          <ac:spMkLst>
            <pc:docMk/>
            <pc:sldMk cId="1805618738" sldId="276"/>
            <ac:spMk id="9" creationId="{81428413-5F6D-4A41-A292-422BE9484FBE}"/>
          </ac:spMkLst>
        </pc:spChg>
      </pc:sldChg>
      <pc:sldChg chg="modSp mod">
        <pc:chgData name="Juliet Kennard" userId="171ce03e-ecb9-44f8-bcbb-a85643c4c66a" providerId="ADAL" clId="{535589AC-4F9A-40F5-B8C5-80FAE626BD18}" dt="2021-11-04T08:02:48.072" v="202" actId="14100"/>
        <pc:sldMkLst>
          <pc:docMk/>
          <pc:sldMk cId="4108513755" sldId="277"/>
        </pc:sldMkLst>
        <pc:spChg chg="mod">
          <ac:chgData name="Juliet Kennard" userId="171ce03e-ecb9-44f8-bcbb-a85643c4c66a" providerId="ADAL" clId="{535589AC-4F9A-40F5-B8C5-80FAE626BD18}" dt="2021-11-04T07:22:21.157" v="20" actId="20577"/>
          <ac:spMkLst>
            <pc:docMk/>
            <pc:sldMk cId="4108513755" sldId="277"/>
            <ac:spMk id="6" creationId="{5CB74861-4D46-46AB-8ECE-732E5606FB41}"/>
          </ac:spMkLst>
        </pc:spChg>
        <pc:spChg chg="mod">
          <ac:chgData name="Juliet Kennard" userId="171ce03e-ecb9-44f8-bcbb-a85643c4c66a" providerId="ADAL" clId="{535589AC-4F9A-40F5-B8C5-80FAE626BD18}" dt="2021-11-04T08:02:48.072" v="202" actId="14100"/>
          <ac:spMkLst>
            <pc:docMk/>
            <pc:sldMk cId="4108513755" sldId="277"/>
            <ac:spMk id="9" creationId="{6162C2E1-6630-4FB5-91F2-02DA0DE764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04/11/2021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04/11/2021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04/11/2021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sc.li/2S2P5Y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rsc.org/science-research/capturing-carbon-to-help-the-environment/3009852.article" TargetMode="External"/><Relationship Id="rId2" Type="http://schemas.openxmlformats.org/officeDocument/2006/relationships/hyperlink" Target="https://edu.rsc.org/feature/grounded-keeping-the-carbon-beneath-our-feet/4011133.artic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.rsc.org/science-research/microbes-and-renewable-energy-turn-carbon-dioxide-into-edible-protein/4010536.article" TargetMode="External"/><Relationship Id="rId5" Type="http://schemas.openxmlformats.org/officeDocument/2006/relationships/hyperlink" Target="https://edu.rsc.org/science-research/seeding-the-ocean-against-climate-change/4012645.article" TargetMode="External"/><Relationship Id="rId4" Type="http://schemas.openxmlformats.org/officeDocument/2006/relationships/hyperlink" Target="https://edu.rsc.org/feature/carbon-dioxide-gets-stoned/3007186.articl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sc.li/2wnzMR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225" y="2728911"/>
            <a:ext cx="3833263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Is improving soil management the best way to reduce carbon dioxide levels in the atmosphere?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4976"/>
                </a:solidFill>
              </a:rPr>
              <a:t>From </a:t>
            </a:r>
            <a:r>
              <a:rPr lang="en-GB" sz="1400" i="1" dirty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>
                <a:solidFill>
                  <a:srgbClr val="004976"/>
                </a:solidFill>
                <a:hlinkClick r:id="rId3" action="ppaction://hlinkfile"/>
              </a:rPr>
              <a:t>rsc.li/2S2P5Yu</a:t>
            </a:r>
            <a:r>
              <a:rPr lang="en-GB" sz="1400" dirty="0">
                <a:solidFill>
                  <a:srgbClr val="004976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3378BC-5D24-4F9F-A2D8-F9B3F8A5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6BD2D8-ABF5-4EAE-9384-A4BC4871D2C1}"/>
              </a:ext>
            </a:extLst>
          </p:cNvPr>
          <p:cNvSpPr/>
          <p:nvPr/>
        </p:nvSpPr>
        <p:spPr>
          <a:xfrm>
            <a:off x="470598" y="1453263"/>
            <a:ext cx="7977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‘Improved soil management is the best way to reduce carbon dioxide levels in the atmosphere.’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49D8E8-3126-4E69-BCC3-3681A2419945}"/>
              </a:ext>
            </a:extLst>
          </p:cNvPr>
          <p:cNvSpPr txBox="1"/>
          <p:nvPr/>
        </p:nvSpPr>
        <p:spPr>
          <a:xfrm>
            <a:off x="439570" y="1057724"/>
            <a:ext cx="79779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54585A"/>
                </a:solidFill>
              </a:rPr>
              <a:t>In this activity you will be asked to debate the statement: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B48F59-B96F-48BD-BFF6-80A8BE5F17BE}"/>
              </a:ext>
            </a:extLst>
          </p:cNvPr>
          <p:cNvSpPr txBox="1"/>
          <p:nvPr/>
        </p:nvSpPr>
        <p:spPr>
          <a:xfrm>
            <a:off x="416560" y="3539720"/>
            <a:ext cx="8265886" cy="2418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2000" dirty="0">
                <a:solidFill>
                  <a:srgbClr val="54585A"/>
                </a:solidFill>
              </a:rPr>
              <a:t>Before you debate you need to be informed. </a:t>
            </a:r>
          </a:p>
          <a:p>
            <a:pPr>
              <a:lnSpc>
                <a:spcPct val="130000"/>
              </a:lnSpc>
              <a:spcAft>
                <a:spcPts val="1000"/>
              </a:spcAft>
            </a:pPr>
            <a:r>
              <a:rPr lang="en-GB" sz="2000" dirty="0">
                <a:solidFill>
                  <a:srgbClr val="54585A"/>
                </a:solidFill>
              </a:rPr>
              <a:t>Research some of the latest developments to reduce carbon dioxide levels in the atmosphere and find out more about improving soil management. </a:t>
            </a:r>
          </a:p>
          <a:p>
            <a:pPr algn="ctr">
              <a:lnSpc>
                <a:spcPct val="130000"/>
              </a:lnSpc>
            </a:pPr>
            <a:r>
              <a:rPr lang="en-GB" sz="1600" dirty="0">
                <a:solidFill>
                  <a:srgbClr val="54585A"/>
                </a:solidFill>
              </a:rPr>
              <a:t>Use the links on the next slide as a starting point for your research      .</a:t>
            </a:r>
          </a:p>
          <a:p>
            <a:endParaRPr lang="en-GB" dirty="0"/>
          </a:p>
        </p:txBody>
      </p:sp>
      <p:pic>
        <p:nvPicPr>
          <p:cNvPr id="7" name="Picture 6" descr="A picture containing grass, ground, outdoor, brown&#10;&#10;Description automatically generated">
            <a:extLst>
              <a:ext uri="{FF2B5EF4-FFF2-40B4-BE49-F238E27FC236}">
                <a16:creationId xmlns:a16="http://schemas.microsoft.com/office/drawing/2014/main" id="{7592FF74-166D-4E10-930A-6F7572CB3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899" y="2171406"/>
            <a:ext cx="2675631" cy="17726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C41DDA2-A07D-490B-8D38-8ADA3A2E5985}"/>
              </a:ext>
            </a:extLst>
          </p:cNvPr>
          <p:cNvSpPr/>
          <p:nvPr/>
        </p:nvSpPr>
        <p:spPr>
          <a:xfrm>
            <a:off x="439570" y="275682"/>
            <a:ext cx="83996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6688" indent="-1436688"/>
            <a:r>
              <a:rPr lang="en-GB" sz="4000" dirty="0">
                <a:latin typeface="+mj-lt"/>
              </a:rPr>
              <a:t>Research</a:t>
            </a:r>
            <a:endParaRPr lang="en-GB" sz="3600" dirty="0">
              <a:latin typeface="+mj-lt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7E0F385-698F-4B6F-99F6-890FBF75F8EB}"/>
              </a:ext>
            </a:extLst>
          </p:cNvPr>
          <p:cNvSpPr/>
          <p:nvPr/>
        </p:nvSpPr>
        <p:spPr>
          <a:xfrm>
            <a:off x="7356907" y="5380258"/>
            <a:ext cx="442458" cy="194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428413-5F6D-4A41-A292-422BE9484FBE}"/>
              </a:ext>
            </a:extLst>
          </p:cNvPr>
          <p:cNvSpPr txBox="1"/>
          <p:nvPr/>
        </p:nvSpPr>
        <p:spPr>
          <a:xfrm rot="5400000">
            <a:off x="7977075" y="3452012"/>
            <a:ext cx="9428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© Shutterstock</a:t>
            </a:r>
          </a:p>
        </p:txBody>
      </p:sp>
    </p:spTree>
    <p:extLst>
      <p:ext uri="{BB962C8B-B14F-4D97-AF65-F5344CB8AC3E}">
        <p14:creationId xmlns:p14="http://schemas.microsoft.com/office/powerpoint/2010/main" val="1805618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62FFC0-78A0-480A-BF47-476D0D7E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5CB74861-4D46-46AB-8ECE-732E5606FB41}"/>
              </a:ext>
            </a:extLst>
          </p:cNvPr>
          <p:cNvSpPr txBox="1">
            <a:spLocks/>
          </p:cNvSpPr>
          <p:nvPr/>
        </p:nvSpPr>
        <p:spPr>
          <a:xfrm>
            <a:off x="402771" y="2360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97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200" dirty="0"/>
              <a:t>What different ways are there to reduce carbon dioxide levels in the atmosphere?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62C2E1-6630-4FB5-91F2-02DA0DE76408}"/>
              </a:ext>
            </a:extLst>
          </p:cNvPr>
          <p:cNvSpPr txBox="1"/>
          <p:nvPr/>
        </p:nvSpPr>
        <p:spPr>
          <a:xfrm>
            <a:off x="478971" y="1561565"/>
            <a:ext cx="8262258" cy="5150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4163" indent="-285750">
              <a:spcAft>
                <a:spcPts val="1000"/>
              </a:spcAft>
              <a:buClr>
                <a:srgbClr val="004976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4585A"/>
                </a:solidFill>
              </a:rPr>
              <a:t>Capture organic carbon in soils through better soil management 	       </a:t>
            </a:r>
            <a:r>
              <a:rPr lang="en-GB" dirty="0">
                <a:hlinkClick r:id="rId2"/>
              </a:rPr>
              <a:t>Grounded: Keeping the carbon beneath our feet | Feature | RSC Education</a:t>
            </a:r>
            <a:endParaRPr lang="en-GB" dirty="0"/>
          </a:p>
          <a:p>
            <a:pPr marL="284163" indent="-285750">
              <a:spcAft>
                <a:spcPts val="1000"/>
              </a:spcAft>
              <a:buClr>
                <a:srgbClr val="004976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4585A"/>
                </a:solidFill>
              </a:rPr>
              <a:t>Mimic photosynthesis and turn carbon dioxide into fuels or feedstock chemicals 													       </a:t>
            </a:r>
            <a:r>
              <a:rPr lang="en-GB" dirty="0">
                <a:solidFill>
                  <a:srgbClr val="FF9E1B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Capturing carbon to help the environment | News | RSC Education</a:t>
            </a:r>
            <a:endParaRPr lang="en-GB" dirty="0">
              <a:solidFill>
                <a:srgbClr val="FF9E1B"/>
              </a:solidFill>
            </a:endParaRPr>
          </a:p>
          <a:p>
            <a:pPr marL="284163" indent="-285750">
              <a:spcAft>
                <a:spcPts val="1000"/>
              </a:spcAft>
              <a:buClr>
                <a:srgbClr val="004976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444444"/>
                </a:solidFill>
                <a:effectLst/>
                <a:latin typeface="+mj-lt"/>
              </a:rPr>
              <a:t>Lock excess carbon dioxide away by turning it into rock 			           </a:t>
            </a:r>
            <a:r>
              <a:rPr lang="en-GB" dirty="0">
                <a:latin typeface="+mj-lt"/>
                <a:hlinkClick r:id="rId4"/>
              </a:rPr>
              <a:t>Carbon dioxide gets stoned | Feature | RSC Education</a:t>
            </a:r>
            <a:endParaRPr lang="en-GB" dirty="0">
              <a:latin typeface="+mj-lt"/>
            </a:endParaRPr>
          </a:p>
          <a:p>
            <a:pPr marL="284163" indent="-285750">
              <a:spcAft>
                <a:spcPts val="1000"/>
              </a:spcAft>
              <a:buClr>
                <a:srgbClr val="004976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4585A"/>
                </a:solidFill>
              </a:rPr>
              <a:t>Use volcanic ash to increase the uptake of carbon dioxide by algae in the oceans 													          </a:t>
            </a:r>
            <a:r>
              <a:rPr lang="en-GB" dirty="0">
                <a:hlinkClick r:id="rId5"/>
              </a:rPr>
              <a:t>Seeding the ocean against climate change | News | RSC Education</a:t>
            </a:r>
            <a:endParaRPr lang="en-GB" dirty="0"/>
          </a:p>
          <a:p>
            <a:pPr marL="284163" indent="-285750">
              <a:spcAft>
                <a:spcPts val="1000"/>
              </a:spcAft>
              <a:buClr>
                <a:srgbClr val="004976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4585A"/>
                </a:solidFill>
              </a:rPr>
              <a:t>Turn carbon dioxide into edible proteins 							  </a:t>
            </a:r>
            <a:r>
              <a:rPr lang="en-GB" dirty="0">
                <a:hlinkClick r:id="rId6"/>
              </a:rPr>
              <a:t>Microbes and renewable energy turn carbon dioxide into edible protein | News | RSC Education</a:t>
            </a:r>
            <a:endParaRPr lang="en-GB" dirty="0"/>
          </a:p>
          <a:p>
            <a:endParaRPr lang="en-GB" sz="1000" dirty="0"/>
          </a:p>
          <a:p>
            <a:endParaRPr lang="en-GB" sz="1100" dirty="0">
              <a:latin typeface="+mj-lt"/>
            </a:endParaRPr>
          </a:p>
          <a:p>
            <a:endParaRPr lang="en-GB" sz="14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0851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02771" y="1984091"/>
            <a:ext cx="8216086" cy="396925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30000"/>
              </a:lnSpc>
              <a:buAutoNum type="arabicPeriod"/>
            </a:pPr>
            <a:r>
              <a:rPr lang="en-GB" sz="1900" dirty="0"/>
              <a:t>Have your research to hand. Be prepared to present an argument for either side. Make sure you include evidence to support any points you make.</a:t>
            </a:r>
          </a:p>
          <a:p>
            <a:pPr marL="514350" indent="-514350">
              <a:lnSpc>
                <a:spcPct val="130000"/>
              </a:lnSpc>
              <a:buAutoNum type="arabicPeriod"/>
            </a:pPr>
            <a:r>
              <a:rPr lang="en-GB" sz="1900" dirty="0"/>
              <a:t>Get into groups of three.</a:t>
            </a:r>
          </a:p>
          <a:p>
            <a:pPr marL="514350" indent="-514350">
              <a:lnSpc>
                <a:spcPct val="130000"/>
              </a:lnSpc>
              <a:buAutoNum type="arabicPeriod"/>
            </a:pPr>
            <a:r>
              <a:rPr lang="en-GB" sz="1900" dirty="0"/>
              <a:t>Allocate each member of your group to one of these roles:</a:t>
            </a:r>
          </a:p>
          <a:p>
            <a:pPr indent="892175">
              <a:lnSpc>
                <a:spcPct val="140000"/>
              </a:lnSpc>
              <a:spcBef>
                <a:spcPts val="0"/>
              </a:spcBef>
            </a:pPr>
            <a:r>
              <a:rPr lang="en-GB" sz="1900" dirty="0"/>
              <a:t>person 1: the</a:t>
            </a:r>
            <a:r>
              <a:rPr lang="en-GB" sz="1900" b="1" dirty="0"/>
              <a:t> starter and summariser</a:t>
            </a:r>
          </a:p>
          <a:p>
            <a:pPr indent="892175">
              <a:lnSpc>
                <a:spcPct val="140000"/>
              </a:lnSpc>
              <a:spcBef>
                <a:spcPts val="0"/>
              </a:spcBef>
            </a:pPr>
            <a:r>
              <a:rPr lang="en-GB" sz="1900" dirty="0"/>
              <a:t>person 2: the </a:t>
            </a:r>
            <a:r>
              <a:rPr lang="en-GB" sz="1900" b="1" dirty="0"/>
              <a:t>builder</a:t>
            </a:r>
          </a:p>
          <a:p>
            <a:pPr indent="892175">
              <a:lnSpc>
                <a:spcPct val="140000"/>
              </a:lnSpc>
              <a:spcBef>
                <a:spcPts val="0"/>
              </a:spcBef>
            </a:pPr>
            <a:r>
              <a:rPr lang="en-GB" sz="1900" dirty="0"/>
              <a:t>person 3: the </a:t>
            </a:r>
            <a:r>
              <a:rPr lang="en-GB" sz="1900" b="1" dirty="0"/>
              <a:t>challenger</a:t>
            </a:r>
          </a:p>
          <a:p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02771" y="17683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976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02771" y="307592"/>
            <a:ext cx="83996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6688" indent="-1436688"/>
            <a:r>
              <a:rPr lang="en-GB" sz="4000" dirty="0">
                <a:latin typeface="+mj-lt"/>
              </a:rPr>
              <a:t>Prepare to debate</a:t>
            </a:r>
            <a:endParaRPr lang="en-GB" sz="36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1854" y="1018058"/>
            <a:ext cx="7977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‘Improved soil management is the best way to reduce carbon dioxide levels in the atmosphere.’</a:t>
            </a:r>
          </a:p>
        </p:txBody>
      </p:sp>
    </p:spTree>
    <p:extLst>
      <p:ext uri="{BB962C8B-B14F-4D97-AF65-F5344CB8AC3E}">
        <p14:creationId xmlns:p14="http://schemas.microsoft.com/office/powerpoint/2010/main" val="65364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6364" y="188752"/>
            <a:ext cx="83996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6688" indent="-1436688"/>
            <a:r>
              <a:rPr lang="en-GB" sz="4000" dirty="0">
                <a:latin typeface="+mj-lt"/>
              </a:rPr>
              <a:t>Debate</a:t>
            </a:r>
            <a:endParaRPr lang="en-GB" sz="36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6364" y="2212032"/>
            <a:ext cx="21661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6688" indent="-1436688"/>
            <a:r>
              <a:rPr lang="en-GB" sz="2200" dirty="0">
                <a:solidFill>
                  <a:srgbClr val="000000"/>
                </a:solidFill>
                <a:latin typeface="+mj-lt"/>
              </a:rPr>
              <a:t>The</a:t>
            </a:r>
            <a:r>
              <a:rPr lang="en-GB" sz="2200" b="1" dirty="0">
                <a:latin typeface="+mj-lt"/>
              </a:rPr>
              <a:t> starter/</a:t>
            </a:r>
          </a:p>
          <a:p>
            <a:pPr marL="1436688" indent="-1436688"/>
            <a:r>
              <a:rPr lang="en-GB" sz="2200" b="1" dirty="0">
                <a:latin typeface="+mj-lt"/>
              </a:rPr>
              <a:t>summariser</a:t>
            </a:r>
          </a:p>
        </p:txBody>
      </p:sp>
      <p:sp>
        <p:nvSpPr>
          <p:cNvPr id="9" name="Rectangle 8"/>
          <p:cNvSpPr/>
          <p:nvPr/>
        </p:nvSpPr>
        <p:spPr>
          <a:xfrm>
            <a:off x="326364" y="3433121"/>
            <a:ext cx="22600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6688" indent="-1436688"/>
            <a:r>
              <a:rPr lang="en-GB" sz="2200" dirty="0">
                <a:solidFill>
                  <a:srgbClr val="000000"/>
                </a:solidFill>
                <a:latin typeface="+mj-lt"/>
              </a:rPr>
              <a:t>The</a:t>
            </a:r>
            <a:r>
              <a:rPr lang="en-GB" sz="2200" b="1" dirty="0">
                <a:latin typeface="+mj-lt"/>
              </a:rPr>
              <a:t> builder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6773" y="4284931"/>
            <a:ext cx="2514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6688" indent="-1436688"/>
            <a:r>
              <a:rPr lang="en-GB" sz="2200" dirty="0">
                <a:solidFill>
                  <a:srgbClr val="000000"/>
                </a:solidFill>
                <a:latin typeface="+mj-lt"/>
              </a:rPr>
              <a:t>The</a:t>
            </a:r>
            <a:r>
              <a:rPr lang="en-GB" sz="2200" b="1" dirty="0">
                <a:latin typeface="+mj-lt"/>
              </a:rPr>
              <a:t> challenger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88363" y="2214839"/>
            <a:ext cx="37231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+mj-lt"/>
              </a:rPr>
              <a:t>… starts off discussions between the builder and the challenger and then summarises their key points.</a:t>
            </a:r>
            <a:endParaRPr lang="en-GB" sz="1600" b="1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88363" y="3480974"/>
            <a:ext cx="40691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+mj-lt"/>
              </a:rPr>
              <a:t>… builds on the previous points made.</a:t>
            </a:r>
            <a:endParaRPr lang="en-GB" sz="1600" b="1" dirty="0">
              <a:latin typeface="+mj-lt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346773" y="903550"/>
            <a:ext cx="8748818" cy="1076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000" dirty="0"/>
              <a:t>In your group of three, debate the statement: </a:t>
            </a:r>
            <a:r>
              <a:rPr lang="en-GB" sz="2000" i="1" dirty="0">
                <a:solidFill>
                  <a:srgbClr val="004976"/>
                </a:solidFill>
              </a:rPr>
              <a:t>‘</a:t>
            </a:r>
            <a:r>
              <a:rPr lang="en-GB" sz="2000" dirty="0">
                <a:solidFill>
                  <a:srgbClr val="004976"/>
                </a:solidFill>
              </a:rPr>
              <a:t>Improved soil management is the best way to reduce carbon dioxide levels in the atmosphere.’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Each person must stick to their specific role: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92504" y="4333152"/>
            <a:ext cx="3061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+mj-lt"/>
              </a:rPr>
              <a:t>… presents an alternative idea or challenges the builder by asking for evidence.</a:t>
            </a:r>
            <a:endParaRPr lang="en-GB" sz="1600" b="1" dirty="0">
              <a:latin typeface="+mj-lt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6303981" y="2105689"/>
            <a:ext cx="1648192" cy="781901"/>
          </a:xfrm>
          <a:prstGeom prst="wedgeRoundRectCallout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I’d like to begin</a:t>
            </a:r>
          </a:p>
          <a:p>
            <a:pPr algn="ctr"/>
            <a:r>
              <a:rPr lang="en-GB" sz="1400" dirty="0"/>
              <a:t>by saying …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7721568" y="2408464"/>
            <a:ext cx="1190105" cy="766005"/>
          </a:xfrm>
          <a:prstGeom prst="wedgeRoundRectCallout">
            <a:avLst>
              <a:gd name="adj1" fmla="val 22157"/>
              <a:gd name="adj2" fmla="val -83873"/>
              <a:gd name="adj3" fmla="val 16667"/>
            </a:avLst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 summary</a:t>
            </a:r>
            <a:r>
              <a:rPr lang="en-GB" sz="1600" dirty="0"/>
              <a:t> …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6355310" y="3327881"/>
            <a:ext cx="1707276" cy="687248"/>
          </a:xfrm>
          <a:prstGeom prst="wedgeRoundRectCallout">
            <a:avLst>
              <a:gd name="adj1" fmla="val 75743"/>
              <a:gd name="adj2" fmla="val 7094"/>
              <a:gd name="adj3" fmla="val 16667"/>
            </a:avLst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Building on </a:t>
            </a:r>
            <a:br>
              <a:rPr lang="en-GB" sz="1400" dirty="0"/>
            </a:br>
            <a:r>
              <a:rPr lang="en-GB" sz="1400" dirty="0"/>
              <a:t>that idea …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5527912" y="4232696"/>
            <a:ext cx="2122714" cy="922348"/>
          </a:xfrm>
          <a:prstGeom prst="wedgeRoundRectCallout">
            <a:avLst>
              <a:gd name="adj1" fmla="val -25448"/>
              <a:gd name="adj2" fmla="val 81383"/>
              <a:gd name="adj3" fmla="val 16667"/>
            </a:avLst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What evidence do </a:t>
            </a:r>
            <a:br>
              <a:rPr lang="en-GB" sz="1400" dirty="0"/>
            </a:br>
            <a:r>
              <a:rPr lang="en-GB" sz="1400" dirty="0"/>
              <a:t>you have to support that comment?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7437922" y="4680914"/>
            <a:ext cx="1451362" cy="908789"/>
          </a:xfrm>
          <a:prstGeom prst="wedgeRoundRectCallout">
            <a:avLst>
              <a:gd name="adj1" fmla="val -72585"/>
              <a:gd name="adj2" fmla="val 24397"/>
              <a:gd name="adj3" fmla="val 16667"/>
            </a:avLst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 hear what you are saying but 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92504" y="6070822"/>
            <a:ext cx="641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For more information on </a:t>
            </a:r>
            <a:r>
              <a:rPr lang="en-GB" sz="1600" b="1" dirty="0">
                <a:solidFill>
                  <a:srgbClr val="000000"/>
                </a:solidFill>
              </a:rPr>
              <a:t>talk triplets </a:t>
            </a:r>
            <a:r>
              <a:rPr lang="en-GB" sz="1600" dirty="0">
                <a:solidFill>
                  <a:srgbClr val="000000"/>
                </a:solidFill>
              </a:rPr>
              <a:t>visit: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rsc.li/2wnzMRz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65820260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1A262D9-FF9A-401A-9FFD-A64C820F6FD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30A97393-1244-4D4A-AFAB-BB0864244D13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6D0B8FF5-F2DC-40F3-80A0-FF4B4B6C7EFC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F7428B35-4740-488E-ACFA-5A2B510060BE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58B1771F-DAE7-4176-B837-BBF55B54AE49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9A782A33-977C-46B2-9FE9-1667B19474D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215</TotalTime>
  <Words>493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Is improving soil management the best way to reduce carbon dioxide levels in the atmosphere?</vt:lpstr>
      <vt:lpstr>PowerPoint Presentation</vt:lpstr>
      <vt:lpstr>PowerPoint Presentation</vt:lpstr>
      <vt:lpstr>PowerPoint Presentation</vt:lpstr>
      <vt:lpstr>PowerPoint Presentation</vt:lpstr>
    </vt:vector>
  </TitlesOfParts>
  <Company>JCC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improving soil management the best way to reduce carbon dioxide in the atmosphere?</dc:title>
  <dc:creator>EDUCATION@rsc.org</dc:creator>
  <cp:keywords>carbon dioxide, atmosphere, soil management, climate change, global warming, debate, research </cp:keywords>
  <cp:lastModifiedBy>Juliet Kennard</cp:lastModifiedBy>
  <cp:revision>34</cp:revision>
  <dcterms:created xsi:type="dcterms:W3CDTF">2020-01-24T12:53:45Z</dcterms:created>
  <dcterms:modified xsi:type="dcterms:W3CDTF">2021-11-04T10:24:51Z</dcterms:modified>
  <cp:category>From Education in Chemistry https://rsc.li/2S2P5Yu </cp:category>
</cp:coreProperties>
</file>