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8" r:id="rId3"/>
    <p:sldId id="265" r:id="rId4"/>
    <p:sldId id="266" r:id="rId5"/>
    <p:sldId id="271" r:id="rId6"/>
    <p:sldId id="261" r:id="rId7"/>
    <p:sldId id="269" r:id="rId8"/>
    <p:sldId id="272" r:id="rId9"/>
    <p:sldId id="27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1884"/>
    <a:srgbClr val="FC4C02"/>
    <a:srgbClr val="FF9E1B"/>
    <a:srgbClr val="991E66"/>
    <a:srgbClr val="006F62"/>
    <a:srgbClr val="48A9C5"/>
    <a:srgbClr val="6F2C91"/>
    <a:srgbClr val="84AD40"/>
    <a:srgbClr val="45A5C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22" autoAdjust="0"/>
    <p:restoredTop sz="89539" autoAdjust="0"/>
  </p:normalViewPr>
  <p:slideViewPr>
    <p:cSldViewPr snapToGrid="0" snapToObjects="1">
      <p:cViewPr varScale="1">
        <p:scale>
          <a:sx n="60" d="100"/>
          <a:sy n="60" d="100"/>
        </p:scale>
        <p:origin x="828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9273DD-E76E-4A4C-814A-464CBB2D41D8}" type="datetimeFigureOut">
              <a:rPr lang="en-GB" smtClean="0"/>
              <a:t>18/08/2021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05EDB2-B3E6-41CF-8848-0BA8CE4573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1170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g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EB05EDB2-B3E6-41CF-8848-0BA8CE45735B}" type="slidenum">
              <a:rPr/>
              <a:t>4</a:t>
            </a:fld>
            <a:endParaRPr lang="ga"/>
          </a:p>
        </p:txBody>
      </p:sp>
    </p:spTree>
    <p:extLst>
      <p:ext uri="{BB962C8B-B14F-4D97-AF65-F5344CB8AC3E}">
        <p14:creationId xmlns:p14="http://schemas.microsoft.com/office/powerpoint/2010/main" val="2489731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ries 1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AE4440F-4AA3-FF49-81FC-87C4FB87A6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Racing liquids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BB2E660-E01F-9449-8905-216C15F03DA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0B1A029-DBE0-DA48-A232-C055415372B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37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3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505748D-2502-CF4F-ADC7-D8F86F34D5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Sustainability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C994AB-CD2D-B74B-A990-C91DDCF5DE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95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ries 3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AEF7362-CDAE-3A4C-B5F4-1272C475C07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593365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2508086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006F6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4293372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Series 4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D166DB9-2D78-1940-9DC5-ACA6C312EF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(To be determined)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FC4C0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9B551D-2BE3-BE4D-BA2D-767B2F1013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2713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ries 4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3E6BD84-B7A7-8344-9CD2-B59464610B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837794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10420355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B417B0-4582-3E44-8FF7-2E22092C58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FC4C0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7227561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F14DF-4CB8-7246-8732-59BD7244E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961292-047D-BD42-BB7C-A04CC627CE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43F09-9507-2C4F-A295-2057163E1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902F6-871E-9246-B174-71DB63096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59D3F-3B4E-AF4B-802C-21A7EDD38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8667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F0F6A-370C-CB48-BE91-949E07CA1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ACC0BD-739B-9E40-9FB4-5AFFFAFF1F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C79CAD-EF2C-9341-8D52-EB55425F24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185104-9009-DE41-AB2F-1400919B9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6BDB5B-A79E-824C-BBA6-6324C5206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E2826B-E143-0744-BB1D-367776B6A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962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1 title 2-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4AD2116-FD9D-CC47-8FD7-656788D5E4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236021"/>
            <a:ext cx="5728569" cy="135893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Fire extinguisher</a:t>
            </a:r>
          </a:p>
          <a:p>
            <a:r>
              <a:rPr lang="en-GB" dirty="0"/>
              <a:t>experiment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BAA71B-C8C5-0044-B6F6-4F1BC75638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D1B154-0491-B449-9FB0-FFD90BBF5F4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2624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9035-CE48-A74E-BB30-5CFDEC9D6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C2BA8D-3CCC-D349-A9B5-36F85733A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2277D6-5E2E-8544-83FA-81CD1F9C8F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8F78DE-5CBC-1249-AFC4-A38658BB15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F2CFBC-FCDF-A74C-948C-43D53F2453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C100A-3231-A84B-8F17-0D79862CB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0E5AAF-B5C5-F14D-B70A-5A25488BB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74D52B-46F2-CA42-8375-20B52DF9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99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34E8B-1427-9848-BA35-E1A962469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6B0BB2-C9F7-CA48-B48A-9775FDE54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CFB2BF-0017-0A41-9235-610E1C991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11DAA1-DFFC-384C-913F-7A7846A01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563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19EB5E-873C-D743-A09C-1EE93DFC2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966030-EEC7-8F4B-9365-6E7BC5EFE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155700-9005-ED49-8CFD-28315B2C4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9579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7BF48-6D55-C540-A2D9-5DABE10BC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6BE94E-4FCF-9B41-88B9-181D15256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516BAA-861F-7E4C-885C-E27F7DA47F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61D5B1-A99B-E548-99FB-2F4E3E218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5E8105-9252-D846-BF1B-988BBF691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EA4546-7FDD-0440-AA1B-A3DD8ECBC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6764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4BEB6-27DF-D045-89EC-B391BB53A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C92ED5-737D-F14D-9FC4-D342DB9E1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BFD161-A999-D24A-8A19-FC0ECDC48F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CF7D5E-C507-554B-A1ED-4B9CA8393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AD2D1C-EFF0-1D49-9E10-FF6861BF4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8F1B2E-6903-1449-89C9-10456A61A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5527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1989D-858B-C943-BB0A-6B4E40F68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679284-7CD6-1D47-B997-DF1474EAE3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5802F-B396-F345-AA6A-D921630AB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5F27-DBBA-3D4A-88D1-21B6ECE66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4083E9-0B8A-354F-9E5C-06591DF83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3263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B719DF-B196-AF4B-91BC-8F0FE2918B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54E535-340B-C647-B2CF-DF8DC5A4B0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B618F3-4268-EA47-BDA0-4F86A036F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44047-EDB4-3B44-A48F-C532E7433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0EFAFC-8600-4F43-AB6A-BF5246736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692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ies 1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18FAEF5-B0DA-5043-A360-71A3F0DD045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226702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648709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360349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2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8F1795D-3702-9840-97CA-BEB02D45D1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Science careers for primary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BE316A1-68FA-2044-8AF3-E5DFE2757D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8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ries 2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3A58B7E-E4EE-B442-8D2D-7EDB7C82599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60863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849808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48A9C5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047323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5FE99-04D4-864B-A80A-C8A4E40F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DAB5F-D1BC-0941-A323-571F51981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BC3C7-2FB0-4543-87F4-792C792E8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5C9B-1D41-4B4A-8E9D-54021847FEFA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15A7-5034-7B47-AC42-72B007F5C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891DA-332A-A543-AACF-9B3ADDF2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1A816-D175-C045-A883-B30BA8D52E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71" r:id="rId4"/>
    <p:sldLayoutId id="2147483667" r:id="rId5"/>
    <p:sldLayoutId id="2147483661" r:id="rId6"/>
    <p:sldLayoutId id="2147483662" r:id="rId7"/>
    <p:sldLayoutId id="2147483672" r:id="rId8"/>
    <p:sldLayoutId id="2147483668" r:id="rId9"/>
    <p:sldLayoutId id="2147483663" r:id="rId10"/>
    <p:sldLayoutId id="2147483664" r:id="rId11"/>
    <p:sldLayoutId id="2147483673" r:id="rId12"/>
    <p:sldLayoutId id="2147483669" r:id="rId13"/>
    <p:sldLayoutId id="2147483665" r:id="rId14"/>
    <p:sldLayoutId id="2147483666" r:id="rId15"/>
    <p:sldLayoutId id="2147483674" r:id="rId16"/>
    <p:sldLayoutId id="2147483670" r:id="rId17"/>
    <p:sldLayoutId id="2147483651" r:id="rId18"/>
    <p:sldLayoutId id="2147483652" r:id="rId19"/>
    <p:sldLayoutId id="2147483653" r:id="rId20"/>
    <p:sldLayoutId id="2147483654" r:id="rId21"/>
    <p:sldLayoutId id="2147483655" r:id="rId22"/>
    <p:sldLayoutId id="2147483656" r:id="rId23"/>
    <p:sldLayoutId id="2147483657" r:id="rId24"/>
    <p:sldLayoutId id="2147483658" r:id="rId25"/>
    <p:sldLayoutId id="2147483659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rsc.li/3iSeLVe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CC04C-3614-F943-80FE-7697E6A7AA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5695" y="4823374"/>
            <a:ext cx="5728570" cy="567333"/>
          </a:xfrm>
        </p:spPr>
        <p:txBody>
          <a:bodyPr>
            <a:normAutofit fontScale="90000"/>
          </a:bodyPr>
          <a:lstStyle/>
          <a:p>
            <a:pPr algn="l" rtl="0"/>
            <a:r>
              <a:rPr lang="ga" sz="2200" b="1" i="0" u="none" baseline="0" dirty="0"/>
              <a:t>Iniúchtaí eolaíochta na bunscoile</a:t>
            </a:r>
            <a:br>
              <a:rPr lang="ga" dirty="0"/>
            </a:br>
            <a:r>
              <a:rPr lang="en-GB" sz="1800" b="0" i="0" u="none" baseline="0" dirty="0">
                <a:hlinkClick r:id="rId2"/>
              </a:rPr>
              <a:t>https://rsc.li/3iSeLVe</a:t>
            </a:r>
            <a:r>
              <a:rPr lang="en-GB" sz="1800" b="0" i="0" u="none" baseline="0" dirty="0"/>
              <a:t> </a:t>
            </a:r>
            <a:br>
              <a:rPr lang="en-GB" sz="1800" b="0" i="0" u="none" baseline="0" dirty="0"/>
            </a:br>
            <a:br>
              <a:rPr lang="ga" dirty="0"/>
            </a:br>
            <a:endParaRPr lang="g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8E2473-BCD1-AE4B-9505-EFBB7A4ED9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Na cupáin ghreamaitheacha</a:t>
            </a:r>
          </a:p>
        </p:txBody>
      </p:sp>
    </p:spTree>
    <p:extLst>
      <p:ext uri="{BB962C8B-B14F-4D97-AF65-F5344CB8AC3E}">
        <p14:creationId xmlns:p14="http://schemas.microsoft.com/office/powerpoint/2010/main" val="3520819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6A189-5B9D-3B4C-AE28-0BB2A37FB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Na cupáin ghreamaitheacha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75000B-684C-5748-937C-4DF0C117A23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276D055-BD54-4925-A919-9CF2733590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999" y="1481668"/>
            <a:ext cx="10082605" cy="2117566"/>
          </a:xfrm>
        </p:spPr>
        <p:txBody>
          <a:bodyPr>
            <a:normAutofit/>
          </a:bodyPr>
          <a:lstStyle/>
          <a:p>
            <a:pPr algn="l" rtl="0"/>
            <a:r>
              <a:rPr lang="ga" b="1" i="0" u="none" baseline="0" dirty="0"/>
              <a:t>Déanfaimid an méid seo a leanas:</a:t>
            </a:r>
          </a:p>
          <a:p>
            <a:pPr algn="l" rtl="0"/>
            <a:r>
              <a:rPr lang="ga" b="0" i="0" u="none" baseline="0" dirty="0"/>
              <a:t>Aerbhrú a fhiosrú agus an chaoi a dtéann teocht i bhfeidhm air.</a:t>
            </a:r>
          </a:p>
        </p:txBody>
      </p:sp>
      <p:pic>
        <p:nvPicPr>
          <p:cNvPr id="4" name="Picture 3" descr="A group of hot air balloons in the sky&#10;&#10;Description automatically generated">
            <a:extLst>
              <a:ext uri="{FF2B5EF4-FFF2-40B4-BE49-F238E27FC236}">
                <a16:creationId xmlns:a16="http://schemas.microsoft.com/office/drawing/2014/main" id="{DC962E58-BB88-44D3-8A2B-60E4B02A414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8850" y="2691228"/>
            <a:ext cx="5469689" cy="3867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276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E5EC60-7CC6-CB4D-A6E7-978B3EC19A9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7583" y="4625007"/>
            <a:ext cx="1156364" cy="2042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1A8906B-F224-FB40-97D4-60AB1FD07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Cuspóirí foghlama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5938DC-E51C-344C-BB10-2AE3BEB6DA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103621" cy="5058000"/>
          </a:xfrm>
        </p:spPr>
        <p:txBody>
          <a:bodyPr>
            <a:normAutofit/>
          </a:bodyPr>
          <a:lstStyle/>
          <a:p>
            <a:pPr algn="l" rtl="0"/>
            <a:r>
              <a:rPr lang="ga" b="0" i="0" u="none" baseline="0"/>
              <a:t>Tuigim gur leacht é aer: sreabhann sé, is féidir lena chruth athrú agus líonann sé a ghabhdán. </a:t>
            </a:r>
          </a:p>
          <a:p>
            <a:pPr algn="l" rtl="0"/>
            <a:r>
              <a:rPr lang="ga" b="0" i="0" u="none" baseline="0"/>
              <a:t>Tá a fhios agam faoi ghluaiseacht cáithníní i ngás. </a:t>
            </a:r>
          </a:p>
          <a:p>
            <a:pPr algn="l" rtl="0"/>
            <a:r>
              <a:rPr lang="ga" b="0" i="0" u="none" baseline="0"/>
              <a:t>Tuigim go bhforbraíonn gás a théitear.</a:t>
            </a:r>
          </a:p>
          <a:p>
            <a:pPr algn="l" rtl="0"/>
            <a:r>
              <a:rPr lang="ga" b="0" i="0" u="none" baseline="0"/>
              <a:t>Tá a fhios agam gurb é an t-aerbhrú an fórsa aeir thar achar ar leith.</a:t>
            </a:r>
          </a:p>
          <a:p>
            <a:pPr marL="0" indent="0" algn="l" rtl="0">
              <a:spcAft>
                <a:spcPts val="0"/>
              </a:spcAft>
              <a:buNone/>
            </a:pPr>
            <a:endParaRPr lang="ga" dirty="0"/>
          </a:p>
          <a:p>
            <a:pPr marL="0" indent="0" algn="l" rtl="0">
              <a:buNone/>
            </a:pPr>
            <a:r>
              <a:rPr lang="ga" b="1" i="0" u="none" baseline="0">
                <a:solidFill>
                  <a:srgbClr val="DA1884"/>
                </a:solidFill>
              </a:rPr>
              <a:t>Scileanna taighde:</a:t>
            </a:r>
          </a:p>
          <a:p>
            <a:pPr algn="l" rtl="0"/>
            <a:r>
              <a:rPr lang="ga" b="0" i="0" u="none" baseline="0"/>
              <a:t>Táim in ann athróga a shainaithint.</a:t>
            </a:r>
          </a:p>
          <a:p>
            <a:pPr algn="l" rtl="0"/>
            <a:r>
              <a:rPr lang="ga" b="0" i="0" u="none" baseline="0"/>
              <a:t>Táim in ann breathnuithe a thaifeadadh agus míniú a thabhairt ar an méid a aimsíodh.</a:t>
            </a:r>
          </a:p>
        </p:txBody>
      </p:sp>
    </p:spTree>
    <p:extLst>
      <p:ext uri="{BB962C8B-B14F-4D97-AF65-F5344CB8AC3E}">
        <p14:creationId xmlns:p14="http://schemas.microsoft.com/office/powerpoint/2010/main" val="4225568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Foclóir áisiúil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8962219" cy="5598000"/>
          </a:xfrm>
        </p:spPr>
        <p:txBody>
          <a:bodyPr/>
          <a:lstStyle/>
          <a:p>
            <a:pPr lvl="0" algn="l" rtl="0"/>
            <a:r>
              <a:rPr lang="ga" b="1" i="0" u="none" baseline="0">
                <a:solidFill>
                  <a:srgbClr val="DA1884"/>
                </a:solidFill>
              </a:rPr>
              <a:t>Aer:</a:t>
            </a:r>
            <a:r>
              <a:rPr lang="ga" b="0" i="0" u="none" baseline="0"/>
              <a:t> meascán gáis atá thart orainn agus a bhímid ag análú. Comhdhéantar é as 78% nítrigine, 20% ocsaigine, agus níos lú ná 2% d’argón, dé-ocsaíd charbóin, ceo uisce agus gáis eile.</a:t>
            </a:r>
          </a:p>
          <a:p>
            <a:pPr algn="l" rtl="0"/>
            <a:r>
              <a:rPr lang="ga" b="1" i="0" u="none" baseline="0">
                <a:solidFill>
                  <a:srgbClr val="DA1884"/>
                </a:solidFill>
              </a:rPr>
              <a:t>Forbairt theirmeach:</a:t>
            </a:r>
            <a:r>
              <a:rPr lang="ga" b="0" i="0" u="none" baseline="0"/>
              <a:t> méadú ar thoirt mar gheall ar theas.</a:t>
            </a:r>
          </a:p>
          <a:p>
            <a:pPr lvl="0" algn="l" rtl="0"/>
            <a:r>
              <a:rPr lang="ga" b="1" i="0" u="none" baseline="0">
                <a:solidFill>
                  <a:srgbClr val="DA1884"/>
                </a:solidFill>
              </a:rPr>
              <a:t>Brú:</a:t>
            </a:r>
            <a:r>
              <a:rPr lang="ga" b="0" i="0" u="none" baseline="0"/>
              <a:t> tomhas fórsa thar achar ar leith. </a:t>
            </a:r>
            <a:br>
              <a:rPr lang="ga"/>
            </a:br>
            <a:r>
              <a:rPr lang="ga" b="0" i="0" u="none" baseline="0"/>
              <a:t>Mar sin, is é </a:t>
            </a:r>
            <a:r>
              <a:rPr lang="ga" b="1" i="0" u="none" baseline="0">
                <a:solidFill>
                  <a:srgbClr val="DA1884"/>
                </a:solidFill>
              </a:rPr>
              <a:t>aerbhrú</a:t>
            </a:r>
            <a:r>
              <a:rPr lang="ga" b="0" i="0" u="none" baseline="0"/>
              <a:t> méid fórsa an aeir ar achar faoi leith. </a:t>
            </a:r>
          </a:p>
          <a:p>
            <a:endParaRPr lang="ga" dirty="0"/>
          </a:p>
        </p:txBody>
      </p:sp>
    </p:spTree>
    <p:extLst>
      <p:ext uri="{BB962C8B-B14F-4D97-AF65-F5344CB8AC3E}">
        <p14:creationId xmlns:p14="http://schemas.microsoft.com/office/powerpoint/2010/main" val="3478934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099" y="637032"/>
            <a:ext cx="10596086" cy="440661"/>
          </a:xfrm>
        </p:spPr>
        <p:txBody>
          <a:bodyPr/>
          <a:lstStyle/>
          <a:p>
            <a:pPr algn="l" rtl="0"/>
            <a:r>
              <a:rPr lang="ga" b="1" i="0" u="none" baseline="0"/>
              <a:t>Modh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099" y="1387829"/>
            <a:ext cx="7542643" cy="4863210"/>
          </a:xfrm>
          <a:ln>
            <a:noFill/>
          </a:ln>
        </p:spPr>
        <p:txBody>
          <a:bodyPr/>
          <a:lstStyle/>
          <a:p>
            <a:pPr algn="l" rtl="0"/>
            <a:r>
              <a:rPr lang="ga" b="0" i="0" u="none" baseline="0"/>
              <a:t>Tá sibh chun forbairt agus crapadh aeir a iniúchadh!</a:t>
            </a:r>
          </a:p>
          <a:p>
            <a:endParaRPr lang="ga" dirty="0"/>
          </a:p>
          <a:p>
            <a:pPr marL="457200" indent="-457200" algn="l" rtl="0">
              <a:buClr>
                <a:srgbClr val="DA1884"/>
              </a:buClr>
              <a:buFont typeface="+mj-lt"/>
              <a:buAutoNum type="arabicPeriod"/>
            </a:pPr>
            <a:r>
              <a:rPr lang="ga" b="0" i="0" u="none" baseline="0"/>
              <a:t>Séidigí balún cúpla babhta le go mbeidh sé sínteach.</a:t>
            </a:r>
          </a:p>
          <a:p>
            <a:pPr marL="457200" indent="-457200" algn="l" rtl="0">
              <a:buClr>
                <a:srgbClr val="DA1884"/>
              </a:buClr>
              <a:buFont typeface="+mj-lt"/>
              <a:buAutoNum type="arabicPeriod"/>
            </a:pPr>
            <a:r>
              <a:rPr lang="ga" b="0" i="0" u="none" baseline="0"/>
              <a:t>Anois sínigí thar bhuidéal uisce folamh é.</a:t>
            </a:r>
          </a:p>
          <a:p>
            <a:pPr marL="457200" indent="-457200" algn="l" rtl="0">
              <a:buClr>
                <a:srgbClr val="DA1884"/>
              </a:buClr>
              <a:buFont typeface="+mj-lt"/>
              <a:buAutoNum type="arabicPeriod"/>
            </a:pPr>
            <a:r>
              <a:rPr lang="ga" b="0" i="0" u="none" baseline="0"/>
              <a:t>Cuirigí an buidéal i mbabhla uisce the.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30B3AD-2BE5-4FE1-BD13-18CA2FFB1A5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9218" y="4506581"/>
            <a:ext cx="1460500" cy="2133600"/>
          </a:xfrm>
          <a:prstGeom prst="rect">
            <a:avLst/>
          </a:prstGeom>
        </p:spPr>
      </p:pic>
      <p:pic>
        <p:nvPicPr>
          <p:cNvPr id="8" name="Picture 7" descr="A hand holding an empty bottle with balloon stretched over top in a bowl of water.">
            <a:extLst>
              <a:ext uri="{FF2B5EF4-FFF2-40B4-BE49-F238E27FC236}">
                <a16:creationId xmlns:a16="http://schemas.microsoft.com/office/drawing/2014/main" id="{1A84F67B-C1CE-49F7-988B-EDF495F2C01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4241" y="1280982"/>
            <a:ext cx="2397217" cy="4038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0852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8584" y="1299836"/>
            <a:ext cx="5883618" cy="4038169"/>
          </a:xfrm>
          <a:ln>
            <a:noFill/>
          </a:ln>
        </p:spPr>
        <p:txBody>
          <a:bodyPr>
            <a:normAutofit/>
          </a:bodyPr>
          <a:lstStyle/>
          <a:p>
            <a:pPr marL="457200" indent="-457200" algn="l" rtl="0">
              <a:buClr>
                <a:srgbClr val="DA1884"/>
              </a:buClr>
              <a:buFont typeface="+mj-lt"/>
              <a:buAutoNum type="arabicPeriod" startAt="4"/>
            </a:pPr>
            <a:r>
              <a:rPr lang="ga" b="0" i="0" u="none" baseline="0"/>
              <a:t>Ansin sáigí an buidéal síos i mbabhla uisce phréachta.</a:t>
            </a:r>
          </a:p>
          <a:p>
            <a:pPr marL="457200" indent="-457200" algn="l" rtl="0">
              <a:buClr>
                <a:srgbClr val="DA1884"/>
              </a:buClr>
              <a:buFont typeface="+mj-lt"/>
              <a:buAutoNum type="arabicPeriod" startAt="4"/>
            </a:pPr>
            <a:r>
              <a:rPr lang="ga" b="0" i="0" u="none" baseline="0"/>
              <a:t>Céard a tharlaíonn don bhalún?</a:t>
            </a:r>
          </a:p>
          <a:p>
            <a:pPr marL="457200" indent="-457200" algn="l" rtl="0">
              <a:buClr>
                <a:srgbClr val="DA1884"/>
              </a:buClr>
              <a:buFont typeface="+mj-lt"/>
              <a:buAutoNum type="arabicPeriod" startAt="4"/>
            </a:pPr>
            <a:r>
              <a:rPr lang="ga" b="0" i="0" u="none" baseline="0"/>
              <a:t>Céard a d’athródh sibh chun é sin a iniúchadh níos mó?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2DEF921-E252-4BD3-88EF-69C927821B9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9413" y="4628501"/>
            <a:ext cx="1022598" cy="2038998"/>
          </a:xfrm>
          <a:prstGeom prst="rect">
            <a:avLst/>
          </a:prstGeom>
        </p:spPr>
      </p:pic>
      <p:pic>
        <p:nvPicPr>
          <p:cNvPr id="7" name="Picture 6" descr="A hand holding an empty bottle with balloon stretched over top in a bowl of water with ice.&#10;">
            <a:extLst>
              <a:ext uri="{FF2B5EF4-FFF2-40B4-BE49-F238E27FC236}">
                <a16:creationId xmlns:a16="http://schemas.microsoft.com/office/drawing/2014/main" id="{74D9E390-9870-4980-84F2-54F39FAE079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09226" y="1387829"/>
            <a:ext cx="2606725" cy="367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0175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6E97FDD-6BDF-1346-8E58-F66FACC7734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7046" y="4628499"/>
            <a:ext cx="1124965" cy="2038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D90FBC4-E5A0-2B4E-B667-B01B476E9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Céard a d’fhoghlaim sibh?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E104D-68A1-6645-85D4-0A6FDB0CC1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3230357"/>
          </a:xfrm>
        </p:spPr>
        <p:txBody>
          <a:bodyPr/>
          <a:lstStyle/>
          <a:p>
            <a:pPr algn="l" rtl="0"/>
            <a:r>
              <a:rPr lang="ga" b="0" i="0" u="none" baseline="0" dirty="0"/>
              <a:t>Céard atá sa bhuidéal plaisteach ‘folamh’?</a:t>
            </a:r>
          </a:p>
          <a:p>
            <a:pPr algn="l" rtl="0"/>
            <a:r>
              <a:rPr lang="ga" b="0" i="0" u="none" baseline="0" dirty="0"/>
              <a:t>Céard a tharlaíonn don bhalún nuair a chuirtear an buidéal in </a:t>
            </a:r>
            <a:br>
              <a:rPr lang="ga" dirty="0"/>
            </a:br>
            <a:r>
              <a:rPr lang="ga" b="0" i="0" u="none" baseline="0" dirty="0"/>
              <a:t>uisce te agus fuar?</a:t>
            </a:r>
          </a:p>
          <a:p>
            <a:pPr algn="l" rtl="0"/>
            <a:r>
              <a:rPr lang="ga" b="0" i="0" u="none" baseline="0" dirty="0"/>
              <a:t>Cén cur síos a dhéanfadh sibh ar na hathruithe ar an ngás (aer) sa bhuidéal nuair a théitear é nó nuair a fhuaraítear é?</a:t>
            </a:r>
          </a:p>
          <a:p>
            <a:pPr algn="l" rtl="0"/>
            <a:r>
              <a:rPr lang="ga" b="0" i="0" u="none" baseline="0" dirty="0"/>
              <a:t>An féidir libh smaoineamh ar aon cheo eile a bhraitheann ar aer te le heitilt?</a:t>
            </a:r>
          </a:p>
        </p:txBody>
      </p:sp>
    </p:spTree>
    <p:extLst>
      <p:ext uri="{BB962C8B-B14F-4D97-AF65-F5344CB8AC3E}">
        <p14:creationId xmlns:p14="http://schemas.microsoft.com/office/powerpoint/2010/main" val="23585392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7">
            <a:extLst>
              <a:ext uri="{FF2B5EF4-FFF2-40B4-BE49-F238E27FC236}">
                <a16:creationId xmlns:a16="http://schemas.microsoft.com/office/drawing/2014/main" id="{A37117CB-4F11-4C05-8318-A34A729234C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1500" y="5378116"/>
            <a:ext cx="8061465" cy="147988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9FAD2F2-EE1D-F343-A2C5-DA71AF7F8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Meastóireacht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5EE6A-5643-2447-A449-DF5E3502C1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070811"/>
            <a:ext cx="9540000" cy="5787189"/>
          </a:xfrm>
        </p:spPr>
        <p:txBody>
          <a:bodyPr/>
          <a:lstStyle/>
          <a:p>
            <a:pPr algn="l" rtl="0"/>
            <a:r>
              <a:rPr lang="ga" sz="2000" b="0" i="0" u="none" baseline="0" dirty="0"/>
              <a:t>Céard a cheapann sibh faoinár g</a:t>
            </a:r>
            <a:r>
              <a:rPr lang="ga" sz="2000" b="1" i="0" u="none" baseline="0" dirty="0">
                <a:solidFill>
                  <a:srgbClr val="DA1884"/>
                </a:solidFill>
              </a:rPr>
              <a:t>cuspóirí foghlama</a:t>
            </a:r>
            <a:r>
              <a:rPr lang="ga" sz="2000" b="0" i="0" u="none" baseline="0" dirty="0"/>
              <a:t> inniu?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ga" sz="2000" b="0" i="0" u="none" baseline="0" dirty="0"/>
              <a:t>Tuigim gur leacht é aer: sreabhann sé, is féidir lena chruth athrú agus líonann sé a ghabhdán. 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ga" sz="2000" b="0" i="0" u="none" baseline="0" dirty="0"/>
              <a:t>Tá a fhios agam faoi ghluaiseacht cáithníní i ngás, agus tuigim go bhforbraíonn gás nuair a théitear é.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ga" sz="2000" b="0" i="0" u="none" baseline="0" dirty="0"/>
              <a:t>Tá a fhios agam gurb é an t-aerbhrú an fórsa aeir thar achar ar leith.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ga" sz="2000" b="0" i="0" u="none" baseline="0" dirty="0"/>
              <a:t>Táim in ann athróga a shainaithint.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ga" sz="2000" b="0" i="0" u="none" baseline="0" dirty="0"/>
              <a:t>Táim in ann breathnuithe a thaifeadadh agus míniú a thabhairt ar an méid a aimsíodh.</a:t>
            </a:r>
          </a:p>
          <a:p>
            <a:pPr algn="l" rtl="0"/>
            <a:r>
              <a:rPr lang="ga" sz="2000" b="0" i="0" u="none" baseline="0" dirty="0"/>
              <a:t>Má tá sibh muiníneach faoin méid sin, sínigí cúig mhéar in airde, nó sínigí méar amháin más fearr libh an ceacht a phlé arís.</a:t>
            </a:r>
          </a:p>
          <a:p>
            <a:endParaRPr lang="ga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9C3BB68-3A9E-406A-91F7-433B05C94C7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681" y="4619533"/>
            <a:ext cx="927376" cy="203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8663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4">
            <a:extLst>
              <a:ext uri="{FF2B5EF4-FFF2-40B4-BE49-F238E27FC236}">
                <a16:creationId xmlns:a16="http://schemas.microsoft.com/office/drawing/2014/main" id="{939E9279-BB92-4E18-93BF-E4D6A86A2D2F}"/>
              </a:ext>
            </a:extLst>
          </p:cNvPr>
          <p:cNvSpPr>
            <a:spLocks noGrp="1"/>
          </p:cNvSpPr>
          <p:nvPr/>
        </p:nvSpPr>
        <p:spPr>
          <a:xfrm>
            <a:off x="0" y="3343003"/>
            <a:ext cx="12192000" cy="352044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5000" b="1" i="0" kern="1200">
                <a:solidFill>
                  <a:srgbClr val="DA1884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ga" sz="3600" b="1" i="0" u="none" baseline="0"/>
              <a:t>   Buíochas</a:t>
            </a:r>
          </a:p>
          <a:p>
            <a:endParaRPr lang="ga" sz="3600" dirty="0"/>
          </a:p>
          <a:p>
            <a:endParaRPr lang="ga" sz="1800" dirty="0"/>
          </a:p>
          <a:p>
            <a:pPr algn="l" rtl="0"/>
            <a:r>
              <a:rPr lang="ga" sz="1800" b="0" i="0" u="none" baseline="0"/>
              <a:t> </a:t>
            </a:r>
          </a:p>
          <a:p>
            <a:endParaRPr lang="ga" sz="1800" dirty="0"/>
          </a:p>
          <a:p>
            <a:endParaRPr lang="ga" sz="1800" b="0" dirty="0">
              <a:solidFill>
                <a:schemeClr val="tx1"/>
              </a:solidFill>
            </a:endParaRPr>
          </a:p>
          <a:p>
            <a:endParaRPr lang="ga" sz="1800" b="0" dirty="0">
              <a:solidFill>
                <a:schemeClr val="tx1"/>
              </a:solidFill>
            </a:endParaRPr>
          </a:p>
          <a:p>
            <a:endParaRPr lang="ga" sz="1800" b="0" dirty="0">
              <a:solidFill>
                <a:schemeClr val="tx1"/>
              </a:solidFill>
            </a:endParaRPr>
          </a:p>
          <a:p>
            <a:endParaRPr lang="ga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6CDFEAAA-6B1C-4962-9A55-E0A591074C8C}"/>
              </a:ext>
            </a:extLst>
          </p:cNvPr>
          <p:cNvSpPr txBox="1"/>
          <p:nvPr/>
        </p:nvSpPr>
        <p:spPr>
          <a:xfrm>
            <a:off x="303245" y="4087560"/>
            <a:ext cx="1115008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g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ga" b="0" i="0" u="none" baseline="0">
                <a:latin typeface="Century Gothic" panose="020B0502020202020204" pitchFamily="34" charset="0"/>
              </a:rPr>
              <a:t>Sleamhnán 2: íomhá © Balefire/Shutterstock</a:t>
            </a:r>
          </a:p>
          <a:p>
            <a:pPr algn="l" rtl="0"/>
            <a:r>
              <a:rPr lang="ga" b="0" i="0" u="none" baseline="0">
                <a:latin typeface="Century Gothic" panose="020B0502020202020204" pitchFamily="34" charset="0"/>
              </a:rPr>
              <a:t>Sleamhnáin 5 agus 6: íomhánna © Royal Society of Chemistry</a:t>
            </a:r>
          </a:p>
          <a:p>
            <a:pPr algn="l" rtl="0"/>
            <a:r>
              <a:rPr lang="ga" b="0" i="0" u="none" baseline="0">
                <a:latin typeface="Century Gothic" panose="020B0502020202020204" pitchFamily="34" charset="0"/>
              </a:rPr>
              <a:t>Sleamhnán 8: íomhá © Sichonl/Shutterstock</a:t>
            </a:r>
          </a:p>
          <a:p>
            <a:endParaRPr lang="ga" dirty="0">
              <a:latin typeface="Century Gothic" panose="020B0502020202020204" pitchFamily="34" charset="0"/>
            </a:endParaRPr>
          </a:p>
          <a:p>
            <a:endParaRPr lang="ga" dirty="0"/>
          </a:p>
        </p:txBody>
      </p:sp>
    </p:spTree>
    <p:extLst>
      <p:ext uri="{BB962C8B-B14F-4D97-AF65-F5344CB8AC3E}">
        <p14:creationId xmlns:p14="http://schemas.microsoft.com/office/powerpoint/2010/main" val="14850894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485</Words>
  <Application>Microsoft Office PowerPoint</Application>
  <PresentationFormat>Widescreen</PresentationFormat>
  <Paragraphs>51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Century Gothic</vt:lpstr>
      <vt:lpstr>Office Theme</vt:lpstr>
      <vt:lpstr>Iniúchtaí eolaíochta na bunscoile https://rsc.li/3iSeLVe   </vt:lpstr>
      <vt:lpstr>Na cupáin ghreamaitheacha</vt:lpstr>
      <vt:lpstr>Cuspóirí foghlama</vt:lpstr>
      <vt:lpstr>Foclóir áisiúil</vt:lpstr>
      <vt:lpstr>Modh</vt:lpstr>
      <vt:lpstr>PowerPoint Presentation</vt:lpstr>
      <vt:lpstr>Céard a d’fhoghlaim sibh?</vt:lpstr>
      <vt:lpstr>Meastóireacht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 cupáin ghreamaitheacha: sleamhnáin don seomra ranga</dc:title>
  <dc:subject>Dírítear sa turgnamh seo ar gháis agus aerbhrú. </dc:subject>
  <dc:creator>Melinda Welch</dc:creator>
  <cp:keywords>Primary science experiment_investigation_gases_air pressure</cp:keywords>
  <cp:lastModifiedBy>Chloe Francis</cp:lastModifiedBy>
  <cp:revision>259</cp:revision>
  <dcterms:created xsi:type="dcterms:W3CDTF">2021-04-13T16:26:00Z</dcterms:created>
  <dcterms:modified xsi:type="dcterms:W3CDTF">2021-08-18T14:08:30Z</dcterms:modified>
  <cp:category>Royal Society of Chemistry</cp:category>
</cp:coreProperties>
</file>