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6" r:id="rId2"/>
    <p:sldId id="299" r:id="rId3"/>
    <p:sldId id="313" r:id="rId4"/>
    <p:sldId id="300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4" r:id="rId15"/>
    <p:sldId id="325" r:id="rId16"/>
    <p:sldId id="32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F"/>
    <a:srgbClr val="006F62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73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33F9FAB-8F67-554C-8976-182FAB92D935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https://rsc.li/3OYsLNd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9D469-9914-2742-A697-8B89F6A985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E286B5-1846-7642-904F-20DDCBAD47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/>
              <a:t>Analysis of vitamin C content in cooked cabbage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8EBEC05-22EA-4148-B2C9-A89C5C9ED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8992467" y="-186719"/>
            <a:ext cx="4333437" cy="433343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0"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062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3 – Plan the analysis of the vitamin C content of cooked cabbage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28115"/>
            <a:ext cx="10080000" cy="49225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/>
              <a:t>Stage 2: determination of the vitamin C content of cabbage cooked in boiling water</a:t>
            </a:r>
          </a:p>
          <a:p>
            <a:pPr marL="0" indent="0">
              <a:buNone/>
            </a:pPr>
            <a:r>
              <a:rPr lang="en-GB" dirty="0"/>
              <a:t>NB: use of a fume cupboard will reduce the smell of cabbage in the laboratory.</a:t>
            </a:r>
          </a:p>
          <a:p>
            <a:pPr marL="360363" lvl="0" indent="-360424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9973"/>
              <a:buFont typeface="Arial"/>
              <a:buAutoNum type="romanLcPeriod"/>
            </a:pPr>
            <a:r>
              <a:rPr lang="en-GB" sz="2400" dirty="0"/>
              <a:t>Weigh out 50 g of cabbage on an analytical balance and shred finely.</a:t>
            </a:r>
            <a:endParaRPr lang="en-GB" dirty="0"/>
          </a:p>
          <a:p>
            <a:pPr marL="360363" lvl="0" indent="-360424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9973"/>
              <a:buFont typeface="Arial"/>
              <a:buAutoNum type="romanLcPeriod"/>
            </a:pPr>
            <a:r>
              <a:rPr lang="en-GB" sz="2400" dirty="0"/>
              <a:t>Place the cabbage in 100 cm</a:t>
            </a:r>
            <a:r>
              <a:rPr lang="en-GB" sz="2400" baseline="30000" dirty="0"/>
              <a:t>3</a:t>
            </a:r>
            <a:r>
              <a:rPr lang="en-GB" sz="2400" dirty="0"/>
              <a:t> of boiling water, allow to simmer for 10 minutes.</a:t>
            </a:r>
            <a:endParaRPr lang="en-GB" dirty="0"/>
          </a:p>
          <a:p>
            <a:pPr marL="360363" lvl="0" indent="-360424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9973"/>
              <a:buFont typeface="Arial"/>
              <a:buAutoNum type="romanLcPeriod"/>
            </a:pPr>
            <a:r>
              <a:rPr lang="en-GB" sz="2400" dirty="0"/>
              <a:t>Carefully pour off the hot water after this time and liquidise the cooked cabbage.</a:t>
            </a:r>
            <a:endParaRPr lang="en-GB" dirty="0"/>
          </a:p>
          <a:p>
            <a:pPr marL="360363" lvl="0" indent="-360424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9973"/>
              <a:buFont typeface="Arial"/>
              <a:buAutoNum type="romanLcPeriod"/>
            </a:pPr>
            <a:r>
              <a:rPr lang="en-GB" sz="2400" dirty="0"/>
              <a:t>Add 250 cm</a:t>
            </a:r>
            <a:r>
              <a:rPr lang="en-GB" sz="2400" baseline="30000" dirty="0"/>
              <a:t>3</a:t>
            </a:r>
            <a:r>
              <a:rPr lang="en-GB" sz="2400" dirty="0"/>
              <a:t> of 5% phosphoric acid (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PO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GB" sz="2400" dirty="0"/>
              <a:t>) to the liquidised cabbage, stir and weigh the mixture.</a:t>
            </a:r>
            <a:endParaRPr lang="en-GB" dirty="0"/>
          </a:p>
          <a:p>
            <a:pPr marL="360363" lvl="0" indent="-360424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9973"/>
              <a:buFont typeface="Arial"/>
              <a:buAutoNum type="romanLcPeriod"/>
            </a:pPr>
            <a:r>
              <a:rPr lang="en-GB" sz="2400" dirty="0"/>
              <a:t>Remove about</a:t>
            </a:r>
            <a:r>
              <a:rPr lang="en-GB" sz="2400" b="1" dirty="0"/>
              <a:t> </a:t>
            </a:r>
            <a:r>
              <a:rPr lang="en-GB" sz="2400" dirty="0"/>
              <a:t>20 cm</a:t>
            </a:r>
            <a:r>
              <a:rPr lang="en-GB" sz="2400" baseline="30000" dirty="0"/>
              <a:t>3 </a:t>
            </a:r>
            <a:r>
              <a:rPr lang="en-GB" sz="2400" dirty="0"/>
              <a:t>of the mixture and weigh. Filter the mixture through muslin or glass wool. Retain the filtrate and make it up with the washings to 25 cm</a:t>
            </a:r>
            <a:r>
              <a:rPr lang="en-GB" sz="2400" baseline="30000" dirty="0"/>
              <a:t>3</a:t>
            </a:r>
            <a:r>
              <a:rPr lang="en-GB" sz="2400" dirty="0"/>
              <a:t>. (The exact volume is not needed in the calculation so this volume can be measured with a measuring cylinder.)</a:t>
            </a:r>
            <a:endParaRPr lang="en-GB" dirty="0"/>
          </a:p>
          <a:p>
            <a:pPr marL="360363" lvl="0" indent="-360372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Transfer 25 cm</a:t>
            </a:r>
            <a:r>
              <a:rPr lang="en-GB" sz="2400" baseline="30000" dirty="0"/>
              <a:t>3 </a:t>
            </a:r>
            <a:r>
              <a:rPr lang="en-GB" sz="2400" dirty="0"/>
              <a:t>portions to a conical flask. Titrate against standardised DCPIP until the you reach end point, where a pink colour is seen and persists for 10 seconds.</a:t>
            </a:r>
            <a:endParaRPr lang="en-GB" dirty="0"/>
          </a:p>
          <a:p>
            <a:pPr marL="360363" lvl="0" indent="-360372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Repeat the titration until your record two concordant titres.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3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78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3 – Plan the analysis of the vitamin C content of cooked cabbage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28115"/>
            <a:ext cx="10080000" cy="49225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Stage 3: determination of the vitamin C content of cabbage cooked in cold water which is brough to the boil</a:t>
            </a:r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Weigh out 50 g of cabbage on an analytical balance and shred finely.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Place the cabbage in 100 cm</a:t>
            </a:r>
            <a:r>
              <a:rPr lang="en-GB" sz="2400" baseline="30000" dirty="0"/>
              <a:t>3</a:t>
            </a:r>
            <a:r>
              <a:rPr lang="en-GB" sz="2400" dirty="0"/>
              <a:t> of cold deionised water and slowly bring it to the boil. Allow to simmer when boiling temperature is reached until the total time in the water is 10 minutes.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Carefully pour off the hot water after this time and liquidise the cooked cabbage.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Add 250 cm</a:t>
            </a:r>
            <a:r>
              <a:rPr lang="en-GB" sz="2400" baseline="30000" dirty="0"/>
              <a:t>3</a:t>
            </a:r>
            <a:r>
              <a:rPr lang="en-GB" sz="2400" dirty="0"/>
              <a:t> of 5% phosphoric acid (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PO</a:t>
            </a:r>
            <a:r>
              <a:rPr lang="en-GB" sz="24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GB" sz="2400" dirty="0"/>
              <a:t>) to the liquidised cabbage, stir and weigh the mixture.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Remove about</a:t>
            </a:r>
            <a:r>
              <a:rPr lang="en-GB" sz="2400" b="1" dirty="0"/>
              <a:t> </a:t>
            </a:r>
            <a:r>
              <a:rPr lang="en-GB" sz="2400" dirty="0"/>
              <a:t>20 cm</a:t>
            </a:r>
            <a:r>
              <a:rPr lang="en-GB" sz="2400" baseline="30000" dirty="0"/>
              <a:t>3 </a:t>
            </a:r>
            <a:r>
              <a:rPr lang="en-GB" sz="2400" dirty="0"/>
              <a:t>of the mixture and weigh. Filter the mixture through muslin or glass wool. Retain the filtrate and make it up with the washings to 25 cm</a:t>
            </a:r>
            <a:r>
              <a:rPr lang="en-GB" sz="2400" baseline="30000" dirty="0"/>
              <a:t>3</a:t>
            </a:r>
            <a:r>
              <a:rPr lang="en-GB" sz="2400" dirty="0"/>
              <a:t>. (The exact volume is not needed in the calculation so this volume can be measured with a measuring cylinder.)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Transfer 25 cm</a:t>
            </a:r>
            <a:r>
              <a:rPr lang="en-GB" sz="2400" baseline="30000" dirty="0"/>
              <a:t>3 </a:t>
            </a:r>
            <a:r>
              <a:rPr lang="en-GB" sz="2400" dirty="0"/>
              <a:t>portions to a conical flask. Titrate against standardised DCPIP until you reach the end point, where a pink colour is seen and persists for 10 seconds.</a:t>
            </a:r>
            <a:endParaRPr lang="en-GB" dirty="0"/>
          </a:p>
          <a:p>
            <a:pPr marL="360363" lvl="0" indent="-360394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-GB" sz="2400" dirty="0"/>
              <a:t>Repeat the titration until you record two concordant titres.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3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518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4 – Carry out the analysis of vitamin C in cabbage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28115"/>
            <a:ext cx="10080000" cy="49225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600" b="1" dirty="0"/>
              <a:t>Recording your data</a:t>
            </a:r>
          </a:p>
          <a:p>
            <a:pPr marL="0" indent="0">
              <a:buNone/>
            </a:pPr>
            <a:r>
              <a:rPr lang="en-GB" b="1" dirty="0"/>
              <a:t>Titration data:</a:t>
            </a:r>
          </a:p>
          <a:p>
            <a:r>
              <a:rPr lang="en-GB" dirty="0"/>
              <a:t>Titration data table drawn showing initial and final volumes and titre used with units for each quantity.</a:t>
            </a:r>
          </a:p>
          <a:p>
            <a:r>
              <a:rPr lang="en-GB" dirty="0"/>
              <a:t>All titration readings should be to 0.05 cm</a:t>
            </a:r>
            <a:r>
              <a:rPr lang="en-GB" baseline="30000" dirty="0"/>
              <a:t>3</a:t>
            </a:r>
            <a:r>
              <a:rPr lang="en-GB" dirty="0"/>
              <a:t>.</a:t>
            </a:r>
          </a:p>
          <a:p>
            <a:r>
              <a:rPr lang="en-GB" dirty="0"/>
              <a:t>Concordant titres should be selected.</a:t>
            </a:r>
          </a:p>
          <a:p>
            <a:r>
              <a:rPr lang="en-GB" dirty="0"/>
              <a:t>Mean titre is calculated from concordant titres.</a:t>
            </a:r>
          </a:p>
          <a:p>
            <a:pPr marL="0" indent="0">
              <a:buNone/>
            </a:pPr>
            <a:r>
              <a:rPr lang="en-GB" b="1" dirty="0"/>
              <a:t>Mass readings:</a:t>
            </a:r>
          </a:p>
          <a:p>
            <a:pPr marL="0" indent="0">
              <a:buNone/>
            </a:pPr>
            <a:r>
              <a:rPr lang="en-GB" dirty="0"/>
              <a:t>Table(s) recording:</a:t>
            </a:r>
          </a:p>
          <a:p>
            <a:pPr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SzPct val="144885"/>
            </a:pPr>
            <a:r>
              <a:rPr lang="en-GB" sz="2000" b="1" i="1" dirty="0"/>
              <a:t>M</a:t>
            </a:r>
            <a:r>
              <a:rPr lang="en-GB" sz="2000" b="1" baseline="-25000" dirty="0"/>
              <a:t>c</a:t>
            </a:r>
            <a:r>
              <a:rPr lang="en-GB" sz="2000" dirty="0"/>
              <a:t> ,the mass of the liquidised sample of cabbage mixed with 250 cm</a:t>
            </a:r>
            <a:r>
              <a:rPr lang="en-GB" sz="2000" baseline="30000" dirty="0"/>
              <a:t>3</a:t>
            </a:r>
            <a:r>
              <a:rPr lang="en-GB" sz="2000" dirty="0"/>
              <a:t> of 5% phosphoric acid with units.</a:t>
            </a:r>
          </a:p>
          <a:p>
            <a:pPr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SzPct val="144885"/>
            </a:pPr>
            <a:r>
              <a:rPr lang="en-GB" sz="2000" b="1" i="1" dirty="0"/>
              <a:t>m</a:t>
            </a:r>
            <a:r>
              <a:rPr lang="en-GB" sz="2000" b="1" baseline="-25000" dirty="0"/>
              <a:t>c, </a:t>
            </a:r>
            <a:r>
              <a:rPr lang="en-GB" sz="2000" dirty="0"/>
              <a:t>the mass of the 20 cm</a:t>
            </a:r>
            <a:r>
              <a:rPr lang="en-GB" sz="2000" baseline="30000" dirty="0"/>
              <a:t>3 </a:t>
            </a:r>
            <a:r>
              <a:rPr lang="en-GB" sz="2000" dirty="0"/>
              <a:t>portion of this mixture</a:t>
            </a:r>
            <a:r>
              <a:rPr lang="en-GB" sz="2000" b="1" dirty="0"/>
              <a:t> </a:t>
            </a:r>
            <a:r>
              <a:rPr lang="en-GB" sz="2000" dirty="0"/>
              <a:t>with units.</a:t>
            </a:r>
          </a:p>
          <a:p>
            <a:pPr marL="0" lvl="0" indent="0" algn="l" rtl="0">
              <a:lnSpc>
                <a:spcPct val="107916"/>
              </a:lnSpc>
              <a:spcBef>
                <a:spcPts val="600"/>
              </a:spcBef>
              <a:spcAft>
                <a:spcPts val="0"/>
              </a:spcAft>
              <a:buSzPct val="144885"/>
              <a:buNone/>
            </a:pPr>
            <a:r>
              <a:rPr lang="en-GB" sz="2000" dirty="0"/>
              <a:t>All mass readings should be to 0.5 g (or accuracy of the balance used).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4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372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4 – Carry out the analysis of vitamin C in cabbage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100 g of sample contains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=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𝑉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𝐹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𝑚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×2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of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vitamin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lv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b="1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Example data using the formula to calculate the vitamin C content for cabbage cooked in boiling water: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242.2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23.8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F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0.12 mg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-3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V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10.00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3</a:t>
                </a: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endParaRPr lang="en-GB" sz="1800" baseline="30000" dirty="0">
                  <a:solidFill>
                    <a:srgbClr val="000000"/>
                  </a:solidFill>
                  <a:ea typeface="Calibri" panose="020F0502020204030204" pitchFamily="34" charset="0"/>
                </a:endParaRPr>
              </a:p>
              <a:p>
                <a:pPr mar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b="1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Example data using the formula to calculate the vitamin C content for cabbage cooked in water brought to the boil:</a:t>
                </a:r>
                <a:endParaRPr lang="en-GB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248.6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25.2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F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0.12 mg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-3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V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6.50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3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  <a:blipFill>
                <a:blip r:embed="rId2"/>
                <a:stretch>
                  <a:fillRect l="-1452" t="-866" r="-1149" b="-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4 example data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091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4 – Carry out the analysis of vitamin C in cabbage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100 g of sample contains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=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𝑉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𝐹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𝑚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×2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of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vitamin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lv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b="1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Example data and solution using the formula to calculate the vitamin C content for cabbage cooked in boiling water: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242.2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23.8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F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0.12 mg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-3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V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10.00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3</a:t>
                </a: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endParaRPr lang="en-GB" sz="1800" baseline="300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Century Gothic" panose="020B0502020202020204" pitchFamily="34" charset="0"/>
                  <a:cs typeface="Century Gothic" panose="020B0502020202020204" pitchFamily="34" charset="0"/>
                </a:endParaRPr>
              </a:p>
              <a:p>
                <a:pPr marL="114300" indent="0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100 g of sample contains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10.00 ×0.12 ×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242.2</m:t>
                        </m:r>
                      </m:num>
                      <m:den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23.8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×2=24.42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of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vitamin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  <a:blipFill>
                <a:blip r:embed="rId2"/>
                <a:stretch>
                  <a:fillRect l="-1452" t="-1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Task 4 calculations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715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4 – Carry out the analysis of vitamin C in cabbage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100 g of sample contains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=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entury Gothic" panose="020B0502020202020204" pitchFamily="34" charset="0"/>
                      </a:rPr>
                      <m:t>𝑉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𝐹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𝑀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𝑚</m:t>
                        </m:r>
                        <m:r>
                          <a:rPr lang="en-GB" sz="1800" b="0" i="1" baseline="-250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×2</m:t>
                    </m:r>
                    <m:r>
                      <a:rPr lang="en-GB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of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vitamin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lvl="0" indent="0">
                  <a:lnSpc>
                    <a:spcPct val="107000"/>
                  </a:lnSpc>
                  <a:buNone/>
                  <a:tabLst>
                    <a:tab pos="5490845" algn="r"/>
                  </a:tabLst>
                </a:pPr>
                <a:r>
                  <a:rPr lang="en-GB" sz="1800" b="1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Example data and solution using the formula to calculate the vitamin C content for cabbage cooked in water brought to the boil: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248.6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m</a:t>
                </a:r>
                <a:r>
                  <a:rPr lang="en-GB" sz="1800" baseline="-25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c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25.2 g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F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0.12 mg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-3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i="1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V</a:t>
                </a: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 = 6.50 cm</a:t>
                </a:r>
                <a:r>
                  <a:rPr lang="en-GB" sz="1800" baseline="300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3</a:t>
                </a: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114300" indent="0" algn="l">
                  <a:lnSpc>
                    <a:spcPct val="107000"/>
                  </a:lnSpc>
                  <a:spcAft>
                    <a:spcPts val="600"/>
                  </a:spcAft>
                  <a:buNone/>
                </a:pPr>
                <a:r>
                  <a:rPr lang="en-GB" sz="1800" dirty="0">
                    <a:solidFill>
                      <a:srgbClr val="000000"/>
                    </a:solidFill>
                    <a:effectLst/>
                    <a:latin typeface="Century Gothic" panose="020B0502020202020204" pitchFamily="34" charset="0"/>
                    <a:ea typeface="Century Gothic" panose="020B0502020202020204" pitchFamily="34" charset="0"/>
                    <a:cs typeface="Century Gothic" panose="020B0502020202020204" pitchFamily="34" charset="0"/>
                  </a:rPr>
                  <a:t>100 g of sample contains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6.50 ×0.12 ×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248.6</m:t>
                        </m:r>
                      </m:num>
                      <m:den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25.2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×2=15.39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of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vitamin</m:t>
                    </m:r>
                    <m: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 i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C</m:t>
                    </m:r>
                  </m:oMath>
                </a14:m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  <a:blipFill>
                <a:blip r:embed="rId2"/>
                <a:stretch>
                  <a:fillRect l="-1452" t="-1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4 calculations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049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4 – Carry out the analysis of vitamin C in cabbage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GB" sz="2100" b="1" dirty="0"/>
                  <a:t>Conclusion to hypothesis on vitamin C content of cabbage cooked by both methods:</a:t>
                </a:r>
              </a:p>
              <a:p>
                <a:pPr marL="0" indent="0">
                  <a:buNone/>
                </a:pPr>
                <a:r>
                  <a:rPr lang="en-GB" sz="1800" dirty="0"/>
                  <a:t>Based on example values and the fact that raw cabbage contains 36.60 mg of vitamin C per 100 g:</a:t>
                </a:r>
              </a:p>
              <a:p>
                <a:r>
                  <a:rPr lang="en-GB" sz="1800" dirty="0"/>
                  <a:t>100 g of cabbage cooked in boiling water has lost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𝟑𝟔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𝟒𝟐</m:t>
                        </m:r>
                      </m:num>
                      <m:den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𝟑𝟔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den>
                    </m:f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𝟑𝟑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𝟐𝟖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1800" dirty="0"/>
                  <a:t> of vitamin C. </a:t>
                </a:r>
              </a:p>
              <a:p>
                <a:r>
                  <a:rPr lang="en-GB" sz="1800" dirty="0"/>
                  <a:t>This is less than 50% of vitamin C mentioned in the hypothesis so the hypothesis is incorrect for this sample.</a:t>
                </a:r>
                <a:br>
                  <a:rPr lang="en-GB" sz="1800" dirty="0"/>
                </a:br>
                <a:endParaRPr lang="en-GB" sz="1800" dirty="0"/>
              </a:p>
              <a:p>
                <a:r>
                  <a:rPr lang="en-GB" sz="1800" dirty="0"/>
                  <a:t>100 g of cabbage cooked in water brought to the boil has lost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𝟑𝟔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𝟑𝟗</m:t>
                        </m:r>
                      </m:num>
                      <m:den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𝟑𝟔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𝟔𝟎</m:t>
                        </m:r>
                      </m:den>
                    </m:f>
                    <m:r>
                      <a:rPr lang="en-GB" sz="1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𝟓𝟕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𝟗𝟓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1800" b="1" dirty="0"/>
                  <a:t> </a:t>
                </a:r>
                <a:r>
                  <a:rPr lang="en-GB" sz="1800" dirty="0"/>
                  <a:t>of vitamin C. </a:t>
                </a:r>
              </a:p>
              <a:p>
                <a:r>
                  <a:rPr lang="en-GB" sz="1800" dirty="0"/>
                  <a:t>This is more than 50% of vitamin C mentioned in the hypothesis so the hypothesis is correct for this sample.</a:t>
                </a:r>
                <a:br>
                  <a:rPr lang="en-GB" sz="1800" dirty="0"/>
                </a:br>
                <a:endParaRPr lang="en-GB" sz="1800" dirty="0"/>
              </a:p>
              <a:p>
                <a:r>
                  <a:rPr lang="en-GB" sz="1800" dirty="0"/>
                  <a:t>The hypothesis also correctly states that more vitamin C is lost when cabbage is cooked in water which is brought to the boil than when plunged into boiling water.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28115"/>
                <a:ext cx="10080000" cy="4922587"/>
              </a:xfrm>
              <a:blipFill>
                <a:blip r:embed="rId2"/>
                <a:stretch>
                  <a:fillRect l="-1452" t="-2228" r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Conclusion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297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76D69270-DF54-0F49-8E8A-A56623E50520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D8218-2EAA-0744-9CB0-4B70E3A9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261EF-CB17-734D-9279-25E68CB2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5940000" cy="5040000"/>
          </a:xfrm>
        </p:spPr>
        <p:txBody>
          <a:bodyPr/>
          <a:lstStyle/>
          <a:p>
            <a:r>
              <a:rPr lang="en-GB" dirty="0"/>
              <a:t>Cooking can reduce the content of vitamin C in food and the choice of cooking method is important to preserve the maximum amount of this critical vitamin.</a:t>
            </a:r>
          </a:p>
          <a:p>
            <a:r>
              <a:rPr lang="en-GB" dirty="0"/>
              <a:t>The amount of vitamin C in food can be determined by a redox titration with a standard solution of</a:t>
            </a:r>
            <a:r>
              <a:rPr lang="en-US" dirty="0"/>
              <a:t> dichlorophenolindophenol (</a:t>
            </a:r>
            <a:r>
              <a:rPr lang="en-GB" b="1" dirty="0"/>
              <a:t>DCPIP</a:t>
            </a:r>
            <a:r>
              <a:rPr lang="en-GB" dirty="0"/>
              <a:t>).</a:t>
            </a:r>
          </a:p>
          <a:p>
            <a:r>
              <a:rPr lang="en-GB" dirty="0"/>
              <a:t>Your challenge is to plan and carry out the analysis of the vitamin C content of cabbage cooked by two different methods.</a:t>
            </a:r>
          </a:p>
        </p:txBody>
      </p:sp>
      <p:pic>
        <p:nvPicPr>
          <p:cNvPr id="6" name="Google Shape;116;p4" descr="A molecular model of Vitamin C (ascorbic acid)">
            <a:extLst>
              <a:ext uri="{FF2B5EF4-FFF2-40B4-BE49-F238E27FC236}">
                <a16:creationId xmlns:a16="http://schemas.microsoft.com/office/drawing/2014/main" id="{23866986-A640-EA21-E75D-9C24764FE47B}"/>
              </a:ext>
            </a:extLst>
          </p:cNvPr>
          <p:cNvPicPr preferRelativeResize="0"/>
          <p:nvPr/>
        </p:nvPicPr>
        <p:blipFill rotWithShape="1">
          <a:blip r:embed="rId2"/>
          <a:srcRect l="2094" r="-210"/>
          <a:stretch/>
        </p:blipFill>
        <p:spPr>
          <a:xfrm>
            <a:off x="6567055" y="2258129"/>
            <a:ext cx="4298623" cy="2341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30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350AFE14-7558-414E-BACA-B5608B694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10194-ACF4-F142-8C73-780866DDE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D38AB-28F8-7D43-B9AD-B65F2C66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Apply the practical techniques of preparing a solution and carrying out a titration to analyse the mass of vitamin C in cooked cabbage.</a:t>
            </a:r>
          </a:p>
          <a:p>
            <a:r>
              <a:rPr lang="en-GB" dirty="0"/>
              <a:t>Plan a practical method for your analysis from partial instructions, taking into account health and safety considerations and the required accuracy and precision.</a:t>
            </a:r>
          </a:p>
          <a:p>
            <a:r>
              <a:rPr lang="en-GB" dirty="0"/>
              <a:t>Record, analyse and present data to reach a conclusion from your results.</a:t>
            </a:r>
          </a:p>
          <a:p>
            <a:r>
              <a:rPr lang="en-GB" dirty="0"/>
              <a:t>Apply concepts of redox, solubility, enzyme and numerical chemistry to the analysis of vitamin C in cabbage.</a:t>
            </a:r>
          </a:p>
        </p:txBody>
      </p:sp>
    </p:spTree>
    <p:extLst>
      <p:ext uri="{BB962C8B-B14F-4D97-AF65-F5344CB8AC3E}">
        <p14:creationId xmlns:p14="http://schemas.microsoft.com/office/powerpoint/2010/main" val="372428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1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 – Structure and bonding in vitamin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ascorbic acid (vitamin C) molecule contains alkene, secondary alcohol, primary alcohol and ester functional groups.</a:t>
            </a:r>
          </a:p>
          <a:p>
            <a:pPr marL="0" indent="0">
              <a:buNone/>
            </a:pPr>
            <a:r>
              <a:rPr lang="en-GB" dirty="0"/>
              <a:t>It does </a:t>
            </a:r>
            <a:r>
              <a:rPr lang="en-GB" b="1" dirty="0"/>
              <a:t>not</a:t>
            </a:r>
            <a:r>
              <a:rPr lang="en-GB" dirty="0"/>
              <a:t> contain the carboxylic acid functional group.</a:t>
            </a:r>
          </a:p>
        </p:txBody>
      </p:sp>
      <p:pic>
        <p:nvPicPr>
          <p:cNvPr id="6" name="Picture 5" descr="A molecular model of Vitamin C (ascorbic acid) alongside two alternative forms of the skeletal structural formula of the same molecule">
            <a:extLst>
              <a:ext uri="{FF2B5EF4-FFF2-40B4-BE49-F238E27FC236}">
                <a16:creationId xmlns:a16="http://schemas.microsoft.com/office/drawing/2014/main" id="{01736BED-A3D3-FABC-4C27-503DC7135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675" y="2606207"/>
            <a:ext cx="6377690" cy="425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9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1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 – Structure and bonding in vitamin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5216223" cy="5040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Ascorbic acid (vitamin C) will dissolve in water because the four polar O–H groups and the carbonyl group (C=O) will hydrogen bond with water. </a:t>
            </a:r>
          </a:p>
        </p:txBody>
      </p:sp>
      <p:pic>
        <p:nvPicPr>
          <p:cNvPr id="7" name="Picture 6" descr="A labelled structural diagram of ascorbic acid and water. There is a hydrogen bond shown between the water molecule and one of the O-H groups in ascorbic acid. ">
            <a:extLst>
              <a:ext uri="{FF2B5EF4-FFF2-40B4-BE49-F238E27FC236}">
                <a16:creationId xmlns:a16="http://schemas.microsoft.com/office/drawing/2014/main" id="{FD442522-89D5-8F51-7D7B-41E1D49906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15"/>
          <a:stretch/>
        </p:blipFill>
        <p:spPr>
          <a:xfrm>
            <a:off x="5756224" y="1260000"/>
            <a:ext cx="5221576" cy="47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09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1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 – Structure and bonding in vitamin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Enzymes have their optimum activity within a narrow pH range.</a:t>
            </a:r>
          </a:p>
          <a:p>
            <a:pPr marL="0" indent="0">
              <a:buNone/>
            </a:pPr>
            <a:r>
              <a:rPr lang="en-GB" dirty="0"/>
              <a:t>For ascorbic oxidase, which oxidises vitamin C, this is at pH 5.</a:t>
            </a:r>
          </a:p>
        </p:txBody>
      </p:sp>
      <p:pic>
        <p:nvPicPr>
          <p:cNvPr id="6" name="Picture 5" descr="A graph showing the change in relative enzyme activity for ascorbic oxidase with pH">
            <a:extLst>
              <a:ext uri="{FF2B5EF4-FFF2-40B4-BE49-F238E27FC236}">
                <a16:creationId xmlns:a16="http://schemas.microsoft.com/office/drawing/2014/main" id="{01736BED-A3D3-FABC-4C27-503DC71355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75"/>
          <a:stretch/>
        </p:blipFill>
        <p:spPr>
          <a:xfrm>
            <a:off x="1425695" y="2078866"/>
            <a:ext cx="8250987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61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 – Structure and bonding in vitamin C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1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low temperatures enzymes have low activity. As the temperature increases, the reaction rate increases.</a:t>
            </a:r>
          </a:p>
          <a:p>
            <a:pPr marL="0" indent="0">
              <a:buNone/>
            </a:pPr>
            <a:r>
              <a:rPr lang="en-GB" dirty="0"/>
              <a:t>The activity peaks at an optimum temperature which is specific to each enzyme. Enzymes are denatured and therefore inactive at extreme temperatures.</a:t>
            </a:r>
          </a:p>
        </p:txBody>
      </p:sp>
      <p:pic>
        <p:nvPicPr>
          <p:cNvPr id="6" name="Picture 5" descr="A sketch graph showing the change in rate of reaction with temperature">
            <a:extLst>
              <a:ext uri="{FF2B5EF4-FFF2-40B4-BE49-F238E27FC236}">
                <a16:creationId xmlns:a16="http://schemas.microsoft.com/office/drawing/2014/main" id="{01736BED-A3D3-FABC-4C27-503DC71355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86" b="7763"/>
          <a:stretch/>
        </p:blipFill>
        <p:spPr>
          <a:xfrm>
            <a:off x="2115244" y="3064597"/>
            <a:ext cx="6713964" cy="379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9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2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698230"/>
            <a:ext cx="10080000" cy="3601770"/>
          </a:xfrm>
        </p:spPr>
        <p:txBody>
          <a:bodyPr>
            <a:normAutofit/>
          </a:bodyPr>
          <a:lstStyle/>
          <a:p>
            <a:pPr marL="457200" indent="-457200">
              <a:buAutoNum type="alphaLcParenBoth"/>
            </a:pPr>
            <a:r>
              <a:rPr lang="en-GB" dirty="0"/>
              <a:t>Ascorbic acid = reducing agent, DCPIP = oxidising agent</a:t>
            </a:r>
          </a:p>
          <a:p>
            <a:pPr marL="457200" indent="-457200">
              <a:buAutoNum type="alphaLcParenBoth"/>
            </a:pPr>
            <a:r>
              <a:rPr lang="en-GB" dirty="0"/>
              <a:t> Equation: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457200" indent="-457200">
              <a:buAutoNum type="alphaLcParenBoth"/>
            </a:pPr>
            <a:r>
              <a:rPr lang="en-GB" dirty="0"/>
              <a:t> 1:1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2 – The redox reaction between ascorbic acid (vitamin C) and DCPIP (dichlorophenolindophenol)</a:t>
            </a:r>
          </a:p>
        </p:txBody>
      </p:sp>
      <p:pic>
        <p:nvPicPr>
          <p:cNvPr id="7" name="Picture 6" descr="A structural diagram showing the equation for the reaction between DCPIP (red) and ascorbic acid producing dehydroascorbic acid and the reduced form of DCPIP (colourless).">
            <a:extLst>
              <a:ext uri="{FF2B5EF4-FFF2-40B4-BE49-F238E27FC236}">
                <a16:creationId xmlns:a16="http://schemas.microsoft.com/office/drawing/2014/main" id="{EFA8C1E2-E82E-5D5F-7FB8-2B6F43EB7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494"/>
          <a:stretch/>
        </p:blipFill>
        <p:spPr>
          <a:xfrm>
            <a:off x="869429" y="3675707"/>
            <a:ext cx="9750571" cy="187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7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3 – Plan the analysis of the vitamin C content of cooked cabbage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1628115"/>
                <a:ext cx="10080000" cy="4121210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GB" b="1" dirty="0"/>
                  <a:t>Stage 1: standardisation of the DCPIP dye</a:t>
                </a:r>
              </a:p>
              <a:p>
                <a:pPr marL="457200" indent="-457200">
                  <a:buAutoNum type="alphaLcParenBoth"/>
                </a:pPr>
                <a:r>
                  <a:rPr lang="en-GB" dirty="0"/>
                  <a:t>Pipette and safety filler for vitamin C, safety glasses. Burette to titrate DCPIP.</a:t>
                </a:r>
              </a:p>
              <a:p>
                <a:pPr marL="457200" indent="-457200">
                  <a:buFont typeface="Arial" panose="020B0604020202020204" pitchFamily="34" charset="0"/>
                  <a:buAutoNum type="alphaLcParenBoth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𝐹</m:t>
                    </m:r>
                    <m:r>
                      <a:rPr lang="en-GB" sz="180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25 × 200</m:t>
                        </m:r>
                      </m:num>
                      <m:den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27.50 − 0.50 </m:t>
                        </m:r>
                      </m:den>
                    </m:f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×1000=0.185 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𝑚𝑔</m:t>
                    </m:r>
                    <m:r>
                      <a:rPr lang="en-GB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b="1" dirty="0"/>
                  <a:t>Specific health and safety measures for Stages 2 and 3</a:t>
                </a:r>
              </a:p>
              <a:p>
                <a:r>
                  <a:rPr lang="en-GB" dirty="0"/>
                  <a:t>Supervision needed using sharp knives for cutting; cuts to be reported.</a:t>
                </a:r>
              </a:p>
              <a:p>
                <a:r>
                  <a:rPr lang="en-GB" dirty="0"/>
                  <a:t>Bring boiling water to the beakers and use a 250 cm</a:t>
                </a:r>
                <a:r>
                  <a:rPr lang="en-GB" baseline="30000" dirty="0"/>
                  <a:t>3</a:t>
                </a:r>
                <a:r>
                  <a:rPr lang="en-GB" dirty="0"/>
                  <a:t> beaker.</a:t>
                </a:r>
              </a:p>
              <a:p>
                <a:r>
                  <a:rPr lang="en-GB" dirty="0"/>
                  <a:t>Use cloth / gloves to protect hands when handling hot equipment.</a:t>
                </a:r>
              </a:p>
              <a:p>
                <a:r>
                  <a:rPr lang="en-GB" dirty="0"/>
                  <a:t>Wear gloves and safety glasses when handling 5% phosphoric acid (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</a:t>
                </a:r>
                <a:r>
                  <a:rPr lang="en-GB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</a:t>
                </a:r>
                <a:r>
                  <a:rPr lang="en-GB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r>
                  <a:rPr lang="en-GB" dirty="0"/>
                  <a:t>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3042A-60A3-6F4C-9EBA-BAA2F1B6F0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1628115"/>
                <a:ext cx="10080000" cy="4121210"/>
              </a:xfrm>
              <a:blipFill>
                <a:blip r:embed="rId2"/>
                <a:stretch>
                  <a:fillRect l="-1936" t="-1923" b="-13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Task 3 notes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99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1515</Words>
  <Application>Microsoft Office PowerPoint</Application>
  <PresentationFormat>Widescreen</PresentationFormat>
  <Paragraphs>121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Century Gothic</vt:lpstr>
      <vt:lpstr>Office Theme</vt:lpstr>
      <vt:lpstr>16–18 years</vt:lpstr>
      <vt:lpstr>The problem</vt:lpstr>
      <vt:lpstr>Learning objectives</vt:lpstr>
      <vt:lpstr>Task 1 – Structure and bonding in vitamin C</vt:lpstr>
      <vt:lpstr>Task 1 – Structure and bonding in vitamin C</vt:lpstr>
      <vt:lpstr>Task 1 – Structure and bonding in vitamin C</vt:lpstr>
      <vt:lpstr>Task 1 – Structure and bonding in vitamin C</vt:lpstr>
      <vt:lpstr>Task 2 – The redox reaction between ascorbic acid (vitamin C) and DCPIP (dichlorophenolindophenol)</vt:lpstr>
      <vt:lpstr>Task 3 – Plan the analysis of the vitamin C content of cooked cabbage</vt:lpstr>
      <vt:lpstr>Task 3 – Plan the analysis of the vitamin C content of cooked cabbage</vt:lpstr>
      <vt:lpstr>Task 3 – Plan the analysis of the vitamin C content of cooked cabbage</vt:lpstr>
      <vt:lpstr>Task 4 – Carry out the analysis of vitamin C in cabbage</vt:lpstr>
      <vt:lpstr>Task 4 – Carry out the analysis of vitamin C in cabbage</vt:lpstr>
      <vt:lpstr>Task 4 – Carry out the analysis of vitamin C in cabbage</vt:lpstr>
      <vt:lpstr>Task 4 – Carry out the analysis of vitamin C in cabbage</vt:lpstr>
      <vt:lpstr>Task 4 – Carry out the analysis of vitamin C in cabbage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 C content of cooked cabbage presentation</dc:title>
  <dc:creator>Royal Society of Chemistry</dc:creator>
  <cp:keywords>Vitamin C, ascorbic acid, titration, analytical chemistry, hydrogen bonding</cp:keywords>
  <dc:description>From Vital vitamins, Education in Chemistry, https://rsc.li/wheelbarrow</dc:description>
  <cp:lastModifiedBy>Kirsty Patterson</cp:lastModifiedBy>
  <cp:revision>577</cp:revision>
  <dcterms:created xsi:type="dcterms:W3CDTF">2021-04-13T16:26:00Z</dcterms:created>
  <dcterms:modified xsi:type="dcterms:W3CDTF">2023-10-06T19:33:03Z</dcterms:modified>
  <cp:category>From Vital vitamins, Education in Chemistry, https://rsc.li/46meZdM</cp:category>
</cp:coreProperties>
</file>