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0"/>
  </p:notesMasterIdLst>
  <p:sldIdLst>
    <p:sldId id="261" r:id="rId5"/>
    <p:sldId id="257" r:id="rId6"/>
    <p:sldId id="263" r:id="rId7"/>
    <p:sldId id="264" r:id="rId8"/>
    <p:sldId id="265"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05759"/>
    <a:srgbClr val="4F758B"/>
    <a:srgbClr val="008C95"/>
    <a:srgbClr val="006BA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140" y="6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presProps" Target="presProps.xml"/><Relationship Id="rId5" Type="http://schemas.openxmlformats.org/officeDocument/2006/relationships/slide" Target="slides/slide1.xml"/><Relationship Id="rId1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0BABC67-CB2F-4FA4-B106-9E34A2BF8239}" type="datetimeFigureOut">
              <a:rPr lang="en-GB" smtClean="0"/>
              <a:t>23/08/2018</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332EFDF-3786-47A4-A62B-DF0C025EB5F0}" type="slidenum">
              <a:rPr lang="en-GB" smtClean="0"/>
              <a:t>‹#›</a:t>
            </a:fld>
            <a:endParaRPr lang="en-GB"/>
          </a:p>
        </p:txBody>
      </p:sp>
    </p:spTree>
    <p:extLst>
      <p:ext uri="{BB962C8B-B14F-4D97-AF65-F5344CB8AC3E}">
        <p14:creationId xmlns:p14="http://schemas.microsoft.com/office/powerpoint/2010/main" val="20350739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By Naomi Hennah</a:t>
            </a:r>
            <a:br>
              <a:rPr lang="en-GB" dirty="0" smtClean="0"/>
            </a:br>
            <a:r>
              <a:rPr lang="en-GB" dirty="0" smtClean="0"/>
              <a:t>Remember students must rotate roles each lesson so everyone has a turn talking and summarising.</a:t>
            </a:r>
          </a:p>
          <a:p>
            <a:endParaRPr lang="en-GB" dirty="0"/>
          </a:p>
        </p:txBody>
      </p:sp>
      <p:sp>
        <p:nvSpPr>
          <p:cNvPr id="4" name="Slide Number Placeholder 3"/>
          <p:cNvSpPr>
            <a:spLocks noGrp="1"/>
          </p:cNvSpPr>
          <p:nvPr>
            <p:ph type="sldNum" sz="quarter" idx="10"/>
          </p:nvPr>
        </p:nvSpPr>
        <p:spPr/>
        <p:txBody>
          <a:bodyPr/>
          <a:lstStyle/>
          <a:p>
            <a:fld id="{A332EFDF-3786-47A4-A62B-DF0C025EB5F0}" type="slidenum">
              <a:rPr lang="en-GB" smtClean="0"/>
              <a:t>1</a:t>
            </a:fld>
            <a:endParaRPr lang="en-GB"/>
          </a:p>
        </p:txBody>
      </p:sp>
    </p:spTree>
    <p:extLst>
      <p:ext uri="{BB962C8B-B14F-4D97-AF65-F5344CB8AC3E}">
        <p14:creationId xmlns:p14="http://schemas.microsoft.com/office/powerpoint/2010/main" val="27205044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Summary slide: use this to introduce three levels of representation</a:t>
            </a:r>
            <a:r>
              <a:rPr lang="en-GB" baseline="0" dirty="0" smtClean="0"/>
              <a:t>: macroscopic (top of triangle); sub-microscopic (bottom left); and symbolic (bottom right).</a:t>
            </a:r>
            <a:endParaRPr lang="en-GB" dirty="0" smtClean="0"/>
          </a:p>
          <a:p>
            <a:r>
              <a:rPr lang="en-GB" dirty="0" smtClean="0"/>
              <a:t>Use the slide again at the end of the series of lessons. Ask students to discuss each apex. Guide students towards understanding that these are all ways of thinking about the electrolysis of copper chloride. Through this, students link the practical task to the concepts behind them.</a:t>
            </a:r>
          </a:p>
          <a:p>
            <a:endParaRPr lang="en-GB" dirty="0" smtClean="0"/>
          </a:p>
          <a:p>
            <a:r>
              <a:rPr lang="en-GB" dirty="0" smtClean="0"/>
              <a:t>In groups of three (‘talk triplets’): </a:t>
            </a:r>
            <a:r>
              <a:rPr lang="en-GB" sz="1200" u="none" kern="1200" dirty="0" smtClean="0">
                <a:solidFill>
                  <a:schemeClr val="tx1"/>
                </a:solidFill>
                <a:effectLst/>
                <a:latin typeface="+mn-lt"/>
                <a:ea typeface="+mn-ea"/>
                <a:cs typeface="+mn-cs"/>
              </a:rPr>
              <a:t>two students discuss the talking point and the third then summarises and critiques.</a:t>
            </a:r>
            <a:r>
              <a:rPr lang="en-GB" sz="1200" u="none" kern="1200" baseline="0" dirty="0" smtClean="0">
                <a:solidFill>
                  <a:schemeClr val="tx1"/>
                </a:solidFill>
                <a:effectLst/>
                <a:latin typeface="+mn-lt"/>
                <a:ea typeface="+mn-ea"/>
                <a:cs typeface="+mn-cs"/>
              </a:rPr>
              <a:t> </a:t>
            </a:r>
            <a:r>
              <a:rPr lang="en-GB" dirty="0" smtClean="0"/>
              <a:t>Students</a:t>
            </a:r>
            <a:r>
              <a:rPr lang="en-GB" baseline="0" dirty="0" smtClean="0"/>
              <a:t> t</a:t>
            </a:r>
            <a:r>
              <a:rPr lang="en-GB" dirty="0" smtClean="0"/>
              <a:t>ake turns and manage interactions, build on and challenge each other’s ideas to reach a consensus.</a:t>
            </a:r>
          </a:p>
          <a:p>
            <a:endParaRPr lang="en-GB" dirty="0"/>
          </a:p>
        </p:txBody>
      </p:sp>
      <p:sp>
        <p:nvSpPr>
          <p:cNvPr id="4" name="Slide Number Placeholder 3"/>
          <p:cNvSpPr>
            <a:spLocks noGrp="1"/>
          </p:cNvSpPr>
          <p:nvPr>
            <p:ph type="sldNum" sz="quarter" idx="10"/>
          </p:nvPr>
        </p:nvSpPr>
        <p:spPr/>
        <p:txBody>
          <a:bodyPr/>
          <a:lstStyle/>
          <a:p>
            <a:fld id="{A332EFDF-3786-47A4-A62B-DF0C025EB5F0}" type="slidenum">
              <a:rPr lang="en-GB" smtClean="0"/>
              <a:t>2</a:t>
            </a:fld>
            <a:endParaRPr lang="en-GB"/>
          </a:p>
        </p:txBody>
      </p:sp>
    </p:spTree>
    <p:extLst>
      <p:ext uri="{BB962C8B-B14F-4D97-AF65-F5344CB8AC3E}">
        <p14:creationId xmlns:p14="http://schemas.microsoft.com/office/powerpoint/2010/main" val="7803648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In</a:t>
            </a:r>
            <a:r>
              <a:rPr lang="en-GB" baseline="0" dirty="0" smtClean="0"/>
              <a:t> g</a:t>
            </a:r>
            <a:r>
              <a:rPr lang="en-GB" dirty="0" smtClean="0"/>
              <a:t>roups of three: </a:t>
            </a:r>
            <a:r>
              <a:rPr lang="en-GB" sz="1200" u="none" kern="1200" dirty="0" smtClean="0">
                <a:solidFill>
                  <a:schemeClr val="tx1"/>
                </a:solidFill>
                <a:effectLst/>
                <a:latin typeface="+mn-lt"/>
                <a:ea typeface="+mn-ea"/>
                <a:cs typeface="+mn-cs"/>
              </a:rPr>
              <a:t>two students discuss the talking point and the third summarises and critiques. Students t</a:t>
            </a:r>
            <a:r>
              <a:rPr lang="en-GB" dirty="0" smtClean="0"/>
              <a:t>ake turns and manage interactions, build on and challenge each other’s ideas to reach a consensus.</a:t>
            </a:r>
          </a:p>
          <a:p>
            <a:endParaRPr lang="en-GB" sz="1200" dirty="0" smtClean="0"/>
          </a:p>
          <a:p>
            <a:r>
              <a:rPr lang="en-GB" sz="1200" dirty="0" smtClean="0"/>
              <a:t>Use images from a practical activity to encourage students to reconstruct their observations and inference. </a:t>
            </a:r>
          </a:p>
          <a:p>
            <a:endParaRPr lang="en-GB" sz="1200" dirty="0" smtClean="0"/>
          </a:p>
          <a:p>
            <a:r>
              <a:rPr lang="en-GB" sz="1200" dirty="0" smtClean="0"/>
              <a:t>Purpose: students</a:t>
            </a:r>
            <a:r>
              <a:rPr lang="en-GB" sz="1200" baseline="0" dirty="0" smtClean="0"/>
              <a:t> t</a:t>
            </a:r>
            <a:r>
              <a:rPr lang="en-GB" sz="1200" dirty="0" smtClean="0"/>
              <a:t>alk to generate ideas, analyse and evaluate, and come to a consensus. </a:t>
            </a:r>
          </a:p>
          <a:p>
            <a:endParaRPr lang="en-GB" dirty="0"/>
          </a:p>
        </p:txBody>
      </p:sp>
      <p:sp>
        <p:nvSpPr>
          <p:cNvPr id="4" name="Slide Number Placeholder 3"/>
          <p:cNvSpPr>
            <a:spLocks noGrp="1"/>
          </p:cNvSpPr>
          <p:nvPr>
            <p:ph type="sldNum" sz="quarter" idx="10"/>
          </p:nvPr>
        </p:nvSpPr>
        <p:spPr/>
        <p:txBody>
          <a:bodyPr/>
          <a:lstStyle/>
          <a:p>
            <a:fld id="{A332EFDF-3786-47A4-A62B-DF0C025EB5F0}" type="slidenum">
              <a:rPr lang="en-GB" smtClean="0"/>
              <a:t>3</a:t>
            </a:fld>
            <a:endParaRPr lang="en-GB"/>
          </a:p>
        </p:txBody>
      </p:sp>
    </p:spTree>
    <p:extLst>
      <p:ext uri="{BB962C8B-B14F-4D97-AF65-F5344CB8AC3E}">
        <p14:creationId xmlns:p14="http://schemas.microsoft.com/office/powerpoint/2010/main" val="1634900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In groups of three (‘talk triplets’): </a:t>
            </a:r>
            <a:r>
              <a:rPr lang="en-GB" sz="1200" u="none" kern="1200" dirty="0" smtClean="0">
                <a:solidFill>
                  <a:schemeClr val="tx1"/>
                </a:solidFill>
                <a:effectLst/>
                <a:latin typeface="+mn-lt"/>
                <a:ea typeface="+mn-ea"/>
                <a:cs typeface="+mn-cs"/>
              </a:rPr>
              <a:t>two students discuss the talking point and the third then summarises and critiques.</a:t>
            </a:r>
            <a:r>
              <a:rPr lang="en-GB" sz="1200" u="none" kern="1200" baseline="0" dirty="0" smtClean="0">
                <a:solidFill>
                  <a:schemeClr val="tx1"/>
                </a:solidFill>
                <a:effectLst/>
                <a:latin typeface="+mn-lt"/>
                <a:ea typeface="+mn-ea"/>
                <a:cs typeface="+mn-cs"/>
              </a:rPr>
              <a:t> </a:t>
            </a:r>
            <a:r>
              <a:rPr lang="en-GB" dirty="0" smtClean="0"/>
              <a:t>Students</a:t>
            </a:r>
            <a:r>
              <a:rPr lang="en-GB" baseline="0" dirty="0" smtClean="0"/>
              <a:t> t</a:t>
            </a:r>
            <a:r>
              <a:rPr lang="en-GB" dirty="0" smtClean="0"/>
              <a:t>ake turns and manage interactions, build on and challenge each other’s ideas to reach a consensus.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The</a:t>
            </a:r>
            <a:r>
              <a:rPr lang="en-GB" baseline="0" dirty="0" smtClean="0"/>
              <a:t> p</a:t>
            </a:r>
            <a:r>
              <a:rPr lang="en-GB" dirty="0" smtClean="0"/>
              <a:t>urpose: students</a:t>
            </a:r>
            <a:r>
              <a:rPr lang="en-GB" baseline="0" dirty="0" smtClean="0"/>
              <a:t> t</a:t>
            </a:r>
            <a:r>
              <a:rPr lang="en-GB" dirty="0" smtClean="0"/>
              <a:t>alk to generate ideas, analyse and evaluate, and come to a consensus. </a:t>
            </a:r>
          </a:p>
          <a:p>
            <a:endParaRPr lang="en-GB" dirty="0"/>
          </a:p>
        </p:txBody>
      </p:sp>
      <p:sp>
        <p:nvSpPr>
          <p:cNvPr id="4" name="Slide Number Placeholder 3"/>
          <p:cNvSpPr>
            <a:spLocks noGrp="1"/>
          </p:cNvSpPr>
          <p:nvPr>
            <p:ph type="sldNum" sz="quarter" idx="10"/>
          </p:nvPr>
        </p:nvSpPr>
        <p:spPr/>
        <p:txBody>
          <a:bodyPr/>
          <a:lstStyle/>
          <a:p>
            <a:fld id="{A332EFDF-3786-47A4-A62B-DF0C025EB5F0}" type="slidenum">
              <a:rPr lang="en-GB" smtClean="0"/>
              <a:t>4</a:t>
            </a:fld>
            <a:endParaRPr lang="en-GB"/>
          </a:p>
        </p:txBody>
      </p:sp>
    </p:spTree>
    <p:extLst>
      <p:ext uri="{BB962C8B-B14F-4D97-AF65-F5344CB8AC3E}">
        <p14:creationId xmlns:p14="http://schemas.microsoft.com/office/powerpoint/2010/main" val="30828661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In groups of three (‘talk triplets’): </a:t>
            </a:r>
            <a:r>
              <a:rPr lang="en-GB" sz="1200" u="none" kern="1200" dirty="0" smtClean="0">
                <a:solidFill>
                  <a:schemeClr val="tx1"/>
                </a:solidFill>
                <a:effectLst/>
                <a:latin typeface="+mn-lt"/>
                <a:ea typeface="+mn-ea"/>
                <a:cs typeface="+mn-cs"/>
              </a:rPr>
              <a:t>two students discuss the talking point and the third then summarises and critiques.</a:t>
            </a:r>
            <a:r>
              <a:rPr lang="en-GB" sz="1200" u="none" kern="1200" baseline="0" dirty="0" smtClean="0">
                <a:solidFill>
                  <a:schemeClr val="tx1"/>
                </a:solidFill>
                <a:effectLst/>
                <a:latin typeface="+mn-lt"/>
                <a:ea typeface="+mn-ea"/>
                <a:cs typeface="+mn-cs"/>
              </a:rPr>
              <a:t> </a:t>
            </a:r>
            <a:r>
              <a:rPr lang="en-GB" dirty="0" smtClean="0"/>
              <a:t>Students</a:t>
            </a:r>
            <a:r>
              <a:rPr lang="en-GB" baseline="0" dirty="0" smtClean="0"/>
              <a:t> t</a:t>
            </a:r>
            <a:r>
              <a:rPr lang="en-GB" dirty="0" smtClean="0"/>
              <a:t>ake turns and manage interactions, build on and challenge each other’s ideas to reach a consensus.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GB" smtClean="0"/>
              <a:t>The</a:t>
            </a:r>
            <a:r>
              <a:rPr lang="en-GB" baseline="0" smtClean="0"/>
              <a:t> p</a:t>
            </a:r>
            <a:r>
              <a:rPr lang="en-GB" smtClean="0"/>
              <a:t>urpose: students</a:t>
            </a:r>
            <a:r>
              <a:rPr lang="en-GB" baseline="0" smtClean="0"/>
              <a:t> t</a:t>
            </a:r>
            <a:r>
              <a:rPr lang="en-GB" smtClean="0"/>
              <a:t>alk to generate ideas, analyse and evaluate, and come to a consensus. </a:t>
            </a:r>
          </a:p>
        </p:txBody>
      </p:sp>
      <p:sp>
        <p:nvSpPr>
          <p:cNvPr id="4" name="Slide Number Placeholder 3"/>
          <p:cNvSpPr>
            <a:spLocks noGrp="1"/>
          </p:cNvSpPr>
          <p:nvPr>
            <p:ph type="sldNum" sz="quarter" idx="10"/>
          </p:nvPr>
        </p:nvSpPr>
        <p:spPr/>
        <p:txBody>
          <a:bodyPr/>
          <a:lstStyle/>
          <a:p>
            <a:fld id="{A332EFDF-3786-47A4-A62B-DF0C025EB5F0}" type="slidenum">
              <a:rPr lang="en-GB" smtClean="0"/>
              <a:t>5</a:t>
            </a:fld>
            <a:endParaRPr lang="en-GB"/>
          </a:p>
        </p:txBody>
      </p:sp>
    </p:spTree>
    <p:extLst>
      <p:ext uri="{BB962C8B-B14F-4D97-AF65-F5344CB8AC3E}">
        <p14:creationId xmlns:p14="http://schemas.microsoft.com/office/powerpoint/2010/main" val="68324504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Slide version 1">
    <p:spTree>
      <p:nvGrpSpPr>
        <p:cNvPr id="1" name=""/>
        <p:cNvGrpSpPr/>
        <p:nvPr/>
      </p:nvGrpSpPr>
      <p:grpSpPr>
        <a:xfrm>
          <a:off x="0" y="0"/>
          <a:ext cx="0" cy="0"/>
          <a:chOff x="0" y="0"/>
          <a:chExt cx="0" cy="0"/>
        </a:xfrm>
      </p:grpSpPr>
      <p:pic>
        <p:nvPicPr>
          <p:cNvPr id="1032" name="Picture 8" descr="H:\Design\Powerpoint DO NOT MOVE\New templates 2014\4 3\Graphics\power point_4 3_PURPLE_96dpi.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1"/>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p:cNvSpPr>
            <a:spLocks noGrp="1"/>
          </p:cNvSpPr>
          <p:nvPr>
            <p:ph type="ctrTitle" hasCustomPrompt="1"/>
          </p:nvPr>
        </p:nvSpPr>
        <p:spPr>
          <a:xfrm>
            <a:off x="539552" y="1565102"/>
            <a:ext cx="6408712" cy="1470025"/>
          </a:xfrm>
        </p:spPr>
        <p:txBody>
          <a:bodyPr>
            <a:normAutofit/>
          </a:bodyPr>
          <a:lstStyle>
            <a:lvl1pPr algn="l">
              <a:defRPr sz="4200" baseline="0">
                <a:latin typeface="Arial" pitchFamily="34" charset="0"/>
                <a:cs typeface="Arial" pitchFamily="34" charset="0"/>
              </a:defRPr>
            </a:lvl1pPr>
          </a:lstStyle>
          <a:p>
            <a:r>
              <a:rPr lang="en-US" dirty="0" smtClean="0"/>
              <a:t>Heading goes here</a:t>
            </a:r>
            <a:endParaRPr lang="en-GB" dirty="0"/>
          </a:p>
        </p:txBody>
      </p:sp>
      <p:sp>
        <p:nvSpPr>
          <p:cNvPr id="6" name="Subtitle 2"/>
          <p:cNvSpPr>
            <a:spLocks noGrp="1"/>
          </p:cNvSpPr>
          <p:nvPr>
            <p:ph type="subTitle" idx="1" hasCustomPrompt="1"/>
          </p:nvPr>
        </p:nvSpPr>
        <p:spPr>
          <a:xfrm>
            <a:off x="539552" y="2996952"/>
            <a:ext cx="6400800" cy="994345"/>
          </a:xfrm>
        </p:spPr>
        <p:txBody>
          <a:bodyPr>
            <a:normAutofit/>
          </a:bodyPr>
          <a:lstStyle>
            <a:lvl1pPr marL="0" indent="0" algn="l">
              <a:buNone/>
              <a:defRPr sz="3000">
                <a:solidFill>
                  <a:srgbClr val="505759"/>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Additional text here. Use as a title slide only</a:t>
            </a:r>
            <a:endParaRPr lang="en-GB" dirty="0"/>
          </a:p>
        </p:txBody>
      </p:sp>
    </p:spTree>
    <p:extLst>
      <p:ext uri="{BB962C8B-B14F-4D97-AF65-F5344CB8AC3E}">
        <p14:creationId xmlns:p14="http://schemas.microsoft.com/office/powerpoint/2010/main" val="2719733164"/>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version 2">
    <p:bg>
      <p:bgPr>
        <a:solidFill>
          <a:schemeClr val="tx1"/>
        </a:solidFill>
        <a:effectLst/>
      </p:bgPr>
    </p:bg>
    <p:spTree>
      <p:nvGrpSpPr>
        <p:cNvPr id="1" name=""/>
        <p:cNvGrpSpPr/>
        <p:nvPr/>
      </p:nvGrpSpPr>
      <p:grpSpPr>
        <a:xfrm>
          <a:off x="0" y="0"/>
          <a:ext cx="0" cy="0"/>
          <a:chOff x="0" y="0"/>
          <a:chExt cx="0" cy="0"/>
        </a:xfrm>
      </p:grpSpPr>
      <p:pic>
        <p:nvPicPr>
          <p:cNvPr id="2055" name="Picture 7" descr="H:\Design\Powerpoint DO NOT MOVE\New templates 2014\4 3\Graphics\power point_4 3_PURPLE_96dpi2.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 y="19683"/>
            <a:ext cx="9144001"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p:cNvSpPr>
            <a:spLocks noGrp="1"/>
          </p:cNvSpPr>
          <p:nvPr>
            <p:ph type="ctrTitle" hasCustomPrompt="1"/>
          </p:nvPr>
        </p:nvSpPr>
        <p:spPr>
          <a:xfrm>
            <a:off x="539552" y="1565102"/>
            <a:ext cx="6408712" cy="1470025"/>
          </a:xfrm>
        </p:spPr>
        <p:txBody>
          <a:bodyPr>
            <a:normAutofit/>
          </a:bodyPr>
          <a:lstStyle>
            <a:lvl1pPr algn="l">
              <a:defRPr sz="4200" baseline="0">
                <a:latin typeface="Arial" pitchFamily="34" charset="0"/>
                <a:cs typeface="Arial" pitchFamily="34" charset="0"/>
              </a:defRPr>
            </a:lvl1pPr>
          </a:lstStyle>
          <a:p>
            <a:r>
              <a:rPr lang="en-US" dirty="0" smtClean="0"/>
              <a:t>Heading goes here</a:t>
            </a:r>
            <a:endParaRPr lang="en-GB" dirty="0"/>
          </a:p>
        </p:txBody>
      </p:sp>
      <p:sp>
        <p:nvSpPr>
          <p:cNvPr id="7" name="Subtitle 2"/>
          <p:cNvSpPr>
            <a:spLocks noGrp="1"/>
          </p:cNvSpPr>
          <p:nvPr>
            <p:ph type="subTitle" idx="1" hasCustomPrompt="1"/>
          </p:nvPr>
        </p:nvSpPr>
        <p:spPr>
          <a:xfrm>
            <a:off x="539552" y="2996952"/>
            <a:ext cx="6400800" cy="994345"/>
          </a:xfrm>
        </p:spPr>
        <p:txBody>
          <a:bodyPr>
            <a:normAutofit/>
          </a:bodyPr>
          <a:lstStyle>
            <a:lvl1pPr marL="0" indent="0" algn="l">
              <a:buNone/>
              <a:defRPr sz="3000">
                <a:solidFill>
                  <a:srgbClr val="505759"/>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Additional text here. Use as a title slide only</a:t>
            </a:r>
            <a:endParaRPr lang="en-GB" dirty="0"/>
          </a:p>
        </p:txBody>
      </p:sp>
    </p:spTree>
    <p:extLst>
      <p:ext uri="{BB962C8B-B14F-4D97-AF65-F5344CB8AC3E}">
        <p14:creationId xmlns:p14="http://schemas.microsoft.com/office/powerpoint/2010/main" val="4022583341"/>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 Body slide">
    <p:bg>
      <p:bgPr>
        <a:solidFill>
          <a:schemeClr val="tx1"/>
        </a:solidFill>
        <a:effectLst/>
      </p:bgPr>
    </p:bg>
    <p:spTree>
      <p:nvGrpSpPr>
        <p:cNvPr id="1" name=""/>
        <p:cNvGrpSpPr/>
        <p:nvPr/>
      </p:nvGrpSpPr>
      <p:grpSpPr>
        <a:xfrm>
          <a:off x="0" y="0"/>
          <a:ext cx="0" cy="0"/>
          <a:chOff x="0" y="0"/>
          <a:chExt cx="0" cy="0"/>
        </a:xfrm>
      </p:grpSpPr>
      <p:pic>
        <p:nvPicPr>
          <p:cNvPr id="3079" name="Picture 7" descr="H:\Design\Powerpoint DO NOT MOVE\New templates 2014\4 3\Graphics\power point_4 3_PURPLE_96dpi3.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Text Placeholder 4"/>
          <p:cNvSpPr>
            <a:spLocks noGrp="1"/>
          </p:cNvSpPr>
          <p:nvPr>
            <p:ph type="body" sz="quarter" idx="10" hasCustomPrompt="1"/>
          </p:nvPr>
        </p:nvSpPr>
        <p:spPr>
          <a:xfrm>
            <a:off x="826964" y="729010"/>
            <a:ext cx="6985396" cy="1079500"/>
          </a:xfrm>
        </p:spPr>
        <p:txBody>
          <a:bodyPr/>
          <a:lstStyle>
            <a:lvl1pPr marL="0" indent="0" algn="l">
              <a:buNone/>
              <a:defRPr sz="4200"/>
            </a:lvl1pPr>
          </a:lstStyle>
          <a:p>
            <a:pPr lvl="0"/>
            <a:r>
              <a:rPr lang="en-US" dirty="0" smtClean="0"/>
              <a:t>Heading goes here</a:t>
            </a:r>
            <a:endParaRPr lang="en-GB" dirty="0"/>
          </a:p>
        </p:txBody>
      </p:sp>
      <p:sp>
        <p:nvSpPr>
          <p:cNvPr id="8" name="Text Placeholder 7"/>
          <p:cNvSpPr>
            <a:spLocks noGrp="1"/>
          </p:cNvSpPr>
          <p:nvPr>
            <p:ph type="body" sz="quarter" idx="11" hasCustomPrompt="1"/>
          </p:nvPr>
        </p:nvSpPr>
        <p:spPr>
          <a:xfrm>
            <a:off x="842963" y="1773238"/>
            <a:ext cx="6969125" cy="3527425"/>
          </a:xfrm>
        </p:spPr>
        <p:txBody>
          <a:bodyPr/>
          <a:lstStyle>
            <a:lvl1pPr marL="0" indent="0" algn="l">
              <a:buNone/>
              <a:defRPr baseline="0"/>
            </a:lvl1pPr>
          </a:lstStyle>
          <a:p>
            <a:pPr lvl="0"/>
            <a:r>
              <a:rPr lang="en-US" dirty="0" smtClean="0"/>
              <a:t>Body text goes here</a:t>
            </a:r>
          </a:p>
        </p:txBody>
      </p:sp>
      <p:sp>
        <p:nvSpPr>
          <p:cNvPr id="4" name="Text Placeholder 3"/>
          <p:cNvSpPr>
            <a:spLocks noGrp="1"/>
          </p:cNvSpPr>
          <p:nvPr>
            <p:ph type="body" sz="quarter" idx="13" hasCustomPrompt="1"/>
          </p:nvPr>
        </p:nvSpPr>
        <p:spPr>
          <a:xfrm>
            <a:off x="8675688" y="6381750"/>
            <a:ext cx="468312" cy="476250"/>
          </a:xfrm>
        </p:spPr>
        <p:txBody>
          <a:bodyPr/>
          <a:lstStyle>
            <a:lvl1pPr marL="0" indent="0" algn="ctr">
              <a:buNone/>
              <a:defRPr sz="1400">
                <a:solidFill>
                  <a:srgbClr val="505759"/>
                </a:solidFill>
              </a:defRPr>
            </a:lvl1pPr>
          </a:lstStyle>
          <a:p>
            <a:pPr lvl="0"/>
            <a:r>
              <a:rPr lang="en-US" dirty="0" smtClean="0"/>
              <a:t>1</a:t>
            </a:r>
            <a:endParaRPr lang="en-GB" dirty="0"/>
          </a:p>
        </p:txBody>
      </p:sp>
    </p:spTree>
    <p:extLst>
      <p:ext uri="{BB962C8B-B14F-4D97-AF65-F5344CB8AC3E}">
        <p14:creationId xmlns:p14="http://schemas.microsoft.com/office/powerpoint/2010/main" val="2267678386"/>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Body Slide">
    <p:spTree>
      <p:nvGrpSpPr>
        <p:cNvPr id="1" name=""/>
        <p:cNvGrpSpPr/>
        <p:nvPr/>
      </p:nvGrpSpPr>
      <p:grpSpPr>
        <a:xfrm>
          <a:off x="0" y="0"/>
          <a:ext cx="0" cy="0"/>
          <a:chOff x="0" y="0"/>
          <a:chExt cx="0" cy="0"/>
        </a:xfrm>
      </p:grpSpPr>
      <p:pic>
        <p:nvPicPr>
          <p:cNvPr id="4103" name="Picture 7" descr="H:\Design\Powerpoint DO NOT MOVE\New templates 2014\4 3\Graphics\power point_4 3_PURPLE_96dpi4.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
            <a:ext cx="9144000" cy="6858001"/>
          </a:xfrm>
          <a:prstGeom prst="rect">
            <a:avLst/>
          </a:prstGeom>
          <a:noFill/>
          <a:extLst>
            <a:ext uri="{909E8E84-426E-40DD-AFC4-6F175D3DCCD1}">
              <a14:hiddenFill xmlns:a14="http://schemas.microsoft.com/office/drawing/2010/main">
                <a:solidFill>
                  <a:srgbClr val="FFFFFF"/>
                </a:solidFill>
              </a14:hiddenFill>
            </a:ext>
          </a:extLst>
        </p:spPr>
      </p:pic>
      <p:sp>
        <p:nvSpPr>
          <p:cNvPr id="11" name="Text Placeholder 4"/>
          <p:cNvSpPr>
            <a:spLocks noGrp="1"/>
          </p:cNvSpPr>
          <p:nvPr>
            <p:ph type="body" sz="quarter" idx="10" hasCustomPrompt="1"/>
          </p:nvPr>
        </p:nvSpPr>
        <p:spPr>
          <a:xfrm>
            <a:off x="826964" y="729010"/>
            <a:ext cx="6985396" cy="1079500"/>
          </a:xfrm>
        </p:spPr>
        <p:txBody>
          <a:bodyPr/>
          <a:lstStyle>
            <a:lvl1pPr marL="0" indent="0" algn="l">
              <a:buNone/>
              <a:defRPr sz="4200"/>
            </a:lvl1pPr>
          </a:lstStyle>
          <a:p>
            <a:pPr lvl="0"/>
            <a:r>
              <a:rPr lang="en-US" dirty="0" smtClean="0"/>
              <a:t>Heading goes here</a:t>
            </a:r>
            <a:endParaRPr lang="en-GB" dirty="0"/>
          </a:p>
        </p:txBody>
      </p:sp>
      <p:sp>
        <p:nvSpPr>
          <p:cNvPr id="12" name="Text Placeholder 7"/>
          <p:cNvSpPr>
            <a:spLocks noGrp="1"/>
          </p:cNvSpPr>
          <p:nvPr>
            <p:ph type="body" sz="quarter" idx="11" hasCustomPrompt="1"/>
          </p:nvPr>
        </p:nvSpPr>
        <p:spPr>
          <a:xfrm>
            <a:off x="842963" y="1773238"/>
            <a:ext cx="6969125" cy="3527425"/>
          </a:xfrm>
        </p:spPr>
        <p:txBody>
          <a:bodyPr/>
          <a:lstStyle>
            <a:lvl1pPr marL="0" indent="0" algn="l">
              <a:buNone/>
              <a:defRPr baseline="0"/>
            </a:lvl1pPr>
          </a:lstStyle>
          <a:p>
            <a:pPr lvl="0"/>
            <a:r>
              <a:rPr lang="en-US" dirty="0" smtClean="0"/>
              <a:t>Body text goes here</a:t>
            </a:r>
          </a:p>
        </p:txBody>
      </p:sp>
      <p:sp>
        <p:nvSpPr>
          <p:cNvPr id="7" name="Text Placeholder 3"/>
          <p:cNvSpPr>
            <a:spLocks noGrp="1"/>
          </p:cNvSpPr>
          <p:nvPr>
            <p:ph type="body" sz="quarter" idx="13" hasCustomPrompt="1"/>
          </p:nvPr>
        </p:nvSpPr>
        <p:spPr>
          <a:xfrm>
            <a:off x="8675688" y="6381750"/>
            <a:ext cx="468312" cy="476250"/>
          </a:xfrm>
        </p:spPr>
        <p:txBody>
          <a:bodyPr/>
          <a:lstStyle>
            <a:lvl1pPr marL="0" indent="0" algn="ctr">
              <a:buNone/>
              <a:defRPr sz="1400">
                <a:solidFill>
                  <a:srgbClr val="505759"/>
                </a:solidFill>
              </a:defRPr>
            </a:lvl1pPr>
          </a:lstStyle>
          <a:p>
            <a:pPr lvl="0"/>
            <a:r>
              <a:rPr lang="en-US" dirty="0" smtClean="0"/>
              <a:t>1</a:t>
            </a:r>
            <a:endParaRPr lang="en-GB" dirty="0"/>
          </a:p>
        </p:txBody>
      </p:sp>
    </p:spTree>
    <p:extLst>
      <p:ext uri="{BB962C8B-B14F-4D97-AF65-F5344CB8AC3E}">
        <p14:creationId xmlns:p14="http://schemas.microsoft.com/office/powerpoint/2010/main" val="37286192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5_Body Slide">
    <p:spTree>
      <p:nvGrpSpPr>
        <p:cNvPr id="1" name=""/>
        <p:cNvGrpSpPr/>
        <p:nvPr/>
      </p:nvGrpSpPr>
      <p:grpSpPr>
        <a:xfrm>
          <a:off x="0" y="0"/>
          <a:ext cx="0" cy="0"/>
          <a:chOff x="0" y="0"/>
          <a:chExt cx="0" cy="0"/>
        </a:xfrm>
      </p:grpSpPr>
      <p:pic>
        <p:nvPicPr>
          <p:cNvPr id="17" name="Picture 7" descr="H:\Design\Powerpoint DO NOT MOVE\New templates 2014\4 3\Graphics\power point_4 3_PURPLE_96dpi4.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
            <a:ext cx="9144000" cy="6858001"/>
          </a:xfrm>
          <a:prstGeom prst="rect">
            <a:avLst/>
          </a:prstGeom>
          <a:noFill/>
          <a:extLst>
            <a:ext uri="{909E8E84-426E-40DD-AFC4-6F175D3DCCD1}">
              <a14:hiddenFill xmlns:a14="http://schemas.microsoft.com/office/drawing/2010/main">
                <a:solidFill>
                  <a:srgbClr val="FFFFFF"/>
                </a:solidFill>
              </a14:hiddenFill>
            </a:ext>
          </a:extLst>
        </p:spPr>
      </p:pic>
      <p:sp>
        <p:nvSpPr>
          <p:cNvPr id="4" name="Text Placeholder 3"/>
          <p:cNvSpPr>
            <a:spLocks noGrp="1"/>
          </p:cNvSpPr>
          <p:nvPr>
            <p:ph type="body" sz="quarter" idx="10" hasCustomPrompt="1"/>
          </p:nvPr>
        </p:nvSpPr>
        <p:spPr>
          <a:xfrm>
            <a:off x="842963" y="1844824"/>
            <a:ext cx="6969397" cy="4175125"/>
          </a:xfrm>
        </p:spPr>
        <p:txBody>
          <a:bodyPr/>
          <a:lstStyle>
            <a:lvl1pPr>
              <a:defRPr baseline="0"/>
            </a:lvl1pPr>
          </a:lstStyle>
          <a:p>
            <a:pPr lvl="0"/>
            <a:r>
              <a:rPr lang="en-US" dirty="0" smtClean="0"/>
              <a:t>Insert bullet point here</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8" name="Text Placeholder 4"/>
          <p:cNvSpPr>
            <a:spLocks noGrp="1"/>
          </p:cNvSpPr>
          <p:nvPr>
            <p:ph type="body" sz="quarter" idx="11" hasCustomPrompt="1"/>
          </p:nvPr>
        </p:nvSpPr>
        <p:spPr>
          <a:xfrm>
            <a:off x="826964" y="729010"/>
            <a:ext cx="6985396" cy="1079500"/>
          </a:xfrm>
        </p:spPr>
        <p:txBody>
          <a:bodyPr/>
          <a:lstStyle>
            <a:lvl1pPr marL="0" indent="0" algn="l">
              <a:buNone/>
              <a:defRPr sz="4200"/>
            </a:lvl1pPr>
          </a:lstStyle>
          <a:p>
            <a:pPr lvl="0"/>
            <a:r>
              <a:rPr lang="en-US" dirty="0" smtClean="0"/>
              <a:t>Heading goes here</a:t>
            </a:r>
            <a:endParaRPr lang="en-GB" dirty="0"/>
          </a:p>
        </p:txBody>
      </p:sp>
      <p:sp>
        <p:nvSpPr>
          <p:cNvPr id="7" name="Text Placeholder 3"/>
          <p:cNvSpPr>
            <a:spLocks noGrp="1"/>
          </p:cNvSpPr>
          <p:nvPr>
            <p:ph type="body" sz="quarter" idx="13" hasCustomPrompt="1"/>
          </p:nvPr>
        </p:nvSpPr>
        <p:spPr>
          <a:xfrm>
            <a:off x="8675688" y="6381750"/>
            <a:ext cx="468312" cy="476250"/>
          </a:xfrm>
        </p:spPr>
        <p:txBody>
          <a:bodyPr/>
          <a:lstStyle>
            <a:lvl1pPr marL="0" indent="0" algn="ctr">
              <a:buNone/>
              <a:defRPr sz="1400">
                <a:solidFill>
                  <a:srgbClr val="505759"/>
                </a:solidFill>
              </a:defRPr>
            </a:lvl1pPr>
          </a:lstStyle>
          <a:p>
            <a:pPr lvl="0"/>
            <a:r>
              <a:rPr lang="en-US" dirty="0" smtClean="0"/>
              <a:t>1</a:t>
            </a:r>
            <a:endParaRPr lang="en-GB" dirty="0"/>
          </a:p>
        </p:txBody>
      </p:sp>
    </p:spTree>
    <p:extLst>
      <p:ext uri="{BB962C8B-B14F-4D97-AF65-F5344CB8AC3E}">
        <p14:creationId xmlns:p14="http://schemas.microsoft.com/office/powerpoint/2010/main" val="2140990386"/>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6_Body Slide">
    <p:spTree>
      <p:nvGrpSpPr>
        <p:cNvPr id="1" name=""/>
        <p:cNvGrpSpPr/>
        <p:nvPr/>
      </p:nvGrpSpPr>
      <p:grpSpPr>
        <a:xfrm>
          <a:off x="0" y="0"/>
          <a:ext cx="0" cy="0"/>
          <a:chOff x="0" y="0"/>
          <a:chExt cx="0" cy="0"/>
        </a:xfrm>
      </p:grpSpPr>
      <p:pic>
        <p:nvPicPr>
          <p:cNvPr id="18" name="Picture 7" descr="H:\Design\Powerpoint DO NOT MOVE\New templates 2014\4 3\Graphics\power point_4 3_PURPLE_96dpi3.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9" name="Text Placeholder 3"/>
          <p:cNvSpPr>
            <a:spLocks noGrp="1"/>
          </p:cNvSpPr>
          <p:nvPr>
            <p:ph type="body" sz="quarter" idx="10" hasCustomPrompt="1"/>
          </p:nvPr>
        </p:nvSpPr>
        <p:spPr>
          <a:xfrm>
            <a:off x="842963" y="1844824"/>
            <a:ext cx="6969397" cy="4175125"/>
          </a:xfrm>
        </p:spPr>
        <p:txBody>
          <a:bodyPr/>
          <a:lstStyle>
            <a:lvl1pPr>
              <a:defRPr baseline="0"/>
            </a:lvl1pPr>
          </a:lstStyle>
          <a:p>
            <a:pPr lvl="0"/>
            <a:r>
              <a:rPr lang="en-US" dirty="0" smtClean="0"/>
              <a:t>Insert bullet point here</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10" name="Text Placeholder 4"/>
          <p:cNvSpPr>
            <a:spLocks noGrp="1"/>
          </p:cNvSpPr>
          <p:nvPr>
            <p:ph type="body" sz="quarter" idx="11" hasCustomPrompt="1"/>
          </p:nvPr>
        </p:nvSpPr>
        <p:spPr>
          <a:xfrm>
            <a:off x="826964" y="729010"/>
            <a:ext cx="6985396" cy="1079500"/>
          </a:xfrm>
        </p:spPr>
        <p:txBody>
          <a:bodyPr/>
          <a:lstStyle>
            <a:lvl1pPr marL="0" indent="0" algn="l">
              <a:buNone/>
              <a:defRPr sz="4200"/>
            </a:lvl1pPr>
          </a:lstStyle>
          <a:p>
            <a:pPr lvl="0"/>
            <a:r>
              <a:rPr lang="en-US" dirty="0" smtClean="0"/>
              <a:t>Heading goes here</a:t>
            </a:r>
            <a:endParaRPr lang="en-GB" dirty="0"/>
          </a:p>
        </p:txBody>
      </p:sp>
      <p:sp>
        <p:nvSpPr>
          <p:cNvPr id="7" name="Text Placeholder 3"/>
          <p:cNvSpPr>
            <a:spLocks noGrp="1"/>
          </p:cNvSpPr>
          <p:nvPr>
            <p:ph type="body" sz="quarter" idx="13" hasCustomPrompt="1"/>
          </p:nvPr>
        </p:nvSpPr>
        <p:spPr>
          <a:xfrm>
            <a:off x="8675688" y="6381750"/>
            <a:ext cx="468312" cy="476250"/>
          </a:xfrm>
        </p:spPr>
        <p:txBody>
          <a:bodyPr/>
          <a:lstStyle>
            <a:lvl1pPr marL="0" indent="0" algn="ctr">
              <a:buNone/>
              <a:defRPr sz="1400">
                <a:solidFill>
                  <a:srgbClr val="505759"/>
                </a:solidFill>
              </a:defRPr>
            </a:lvl1pPr>
          </a:lstStyle>
          <a:p>
            <a:pPr lvl="0"/>
            <a:r>
              <a:rPr lang="en-US" dirty="0" smtClean="0"/>
              <a:t>1</a:t>
            </a:r>
            <a:endParaRPr lang="en-GB" dirty="0"/>
          </a:p>
        </p:txBody>
      </p:sp>
    </p:spTree>
    <p:extLst>
      <p:ext uri="{BB962C8B-B14F-4D97-AF65-F5344CB8AC3E}">
        <p14:creationId xmlns:p14="http://schemas.microsoft.com/office/powerpoint/2010/main" val="58310792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446856"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2656210236"/>
      </p:ext>
    </p:extLst>
  </p:cSld>
  <p:clrMap bg1="lt1" tx1="dk1" bg2="lt2" tx2="dk2" accent1="accent1" accent2="accent2" accent3="accent3" accent4="accent4" accent5="accent5" accent6="accent6" hlink="hlink" folHlink="folHlink"/>
  <p:sldLayoutIdLst>
    <p:sldLayoutId id="2147483651" r:id="rId1"/>
    <p:sldLayoutId id="2147483663" r:id="rId2"/>
    <p:sldLayoutId id="2147483649" r:id="rId3"/>
    <p:sldLayoutId id="2147483664" r:id="rId4"/>
    <p:sldLayoutId id="2147483681" r:id="rId5"/>
    <p:sldLayoutId id="2147483682" r:id="rId6"/>
  </p:sldLayoutIdLst>
  <p:timing>
    <p:tnLst>
      <p:par>
        <p:cTn id="1" dur="indefinite" restart="never" nodeType="tmRoot"/>
      </p:par>
    </p:tnLst>
  </p:timing>
  <p:txStyles>
    <p:titleStyle>
      <a:lvl1pPr algn="ctr" defTabSz="914400" rtl="0" eaLnBrk="1" latinLnBrk="0" hangingPunct="1">
        <a:spcBef>
          <a:spcPct val="0"/>
        </a:spcBef>
        <a:buNone/>
        <a:defRPr sz="4200" kern="1200">
          <a:solidFill>
            <a:srgbClr val="505759"/>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rgbClr val="505759"/>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rgbClr val="505759"/>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rgbClr val="505759"/>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rgbClr val="505759"/>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rgbClr val="505759"/>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4.xml"/><Relationship Id="rId5" Type="http://schemas.openxmlformats.org/officeDocument/2006/relationships/image" Target="../media/image7.pn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5.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51520" y="116632"/>
            <a:ext cx="6408712" cy="1470025"/>
          </a:xfrm>
        </p:spPr>
        <p:txBody>
          <a:bodyPr/>
          <a:lstStyle/>
          <a:p>
            <a:r>
              <a:rPr lang="en-GB" sz="4400" dirty="0">
                <a:solidFill>
                  <a:schemeClr val="accent1">
                    <a:lumMod val="75000"/>
                  </a:schemeClr>
                </a:solidFill>
              </a:rPr>
              <a:t>Talking point roles</a:t>
            </a:r>
            <a:endParaRPr lang="en-GB" dirty="0"/>
          </a:p>
        </p:txBody>
      </p:sp>
      <p:sp>
        <p:nvSpPr>
          <p:cNvPr id="3" name="Subtitle 2"/>
          <p:cNvSpPr>
            <a:spLocks noGrp="1"/>
          </p:cNvSpPr>
          <p:nvPr>
            <p:ph type="subTitle" idx="1"/>
          </p:nvPr>
        </p:nvSpPr>
        <p:spPr>
          <a:xfrm>
            <a:off x="255476" y="1340768"/>
            <a:ext cx="8492988" cy="994345"/>
          </a:xfrm>
        </p:spPr>
        <p:txBody>
          <a:bodyPr>
            <a:normAutofit fontScale="77500" lnSpcReduction="20000"/>
          </a:bodyPr>
          <a:lstStyle/>
          <a:p>
            <a:r>
              <a:rPr lang="en-GB" dirty="0">
                <a:solidFill>
                  <a:schemeClr val="accent1">
                    <a:lumMod val="75000"/>
                  </a:schemeClr>
                </a:solidFill>
              </a:rPr>
              <a:t>Person A begins the discussion. Person B builds on what A says. Lastly, person C summarises, ‘The main points were…’</a:t>
            </a:r>
          </a:p>
          <a:p>
            <a:endParaRPr lang="en-GB" dirty="0"/>
          </a:p>
        </p:txBody>
      </p:sp>
      <p:sp>
        <p:nvSpPr>
          <p:cNvPr id="4" name="Oval 3"/>
          <p:cNvSpPr/>
          <p:nvPr/>
        </p:nvSpPr>
        <p:spPr>
          <a:xfrm>
            <a:off x="3848322" y="3265934"/>
            <a:ext cx="1189703" cy="1170039"/>
          </a:xfrm>
          <a:prstGeom prst="ellipse">
            <a:avLst/>
          </a:prstGeom>
          <a:solidFill>
            <a:srgbClr val="33CC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000" dirty="0">
                <a:solidFill>
                  <a:schemeClr val="accent1">
                    <a:lumMod val="75000"/>
                  </a:schemeClr>
                </a:solidFill>
              </a:rPr>
              <a:t>A</a:t>
            </a:r>
          </a:p>
        </p:txBody>
      </p:sp>
      <p:sp>
        <p:nvSpPr>
          <p:cNvPr id="5" name="Oval 4"/>
          <p:cNvSpPr/>
          <p:nvPr/>
        </p:nvSpPr>
        <p:spPr>
          <a:xfrm>
            <a:off x="5062335" y="3265934"/>
            <a:ext cx="1189703" cy="1170039"/>
          </a:xfrm>
          <a:prstGeom prst="ellipse">
            <a:avLst/>
          </a:prstGeom>
          <a:solidFill>
            <a:srgbClr val="33CC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000" dirty="0">
                <a:solidFill>
                  <a:schemeClr val="accent1">
                    <a:lumMod val="75000"/>
                  </a:schemeClr>
                </a:solidFill>
              </a:rPr>
              <a:t>B</a:t>
            </a:r>
          </a:p>
        </p:txBody>
      </p:sp>
      <p:sp>
        <p:nvSpPr>
          <p:cNvPr id="6" name="Oval 5"/>
          <p:cNvSpPr/>
          <p:nvPr/>
        </p:nvSpPr>
        <p:spPr>
          <a:xfrm>
            <a:off x="4467484" y="4437112"/>
            <a:ext cx="1189703" cy="1170039"/>
          </a:xfrm>
          <a:prstGeom prst="ellipse">
            <a:avLst/>
          </a:prstGeom>
          <a:solidFill>
            <a:srgbClr val="6600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000" dirty="0">
                <a:solidFill>
                  <a:schemeClr val="accent1">
                    <a:lumMod val="75000"/>
                  </a:schemeClr>
                </a:solidFill>
              </a:rPr>
              <a:t>C</a:t>
            </a:r>
          </a:p>
        </p:txBody>
      </p:sp>
      <p:sp>
        <p:nvSpPr>
          <p:cNvPr id="7" name="Rounded Rectangular Callout 6"/>
          <p:cNvSpPr/>
          <p:nvPr/>
        </p:nvSpPr>
        <p:spPr>
          <a:xfrm>
            <a:off x="205766" y="2408749"/>
            <a:ext cx="3274142" cy="1032387"/>
          </a:xfrm>
          <a:prstGeom prst="wedgeRoundRectCallout">
            <a:avLst>
              <a:gd name="adj1" fmla="val 71540"/>
              <a:gd name="adj2" fmla="val 82786"/>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smtClean="0">
                <a:solidFill>
                  <a:schemeClr val="accent1">
                    <a:lumMod val="75000"/>
                  </a:schemeClr>
                </a:solidFill>
              </a:rPr>
              <a:t>‘I </a:t>
            </a:r>
            <a:r>
              <a:rPr lang="en-GB" sz="3200" dirty="0">
                <a:solidFill>
                  <a:schemeClr val="accent1">
                    <a:lumMod val="75000"/>
                  </a:schemeClr>
                </a:solidFill>
              </a:rPr>
              <a:t>think that</a:t>
            </a:r>
            <a:r>
              <a:rPr lang="en-GB" sz="3200" dirty="0" smtClean="0">
                <a:solidFill>
                  <a:schemeClr val="accent1">
                    <a:lumMod val="75000"/>
                  </a:schemeClr>
                </a:solidFill>
              </a:rPr>
              <a:t>…’</a:t>
            </a:r>
            <a:endParaRPr lang="en-GB" sz="3200" dirty="0">
              <a:solidFill>
                <a:schemeClr val="accent1">
                  <a:lumMod val="75000"/>
                </a:schemeClr>
              </a:solidFill>
              <a:cs typeface="Arial" panose="020B0604020202020204" pitchFamily="34" charset="0"/>
            </a:endParaRPr>
          </a:p>
        </p:txBody>
      </p:sp>
      <p:sp>
        <p:nvSpPr>
          <p:cNvPr id="8" name="Rounded Rectangular Callout 7"/>
          <p:cNvSpPr/>
          <p:nvPr/>
        </p:nvSpPr>
        <p:spPr>
          <a:xfrm>
            <a:off x="6678480" y="2090981"/>
            <a:ext cx="2286008" cy="1667921"/>
          </a:xfrm>
          <a:prstGeom prst="wedgeRoundRectCallout">
            <a:avLst>
              <a:gd name="adj1" fmla="val -84337"/>
              <a:gd name="adj2" fmla="val 48673"/>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smtClean="0">
                <a:solidFill>
                  <a:schemeClr val="accent1">
                    <a:lumMod val="75000"/>
                  </a:schemeClr>
                </a:solidFill>
                <a:cs typeface="Arial" panose="020B0604020202020204" pitchFamily="34" charset="0"/>
              </a:rPr>
              <a:t>‘Linking </a:t>
            </a:r>
            <a:r>
              <a:rPr lang="en-GB" sz="3200" dirty="0">
                <a:solidFill>
                  <a:schemeClr val="accent1">
                    <a:lumMod val="75000"/>
                  </a:schemeClr>
                </a:solidFill>
                <a:cs typeface="Arial" panose="020B0604020202020204" pitchFamily="34" charset="0"/>
              </a:rPr>
              <a:t>to that</a:t>
            </a:r>
            <a:r>
              <a:rPr lang="en-GB" sz="3200" dirty="0" smtClean="0">
                <a:solidFill>
                  <a:schemeClr val="accent1">
                    <a:lumMod val="75000"/>
                  </a:schemeClr>
                </a:solidFill>
                <a:cs typeface="Arial" panose="020B0604020202020204" pitchFamily="34" charset="0"/>
              </a:rPr>
              <a:t>…’</a:t>
            </a:r>
            <a:endParaRPr lang="en-GB" sz="3200" dirty="0">
              <a:solidFill>
                <a:schemeClr val="accent1">
                  <a:lumMod val="75000"/>
                </a:schemeClr>
              </a:solidFill>
              <a:cs typeface="Arial" panose="020B0604020202020204" pitchFamily="34" charset="0"/>
            </a:endParaRPr>
          </a:p>
        </p:txBody>
      </p:sp>
      <p:sp>
        <p:nvSpPr>
          <p:cNvPr id="9" name="Rounded Rectangular Callout 8"/>
          <p:cNvSpPr/>
          <p:nvPr/>
        </p:nvSpPr>
        <p:spPr>
          <a:xfrm>
            <a:off x="5863864" y="4426813"/>
            <a:ext cx="3100624" cy="2063323"/>
          </a:xfrm>
          <a:prstGeom prst="wedgeRoundRectCallout">
            <a:avLst>
              <a:gd name="adj1" fmla="val -68765"/>
              <a:gd name="adj2" fmla="val -22756"/>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accent1">
                    <a:lumMod val="75000"/>
                  </a:schemeClr>
                </a:solidFill>
              </a:rPr>
              <a:t>‘The main points were…’</a:t>
            </a:r>
          </a:p>
        </p:txBody>
      </p:sp>
    </p:spTree>
    <p:extLst>
      <p:ext uri="{BB962C8B-B14F-4D97-AF65-F5344CB8AC3E}">
        <p14:creationId xmlns:p14="http://schemas.microsoft.com/office/powerpoint/2010/main" val="222237136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9"/>
          <p:cNvSpPr>
            <a:spLocks noGrp="1"/>
          </p:cNvSpPr>
          <p:nvPr>
            <p:ph type="body" sz="quarter" idx="13"/>
          </p:nvPr>
        </p:nvSpPr>
        <p:spPr/>
        <p:txBody>
          <a:bodyPr/>
          <a:lstStyle/>
          <a:p>
            <a:endParaRPr lang="en-GB"/>
          </a:p>
        </p:txBody>
      </p:sp>
      <p:pic>
        <p:nvPicPr>
          <p:cNvPr id="5" name="Picture 4">
            <a:extLst>
              <a:ext uri="{FF2B5EF4-FFF2-40B4-BE49-F238E27FC236}">
                <a16:creationId xmlns:a16="http://schemas.microsoft.com/office/drawing/2014/main" id="{2390542A-57D3-458A-8430-D4CEB7972A08}"/>
              </a:ext>
            </a:extLst>
          </p:cNvPr>
          <p:cNvPicPr>
            <a:picLocks noChangeAspect="1"/>
          </p:cNvPicPr>
          <p:nvPr/>
        </p:nvPicPr>
        <p:blipFill rotWithShape="1">
          <a:blip r:embed="rId3"/>
          <a:srcRect l="27316" t="26019" r="39881" b="15328"/>
          <a:stretch/>
        </p:blipFill>
        <p:spPr>
          <a:xfrm>
            <a:off x="1763688" y="16047"/>
            <a:ext cx="4029338" cy="4050683"/>
          </a:xfrm>
          <a:prstGeom prst="rect">
            <a:avLst/>
          </a:prstGeom>
        </p:spPr>
      </p:pic>
      <p:pic>
        <p:nvPicPr>
          <p:cNvPr id="6" name="Picture 5">
            <a:extLst>
              <a:ext uri="{FF2B5EF4-FFF2-40B4-BE49-F238E27FC236}">
                <a16:creationId xmlns:a16="http://schemas.microsoft.com/office/drawing/2014/main" id="{A23A6E53-B508-4C7E-8EA5-C74C81ECA058}"/>
              </a:ext>
            </a:extLst>
          </p:cNvPr>
          <p:cNvPicPr>
            <a:picLocks noChangeAspect="1"/>
          </p:cNvPicPr>
          <p:nvPr/>
        </p:nvPicPr>
        <p:blipFill rotWithShape="1">
          <a:blip r:embed="rId4"/>
          <a:srcRect l="32738" t="25383" r="20952" b="13577"/>
          <a:stretch/>
        </p:blipFill>
        <p:spPr>
          <a:xfrm>
            <a:off x="58259" y="4330313"/>
            <a:ext cx="3410857" cy="2527687"/>
          </a:xfrm>
          <a:prstGeom prst="rect">
            <a:avLst/>
          </a:prstGeom>
        </p:spPr>
      </p:pic>
      <p:pic>
        <p:nvPicPr>
          <p:cNvPr id="7" name="Picture 6">
            <a:extLst>
              <a:ext uri="{FF2B5EF4-FFF2-40B4-BE49-F238E27FC236}">
                <a16:creationId xmlns:a16="http://schemas.microsoft.com/office/drawing/2014/main" id="{82416D9D-27F7-4E45-9D6A-0D63BC908B69}"/>
              </a:ext>
            </a:extLst>
          </p:cNvPr>
          <p:cNvPicPr>
            <a:picLocks noChangeAspect="1"/>
          </p:cNvPicPr>
          <p:nvPr/>
        </p:nvPicPr>
        <p:blipFill rotWithShape="1">
          <a:blip r:embed="rId5"/>
          <a:srcRect l="26547" t="26443" r="49643" b="55118"/>
          <a:stretch/>
        </p:blipFill>
        <p:spPr>
          <a:xfrm>
            <a:off x="5991837" y="4506008"/>
            <a:ext cx="2902857" cy="1263844"/>
          </a:xfrm>
          <a:prstGeom prst="rect">
            <a:avLst/>
          </a:prstGeom>
        </p:spPr>
      </p:pic>
      <p:pic>
        <p:nvPicPr>
          <p:cNvPr id="11" name="Picture 10">
            <a:extLst>
              <a:ext uri="{FF2B5EF4-FFF2-40B4-BE49-F238E27FC236}">
                <a16:creationId xmlns:a16="http://schemas.microsoft.com/office/drawing/2014/main" id="{6B091023-2E0F-4EC0-95B0-C073247A1189}"/>
              </a:ext>
            </a:extLst>
          </p:cNvPr>
          <p:cNvPicPr>
            <a:picLocks noChangeAspect="1"/>
          </p:cNvPicPr>
          <p:nvPr/>
        </p:nvPicPr>
        <p:blipFill rotWithShape="1">
          <a:blip r:embed="rId5"/>
          <a:srcRect l="50476" t="29883" r="14524" b="55718"/>
          <a:stretch/>
        </p:blipFill>
        <p:spPr>
          <a:xfrm>
            <a:off x="4876799" y="5769852"/>
            <a:ext cx="4267201" cy="986971"/>
          </a:xfrm>
          <a:prstGeom prst="rect">
            <a:avLst/>
          </a:prstGeom>
        </p:spPr>
      </p:pic>
      <p:sp>
        <p:nvSpPr>
          <p:cNvPr id="12" name="Text Placeholder 11">
            <a:extLst>
              <a:ext uri="{FF2B5EF4-FFF2-40B4-BE49-F238E27FC236}">
                <a16:creationId xmlns:a16="http://schemas.microsoft.com/office/drawing/2014/main" id="{AA2674D7-BBF3-4B9E-9CAA-CD34904D2166}"/>
              </a:ext>
            </a:extLst>
          </p:cNvPr>
          <p:cNvSpPr>
            <a:spLocks noGrp="1"/>
          </p:cNvSpPr>
          <p:nvPr>
            <p:ph type="body" sz="quarter" idx="11"/>
          </p:nvPr>
        </p:nvSpPr>
        <p:spPr>
          <a:xfrm>
            <a:off x="1278804" y="2902804"/>
            <a:ext cx="4881165" cy="2519858"/>
          </a:xfrm>
          <a:prstGeom prst="triangle">
            <a:avLst/>
          </a:prstGeom>
          <a:noFill/>
          <a:ln w="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dirty="0"/>
          </a:p>
        </p:txBody>
      </p:sp>
      <p:sp>
        <p:nvSpPr>
          <p:cNvPr id="14" name="Rectangle 13">
            <a:extLst>
              <a:ext uri="{FF2B5EF4-FFF2-40B4-BE49-F238E27FC236}">
                <a16:creationId xmlns:a16="http://schemas.microsoft.com/office/drawing/2014/main" id="{5E3F0C6D-E154-4E63-AFC9-52CFF87BA2B3}"/>
              </a:ext>
            </a:extLst>
          </p:cNvPr>
          <p:cNvSpPr/>
          <p:nvPr/>
        </p:nvSpPr>
        <p:spPr>
          <a:xfrm>
            <a:off x="5922044" y="313495"/>
            <a:ext cx="3042444" cy="3908762"/>
          </a:xfrm>
          <a:prstGeom prst="rect">
            <a:avLst/>
          </a:prstGeom>
        </p:spPr>
        <p:txBody>
          <a:bodyPr wrap="square">
            <a:spAutoFit/>
          </a:bodyPr>
          <a:lstStyle/>
          <a:p>
            <a:r>
              <a:rPr lang="en-GB" sz="3200" b="1" dirty="0"/>
              <a:t>Talking </a:t>
            </a:r>
            <a:r>
              <a:rPr lang="en-GB" sz="3200" b="1" dirty="0" smtClean="0"/>
              <a:t>point</a:t>
            </a:r>
            <a:r>
              <a:rPr lang="en-GB" sz="3200" dirty="0"/>
              <a:t>:</a:t>
            </a:r>
          </a:p>
          <a:p>
            <a:r>
              <a:rPr lang="en-GB" sz="2400" dirty="0"/>
              <a:t>E</a:t>
            </a:r>
            <a:r>
              <a:rPr lang="en-GB" sz="2400" dirty="0" smtClean="0"/>
              <a:t>xplain </a:t>
            </a:r>
            <a:r>
              <a:rPr lang="en-GB" sz="2400" dirty="0"/>
              <a:t>the electrolysis of copper chloride solution using the macroscopic, </a:t>
            </a:r>
            <a:r>
              <a:rPr lang="en-GB" sz="2400" dirty="0" smtClean="0"/>
              <a:t/>
            </a:r>
            <a:br>
              <a:rPr lang="en-GB" sz="2400" dirty="0" smtClean="0"/>
            </a:br>
            <a:r>
              <a:rPr lang="en-GB" sz="2400" dirty="0" smtClean="0"/>
              <a:t>sub-microscopic </a:t>
            </a:r>
            <a:r>
              <a:rPr lang="en-GB" sz="2400" dirty="0"/>
              <a:t>and  representational </a:t>
            </a:r>
            <a:r>
              <a:rPr lang="en-GB" sz="2400" dirty="0" smtClean="0"/>
              <a:t>levels</a:t>
            </a:r>
            <a:r>
              <a:rPr lang="en-GB" sz="2400" dirty="0"/>
              <a:t>.</a:t>
            </a:r>
          </a:p>
          <a:p>
            <a:r>
              <a:rPr lang="en-GB" sz="2400" dirty="0" smtClean="0"/>
              <a:t>Say </a:t>
            </a:r>
            <a:r>
              <a:rPr lang="en-GB" sz="2400" dirty="0"/>
              <a:t>what you see. </a:t>
            </a:r>
          </a:p>
        </p:txBody>
      </p:sp>
    </p:spTree>
    <p:extLst>
      <p:ext uri="{BB962C8B-B14F-4D97-AF65-F5344CB8AC3E}">
        <p14:creationId xmlns:p14="http://schemas.microsoft.com/office/powerpoint/2010/main" val="352642873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9"/>
          <p:cNvSpPr>
            <a:spLocks noGrp="1"/>
          </p:cNvSpPr>
          <p:nvPr>
            <p:ph type="body" sz="quarter" idx="13"/>
          </p:nvPr>
        </p:nvSpPr>
        <p:spPr/>
        <p:txBody>
          <a:bodyPr/>
          <a:lstStyle/>
          <a:p>
            <a:endParaRPr lang="en-GB"/>
          </a:p>
        </p:txBody>
      </p:sp>
      <p:sp>
        <p:nvSpPr>
          <p:cNvPr id="6" name="TextBox 5">
            <a:extLst>
              <a:ext uri="{FF2B5EF4-FFF2-40B4-BE49-F238E27FC236}">
                <a16:creationId xmlns:a16="http://schemas.microsoft.com/office/drawing/2014/main" id="{19C35507-2483-45FC-8E6D-B6A893123F69}"/>
              </a:ext>
            </a:extLst>
          </p:cNvPr>
          <p:cNvSpPr txBox="1"/>
          <p:nvPr/>
        </p:nvSpPr>
        <p:spPr>
          <a:xfrm>
            <a:off x="5652120" y="116632"/>
            <a:ext cx="3384376" cy="5201424"/>
          </a:xfrm>
          <a:prstGeom prst="rect">
            <a:avLst/>
          </a:prstGeom>
          <a:noFill/>
        </p:spPr>
        <p:txBody>
          <a:bodyPr wrap="square" rtlCol="0">
            <a:spAutoFit/>
          </a:bodyPr>
          <a:lstStyle/>
          <a:p>
            <a:r>
              <a:rPr lang="en-GB" sz="3200" b="1" dirty="0" smtClean="0"/>
              <a:t>Macroscopic </a:t>
            </a:r>
            <a:r>
              <a:rPr lang="en-GB" sz="3200" b="1" dirty="0"/>
              <a:t>t</a:t>
            </a:r>
            <a:r>
              <a:rPr lang="en-GB" sz="3200" b="1" dirty="0" smtClean="0"/>
              <a:t>alking </a:t>
            </a:r>
            <a:r>
              <a:rPr lang="en-GB" sz="3200" b="1" dirty="0"/>
              <a:t>p</a:t>
            </a:r>
            <a:r>
              <a:rPr lang="en-GB" sz="3200" b="1" dirty="0" smtClean="0"/>
              <a:t>oint</a:t>
            </a:r>
            <a:r>
              <a:rPr lang="en-GB" sz="2800" dirty="0" smtClean="0"/>
              <a:t> </a:t>
            </a:r>
            <a:br>
              <a:rPr lang="en-GB" sz="2800" dirty="0" smtClean="0"/>
            </a:br>
            <a:r>
              <a:rPr lang="en-GB" sz="2400" dirty="0" smtClean="0"/>
              <a:t>During the </a:t>
            </a:r>
            <a:r>
              <a:rPr lang="en-GB" sz="2400" dirty="0"/>
              <a:t>electrolysis of copper(II) chloride </a:t>
            </a:r>
            <a:r>
              <a:rPr lang="en-GB" sz="2400" dirty="0" smtClean="0"/>
              <a:t>solution, what </a:t>
            </a:r>
            <a:r>
              <a:rPr lang="en-GB" sz="2400" dirty="0"/>
              <a:t>are the observations and what inferences can be drawn from these? </a:t>
            </a:r>
          </a:p>
          <a:p>
            <a:r>
              <a:rPr lang="en-GB" sz="2400" dirty="0"/>
              <a:t>Say what you see. </a:t>
            </a:r>
          </a:p>
          <a:p>
            <a:endParaRPr lang="en-GB" sz="2800" dirty="0"/>
          </a:p>
          <a:p>
            <a:endParaRPr lang="en-GB" sz="2800" dirty="0"/>
          </a:p>
          <a:p>
            <a:endParaRPr lang="en-GB" sz="2000" dirty="0"/>
          </a:p>
          <a:p>
            <a:endParaRPr lang="en-GB" sz="2400" dirty="0"/>
          </a:p>
        </p:txBody>
      </p:sp>
      <p:sp>
        <p:nvSpPr>
          <p:cNvPr id="7" name="TextBox 6">
            <a:extLst>
              <a:ext uri="{FF2B5EF4-FFF2-40B4-BE49-F238E27FC236}">
                <a16:creationId xmlns:a16="http://schemas.microsoft.com/office/drawing/2014/main" id="{0DA7873E-D67E-4CFD-8C5D-4B5950159953}"/>
              </a:ext>
            </a:extLst>
          </p:cNvPr>
          <p:cNvSpPr txBox="1"/>
          <p:nvPr/>
        </p:nvSpPr>
        <p:spPr>
          <a:xfrm>
            <a:off x="179512" y="1628800"/>
            <a:ext cx="1440160" cy="369332"/>
          </a:xfrm>
          <a:prstGeom prst="rect">
            <a:avLst/>
          </a:prstGeom>
          <a:noFill/>
          <a:ln>
            <a:solidFill>
              <a:schemeClr val="accent1"/>
            </a:solidFill>
          </a:ln>
        </p:spPr>
        <p:txBody>
          <a:bodyPr wrap="square" rtlCol="0">
            <a:spAutoFit/>
          </a:bodyPr>
          <a:lstStyle/>
          <a:p>
            <a:pPr algn="ctr"/>
            <a:r>
              <a:rPr lang="en-GB" dirty="0" smtClean="0"/>
              <a:t>Observation</a:t>
            </a:r>
            <a:endParaRPr lang="en-GB" dirty="0"/>
          </a:p>
        </p:txBody>
      </p:sp>
      <p:sp>
        <p:nvSpPr>
          <p:cNvPr id="11" name="TextBox 10">
            <a:extLst>
              <a:ext uri="{FF2B5EF4-FFF2-40B4-BE49-F238E27FC236}">
                <a16:creationId xmlns:a16="http://schemas.microsoft.com/office/drawing/2014/main" id="{0DA7873E-D67E-4CFD-8C5D-4B5950159953}"/>
              </a:ext>
            </a:extLst>
          </p:cNvPr>
          <p:cNvSpPr txBox="1"/>
          <p:nvPr/>
        </p:nvSpPr>
        <p:spPr>
          <a:xfrm>
            <a:off x="3635896" y="1628800"/>
            <a:ext cx="1440160" cy="369332"/>
          </a:xfrm>
          <a:prstGeom prst="rect">
            <a:avLst/>
          </a:prstGeom>
          <a:noFill/>
          <a:ln>
            <a:solidFill>
              <a:schemeClr val="accent1"/>
            </a:solidFill>
          </a:ln>
        </p:spPr>
        <p:txBody>
          <a:bodyPr wrap="square" rtlCol="0">
            <a:spAutoFit/>
          </a:bodyPr>
          <a:lstStyle/>
          <a:p>
            <a:pPr algn="ctr"/>
            <a:r>
              <a:rPr lang="en-GB" dirty="0" smtClean="0"/>
              <a:t>Observation</a:t>
            </a:r>
            <a:endParaRPr lang="en-GB" dirty="0"/>
          </a:p>
        </p:txBody>
      </p:sp>
      <p:sp>
        <p:nvSpPr>
          <p:cNvPr id="12" name="TextBox 11">
            <a:extLst>
              <a:ext uri="{FF2B5EF4-FFF2-40B4-BE49-F238E27FC236}">
                <a16:creationId xmlns:a16="http://schemas.microsoft.com/office/drawing/2014/main" id="{0DA7873E-D67E-4CFD-8C5D-4B5950159953}"/>
              </a:ext>
            </a:extLst>
          </p:cNvPr>
          <p:cNvSpPr txBox="1"/>
          <p:nvPr/>
        </p:nvSpPr>
        <p:spPr>
          <a:xfrm>
            <a:off x="179512" y="6197084"/>
            <a:ext cx="1440160" cy="369332"/>
          </a:xfrm>
          <a:prstGeom prst="rect">
            <a:avLst/>
          </a:prstGeom>
          <a:noFill/>
          <a:ln>
            <a:solidFill>
              <a:schemeClr val="accent1"/>
            </a:solidFill>
          </a:ln>
        </p:spPr>
        <p:txBody>
          <a:bodyPr wrap="square" rtlCol="0">
            <a:spAutoFit/>
          </a:bodyPr>
          <a:lstStyle/>
          <a:p>
            <a:pPr algn="ctr"/>
            <a:r>
              <a:rPr lang="en-GB" dirty="0" smtClean="0"/>
              <a:t>Inference</a:t>
            </a:r>
            <a:endParaRPr lang="en-GB" dirty="0"/>
          </a:p>
        </p:txBody>
      </p:sp>
      <p:sp>
        <p:nvSpPr>
          <p:cNvPr id="13" name="TextBox 12">
            <a:extLst>
              <a:ext uri="{FF2B5EF4-FFF2-40B4-BE49-F238E27FC236}">
                <a16:creationId xmlns:a16="http://schemas.microsoft.com/office/drawing/2014/main" id="{0DA7873E-D67E-4CFD-8C5D-4B5950159953}"/>
              </a:ext>
            </a:extLst>
          </p:cNvPr>
          <p:cNvSpPr txBox="1"/>
          <p:nvPr/>
        </p:nvSpPr>
        <p:spPr>
          <a:xfrm>
            <a:off x="3632472" y="6197084"/>
            <a:ext cx="1440160" cy="369332"/>
          </a:xfrm>
          <a:prstGeom prst="rect">
            <a:avLst/>
          </a:prstGeom>
          <a:noFill/>
          <a:ln>
            <a:solidFill>
              <a:schemeClr val="accent1"/>
            </a:solidFill>
          </a:ln>
        </p:spPr>
        <p:txBody>
          <a:bodyPr wrap="square" rtlCol="0">
            <a:spAutoFit/>
          </a:bodyPr>
          <a:lstStyle/>
          <a:p>
            <a:pPr algn="ctr"/>
            <a:r>
              <a:rPr lang="en-GB" dirty="0" smtClean="0"/>
              <a:t>Inference</a:t>
            </a:r>
            <a:endParaRPr lang="en-GB" dirty="0"/>
          </a:p>
        </p:txBody>
      </p:sp>
      <p:pic>
        <p:nvPicPr>
          <p:cNvPr id="14" name="Picture 13">
            <a:extLst>
              <a:ext uri="{FF2B5EF4-FFF2-40B4-BE49-F238E27FC236}">
                <a16:creationId xmlns:a16="http://schemas.microsoft.com/office/drawing/2014/main" id="{DB99BF55-3240-4908-B49C-74B9D28AA1DF}"/>
              </a:ext>
            </a:extLst>
          </p:cNvPr>
          <p:cNvPicPr>
            <a:picLocks noChangeAspect="1"/>
          </p:cNvPicPr>
          <p:nvPr/>
        </p:nvPicPr>
        <p:blipFill rotWithShape="1">
          <a:blip r:embed="rId3"/>
          <a:srcRect l="50000" t="31875" r="38913" b="42412"/>
          <a:stretch/>
        </p:blipFill>
        <p:spPr>
          <a:xfrm>
            <a:off x="1761683" y="647080"/>
            <a:ext cx="1789044" cy="2332772"/>
          </a:xfrm>
          <a:prstGeom prst="rect">
            <a:avLst/>
          </a:prstGeom>
        </p:spPr>
      </p:pic>
      <p:pic>
        <p:nvPicPr>
          <p:cNvPr id="15" name="Picture 14">
            <a:extLst>
              <a:ext uri="{FF2B5EF4-FFF2-40B4-BE49-F238E27FC236}">
                <a16:creationId xmlns:a16="http://schemas.microsoft.com/office/drawing/2014/main" id="{B9693102-A4E3-4660-92F8-154B2F12EF67}"/>
              </a:ext>
            </a:extLst>
          </p:cNvPr>
          <p:cNvPicPr>
            <a:picLocks noChangeAspect="1"/>
          </p:cNvPicPr>
          <p:nvPr/>
        </p:nvPicPr>
        <p:blipFill rotWithShape="1">
          <a:blip r:embed="rId4"/>
          <a:srcRect l="43432" t="42235" r="50538" b="38801"/>
          <a:stretch/>
        </p:blipFill>
        <p:spPr>
          <a:xfrm>
            <a:off x="407366" y="2034783"/>
            <a:ext cx="902511" cy="1595685"/>
          </a:xfrm>
          <a:prstGeom prst="rect">
            <a:avLst/>
          </a:prstGeom>
        </p:spPr>
      </p:pic>
      <p:pic>
        <p:nvPicPr>
          <p:cNvPr id="16" name="Picture 15">
            <a:extLst>
              <a:ext uri="{FF2B5EF4-FFF2-40B4-BE49-F238E27FC236}">
                <a16:creationId xmlns:a16="http://schemas.microsoft.com/office/drawing/2014/main" id="{CDF3C145-CA2C-40E2-8C0A-5DA8227884D5}"/>
              </a:ext>
            </a:extLst>
          </p:cNvPr>
          <p:cNvPicPr>
            <a:picLocks noChangeAspect="1"/>
          </p:cNvPicPr>
          <p:nvPr/>
        </p:nvPicPr>
        <p:blipFill rotWithShape="1">
          <a:blip r:embed="rId4"/>
          <a:srcRect l="56848" t="33905" r="35109" b="42798"/>
          <a:stretch/>
        </p:blipFill>
        <p:spPr>
          <a:xfrm>
            <a:off x="3913897" y="2033580"/>
            <a:ext cx="980662" cy="1596888"/>
          </a:xfrm>
          <a:prstGeom prst="rect">
            <a:avLst/>
          </a:prstGeom>
        </p:spPr>
      </p:pic>
      <p:pic>
        <p:nvPicPr>
          <p:cNvPr id="17" name="Picture 16">
            <a:extLst>
              <a:ext uri="{FF2B5EF4-FFF2-40B4-BE49-F238E27FC236}">
                <a16:creationId xmlns:a16="http://schemas.microsoft.com/office/drawing/2014/main" id="{0CE2452B-9081-469D-A3B6-ED79E0FBDA47}"/>
              </a:ext>
            </a:extLst>
          </p:cNvPr>
          <p:cNvPicPr>
            <a:picLocks noChangeAspect="1"/>
          </p:cNvPicPr>
          <p:nvPr/>
        </p:nvPicPr>
        <p:blipFill rotWithShape="1">
          <a:blip r:embed="rId5"/>
          <a:srcRect l="37500" t="7515" r="28044" b="32358"/>
          <a:stretch/>
        </p:blipFill>
        <p:spPr>
          <a:xfrm>
            <a:off x="179512" y="4077072"/>
            <a:ext cx="1472354" cy="1444486"/>
          </a:xfrm>
          <a:prstGeom prst="rect">
            <a:avLst/>
          </a:prstGeom>
        </p:spPr>
      </p:pic>
      <p:pic>
        <p:nvPicPr>
          <p:cNvPr id="18" name="Picture 17">
            <a:extLst>
              <a:ext uri="{FF2B5EF4-FFF2-40B4-BE49-F238E27FC236}">
                <a16:creationId xmlns:a16="http://schemas.microsoft.com/office/drawing/2014/main" id="{443B7CB0-8A0B-4EB5-9734-5F9A6E79D679}"/>
              </a:ext>
            </a:extLst>
          </p:cNvPr>
          <p:cNvPicPr>
            <a:picLocks noChangeAspect="1"/>
          </p:cNvPicPr>
          <p:nvPr/>
        </p:nvPicPr>
        <p:blipFill rotWithShape="1">
          <a:blip r:embed="rId6"/>
          <a:srcRect l="4347" t="29168" r="11522" b="14379"/>
          <a:stretch/>
        </p:blipFill>
        <p:spPr>
          <a:xfrm>
            <a:off x="3189058" y="4236787"/>
            <a:ext cx="3285517" cy="1239497"/>
          </a:xfrm>
          <a:prstGeom prst="rect">
            <a:avLst/>
          </a:prstGeom>
        </p:spPr>
      </p:pic>
      <p:cxnSp>
        <p:nvCxnSpPr>
          <p:cNvPr id="19" name="Straight Arrow Connector 18">
            <a:extLst>
              <a:ext uri="{FF2B5EF4-FFF2-40B4-BE49-F238E27FC236}">
                <a16:creationId xmlns:a16="http://schemas.microsoft.com/office/drawing/2014/main" id="{99BC5A0F-770F-4994-AFA3-E95CCB466303}"/>
              </a:ext>
            </a:extLst>
          </p:cNvPr>
          <p:cNvCxnSpPr>
            <a:cxnSpLocks/>
          </p:cNvCxnSpPr>
          <p:nvPr/>
        </p:nvCxnSpPr>
        <p:spPr>
          <a:xfrm flipH="1">
            <a:off x="1383407" y="2492896"/>
            <a:ext cx="57110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AA5A345F-6330-4BF1-A45A-8F5B8A4D4BE3}"/>
              </a:ext>
            </a:extLst>
          </p:cNvPr>
          <p:cNvCxnSpPr>
            <a:cxnSpLocks/>
          </p:cNvCxnSpPr>
          <p:nvPr/>
        </p:nvCxnSpPr>
        <p:spPr>
          <a:xfrm>
            <a:off x="3404819" y="2492896"/>
            <a:ext cx="45530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70CECE59-AD37-4F04-B9BE-3E7922692C90}"/>
              </a:ext>
            </a:extLst>
          </p:cNvPr>
          <p:cNvCxnSpPr>
            <a:cxnSpLocks/>
          </p:cNvCxnSpPr>
          <p:nvPr/>
        </p:nvCxnSpPr>
        <p:spPr>
          <a:xfrm>
            <a:off x="915689" y="5733256"/>
            <a:ext cx="0" cy="35965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70CECE59-AD37-4F04-B9BE-3E7922692C90}"/>
              </a:ext>
            </a:extLst>
          </p:cNvPr>
          <p:cNvCxnSpPr>
            <a:cxnSpLocks/>
          </p:cNvCxnSpPr>
          <p:nvPr/>
        </p:nvCxnSpPr>
        <p:spPr>
          <a:xfrm>
            <a:off x="4425503" y="5677714"/>
            <a:ext cx="0" cy="35965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70CECE59-AD37-4F04-B9BE-3E7922692C90}"/>
              </a:ext>
            </a:extLst>
          </p:cNvPr>
          <p:cNvCxnSpPr>
            <a:cxnSpLocks/>
          </p:cNvCxnSpPr>
          <p:nvPr/>
        </p:nvCxnSpPr>
        <p:spPr>
          <a:xfrm>
            <a:off x="858621" y="3700180"/>
            <a:ext cx="0" cy="35965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70CECE59-AD37-4F04-B9BE-3E7922692C90}"/>
              </a:ext>
            </a:extLst>
          </p:cNvPr>
          <p:cNvCxnSpPr>
            <a:cxnSpLocks/>
          </p:cNvCxnSpPr>
          <p:nvPr/>
        </p:nvCxnSpPr>
        <p:spPr>
          <a:xfrm>
            <a:off x="4356566" y="3717417"/>
            <a:ext cx="0" cy="35965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93706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3"/>
          </p:nvPr>
        </p:nvSpPr>
        <p:spPr/>
        <p:txBody>
          <a:bodyPr/>
          <a:lstStyle/>
          <a:p>
            <a:endParaRPr lang="en-GB"/>
          </a:p>
        </p:txBody>
      </p:sp>
      <p:sp>
        <p:nvSpPr>
          <p:cNvPr id="6" name="Rectangle 5">
            <a:extLst>
              <a:ext uri="{FF2B5EF4-FFF2-40B4-BE49-F238E27FC236}">
                <a16:creationId xmlns:a16="http://schemas.microsoft.com/office/drawing/2014/main" id="{3513A7BE-1AEF-481B-ABF9-75F8C2BF9C1E}"/>
              </a:ext>
            </a:extLst>
          </p:cNvPr>
          <p:cNvSpPr/>
          <p:nvPr/>
        </p:nvSpPr>
        <p:spPr>
          <a:xfrm>
            <a:off x="5796137" y="188640"/>
            <a:ext cx="3240360" cy="3908762"/>
          </a:xfrm>
          <a:prstGeom prst="rect">
            <a:avLst/>
          </a:prstGeom>
        </p:spPr>
        <p:txBody>
          <a:bodyPr wrap="square">
            <a:spAutoFit/>
          </a:bodyPr>
          <a:lstStyle/>
          <a:p>
            <a:r>
              <a:rPr lang="en-GB" sz="2800" b="1" dirty="0" smtClean="0"/>
              <a:t>Sub-microscopic </a:t>
            </a:r>
            <a:br>
              <a:rPr lang="en-GB" sz="2800" b="1" dirty="0" smtClean="0"/>
            </a:br>
            <a:r>
              <a:rPr lang="en-GB" sz="2800" b="1" dirty="0" smtClean="0"/>
              <a:t>talking point </a:t>
            </a:r>
            <a:r>
              <a:rPr lang="en-GB" sz="3200" b="1" dirty="0" smtClean="0"/>
              <a:t/>
            </a:r>
            <a:br>
              <a:rPr lang="en-GB" sz="3200" b="1" dirty="0" smtClean="0"/>
            </a:br>
            <a:r>
              <a:rPr lang="en-GB" sz="2400" dirty="0" smtClean="0"/>
              <a:t>Identify </a:t>
            </a:r>
            <a:r>
              <a:rPr lang="en-GB" sz="2400" dirty="0"/>
              <a:t>the particles and describe what is happening during the electrolysis of copper(II) chloride </a:t>
            </a:r>
            <a:r>
              <a:rPr lang="en-GB" sz="2400" dirty="0" smtClean="0"/>
              <a:t>solution. </a:t>
            </a:r>
            <a:endParaRPr lang="en-GB" sz="2400" dirty="0"/>
          </a:p>
          <a:p>
            <a:r>
              <a:rPr lang="en-GB" sz="2400" dirty="0"/>
              <a:t>Say what you see. </a:t>
            </a:r>
          </a:p>
          <a:p>
            <a:endParaRPr lang="en-GB" sz="2400" dirty="0"/>
          </a:p>
        </p:txBody>
      </p:sp>
      <p:pic>
        <p:nvPicPr>
          <p:cNvPr id="7" name="Picture 6">
            <a:extLst>
              <a:ext uri="{FF2B5EF4-FFF2-40B4-BE49-F238E27FC236}">
                <a16:creationId xmlns:a16="http://schemas.microsoft.com/office/drawing/2014/main" id="{1D72878D-E86E-4E0A-AF83-18B77FF4C386}"/>
              </a:ext>
            </a:extLst>
          </p:cNvPr>
          <p:cNvPicPr>
            <a:picLocks noChangeAspect="1"/>
          </p:cNvPicPr>
          <p:nvPr/>
        </p:nvPicPr>
        <p:blipFill rotWithShape="1">
          <a:blip r:embed="rId3"/>
          <a:srcRect l="32143" t="25755" r="20833" b="13634"/>
          <a:stretch/>
        </p:blipFill>
        <p:spPr>
          <a:xfrm>
            <a:off x="35440" y="2276872"/>
            <a:ext cx="5664373" cy="4104878"/>
          </a:xfrm>
          <a:prstGeom prst="rect">
            <a:avLst/>
          </a:prstGeom>
        </p:spPr>
      </p:pic>
    </p:spTree>
    <p:extLst>
      <p:ext uri="{BB962C8B-B14F-4D97-AF65-F5344CB8AC3E}">
        <p14:creationId xmlns:p14="http://schemas.microsoft.com/office/powerpoint/2010/main" val="18862497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3"/>
          </p:nvPr>
        </p:nvSpPr>
        <p:spPr/>
        <p:txBody>
          <a:bodyPr/>
          <a:lstStyle/>
          <a:p>
            <a:endParaRPr lang="en-GB"/>
          </a:p>
        </p:txBody>
      </p:sp>
      <p:sp>
        <p:nvSpPr>
          <p:cNvPr id="5" name="Rectangle 4">
            <a:extLst>
              <a:ext uri="{FF2B5EF4-FFF2-40B4-BE49-F238E27FC236}">
                <a16:creationId xmlns:a16="http://schemas.microsoft.com/office/drawing/2014/main" id="{EBCB6054-5EA4-4839-9D89-DE1840BDBCF0}"/>
              </a:ext>
            </a:extLst>
          </p:cNvPr>
          <p:cNvSpPr/>
          <p:nvPr/>
        </p:nvSpPr>
        <p:spPr>
          <a:xfrm>
            <a:off x="5364088" y="1144776"/>
            <a:ext cx="3600400" cy="3416320"/>
          </a:xfrm>
          <a:prstGeom prst="rect">
            <a:avLst/>
          </a:prstGeom>
        </p:spPr>
        <p:txBody>
          <a:bodyPr wrap="square">
            <a:spAutoFit/>
          </a:bodyPr>
          <a:lstStyle/>
          <a:p>
            <a:endParaRPr lang="en-GB" sz="3200" b="1" dirty="0"/>
          </a:p>
          <a:p>
            <a:r>
              <a:rPr lang="en-GB" sz="3200" b="1" dirty="0"/>
              <a:t>Representational Talking </a:t>
            </a:r>
            <a:r>
              <a:rPr lang="en-GB" sz="3200" b="1" dirty="0" smtClean="0"/>
              <a:t>Point</a:t>
            </a:r>
            <a:endParaRPr lang="en-GB" sz="3200" b="1" dirty="0"/>
          </a:p>
          <a:p>
            <a:r>
              <a:rPr lang="en-GB" sz="2400" dirty="0"/>
              <a:t>How can these symbols be used to describe the electrolysis of copper(II) chloride solution?</a:t>
            </a:r>
          </a:p>
          <a:p>
            <a:r>
              <a:rPr lang="en-GB" sz="2400" dirty="0"/>
              <a:t>Say what you see. </a:t>
            </a:r>
          </a:p>
        </p:txBody>
      </p:sp>
      <p:sp>
        <p:nvSpPr>
          <p:cNvPr id="7" name="Rectangle 6">
            <a:extLst>
              <a:ext uri="{FF2B5EF4-FFF2-40B4-BE49-F238E27FC236}">
                <a16:creationId xmlns:a16="http://schemas.microsoft.com/office/drawing/2014/main" id="{2DC83BBE-613A-440D-AD49-2D12C21EFDDE}"/>
              </a:ext>
            </a:extLst>
          </p:cNvPr>
          <p:cNvSpPr/>
          <p:nvPr/>
        </p:nvSpPr>
        <p:spPr>
          <a:xfrm>
            <a:off x="179512" y="1700808"/>
            <a:ext cx="4610571" cy="523220"/>
          </a:xfrm>
          <a:prstGeom prst="rect">
            <a:avLst/>
          </a:prstGeom>
        </p:spPr>
        <p:txBody>
          <a:bodyPr wrap="square">
            <a:spAutoFit/>
          </a:bodyPr>
          <a:lstStyle/>
          <a:p>
            <a:r>
              <a:rPr lang="en-GB" sz="2800" dirty="0"/>
              <a:t>Cu</a:t>
            </a:r>
            <a:r>
              <a:rPr lang="en-GB" sz="2800" baseline="30000" dirty="0"/>
              <a:t>2+</a:t>
            </a:r>
            <a:r>
              <a:rPr lang="en-GB" sz="2800" dirty="0"/>
              <a:t>(</a:t>
            </a:r>
            <a:r>
              <a:rPr lang="en-GB" sz="2800" dirty="0" err="1"/>
              <a:t>aq</a:t>
            </a:r>
            <a:r>
              <a:rPr lang="en-GB" sz="2800" dirty="0"/>
              <a:t>) + 2e</a:t>
            </a:r>
            <a:r>
              <a:rPr lang="en-GB" sz="2800" baseline="30000" dirty="0"/>
              <a:t>-                   </a:t>
            </a:r>
            <a:r>
              <a:rPr lang="en-GB" sz="2800" dirty="0"/>
              <a:t>Cu(s)</a:t>
            </a:r>
            <a:r>
              <a:rPr lang="en-GB" sz="2800" baseline="30000" dirty="0"/>
              <a:t>           </a:t>
            </a:r>
            <a:endParaRPr lang="en-GB" sz="2800" dirty="0"/>
          </a:p>
        </p:txBody>
      </p:sp>
      <p:sp>
        <p:nvSpPr>
          <p:cNvPr id="8" name="Rectangle 7">
            <a:extLst>
              <a:ext uri="{FF2B5EF4-FFF2-40B4-BE49-F238E27FC236}">
                <a16:creationId xmlns:a16="http://schemas.microsoft.com/office/drawing/2014/main" id="{2DC83BBE-613A-440D-AD49-2D12C21EFDDE}"/>
              </a:ext>
            </a:extLst>
          </p:cNvPr>
          <p:cNvSpPr/>
          <p:nvPr/>
        </p:nvSpPr>
        <p:spPr>
          <a:xfrm>
            <a:off x="208104" y="3933056"/>
            <a:ext cx="5155984" cy="523220"/>
          </a:xfrm>
          <a:prstGeom prst="rect">
            <a:avLst/>
          </a:prstGeom>
        </p:spPr>
        <p:txBody>
          <a:bodyPr wrap="square">
            <a:spAutoFit/>
          </a:bodyPr>
          <a:lstStyle/>
          <a:p>
            <a:r>
              <a:rPr lang="en-GB" sz="2800" dirty="0"/>
              <a:t>Cu</a:t>
            </a:r>
            <a:r>
              <a:rPr lang="en-GB" sz="2800" baseline="30000" dirty="0"/>
              <a:t>2+</a:t>
            </a:r>
            <a:r>
              <a:rPr lang="en-GB" sz="2800" dirty="0"/>
              <a:t>(</a:t>
            </a:r>
            <a:r>
              <a:rPr lang="en-GB" sz="2800" dirty="0" err="1"/>
              <a:t>aq</a:t>
            </a:r>
            <a:r>
              <a:rPr lang="en-GB" sz="2800" dirty="0"/>
              <a:t>) + 2e</a:t>
            </a:r>
            <a:r>
              <a:rPr lang="en-GB" sz="2800" baseline="30000" dirty="0"/>
              <a:t>-                   </a:t>
            </a:r>
            <a:r>
              <a:rPr lang="en-GB" sz="2800" dirty="0"/>
              <a:t>Cu(s)</a:t>
            </a:r>
            <a:r>
              <a:rPr lang="en-GB" sz="2800" baseline="30000" dirty="0"/>
              <a:t>           </a:t>
            </a:r>
            <a:endParaRPr lang="en-GB" sz="2800" dirty="0"/>
          </a:p>
        </p:txBody>
      </p:sp>
      <p:cxnSp>
        <p:nvCxnSpPr>
          <p:cNvPr id="9" name="Straight Arrow Connector 8">
            <a:extLst>
              <a:ext uri="{FF2B5EF4-FFF2-40B4-BE49-F238E27FC236}">
                <a16:creationId xmlns:a16="http://schemas.microsoft.com/office/drawing/2014/main" id="{9C2A1E0D-B6BE-4E68-8F9F-C0918768D0EB}"/>
              </a:ext>
            </a:extLst>
          </p:cNvPr>
          <p:cNvCxnSpPr/>
          <p:nvPr/>
        </p:nvCxnSpPr>
        <p:spPr>
          <a:xfrm>
            <a:off x="2915816" y="1953193"/>
            <a:ext cx="397566"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0" name="Straight Arrow Connector 9">
            <a:extLst>
              <a:ext uri="{FF2B5EF4-FFF2-40B4-BE49-F238E27FC236}">
                <a16:creationId xmlns:a16="http://schemas.microsoft.com/office/drawing/2014/main" id="{9C2A1E0D-B6BE-4E68-8F9F-C0918768D0EB}"/>
              </a:ext>
            </a:extLst>
          </p:cNvPr>
          <p:cNvCxnSpPr/>
          <p:nvPr/>
        </p:nvCxnSpPr>
        <p:spPr>
          <a:xfrm>
            <a:off x="2238234" y="3068960"/>
            <a:ext cx="397566"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pic>
        <p:nvPicPr>
          <p:cNvPr id="11" name="Picture 2" descr="Related image">
            <a:extLst>
              <a:ext uri="{FF2B5EF4-FFF2-40B4-BE49-F238E27FC236}">
                <a16:creationId xmlns:a16="http://schemas.microsoft.com/office/drawing/2014/main" id="{CAE1A6C0-80D2-4AFF-A249-8A485E2855BE}"/>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89544" y="3917024"/>
            <a:ext cx="749300" cy="749300"/>
          </a:xfrm>
          <a:prstGeom prst="rect">
            <a:avLst/>
          </a:prstGeom>
          <a:noFill/>
          <a:extLst>
            <a:ext uri="{909E8E84-426E-40DD-AFC4-6F175D3DCCD1}">
              <a14:hiddenFill xmlns:a14="http://schemas.microsoft.com/office/drawing/2010/main">
                <a:solidFill>
                  <a:srgbClr val="FFFFFF"/>
                </a:solidFill>
              </a14:hiddenFill>
            </a:ext>
          </a:extLst>
        </p:spPr>
      </p:pic>
      <p:sp>
        <p:nvSpPr>
          <p:cNvPr id="12" name="Rectangle 11">
            <a:extLst>
              <a:ext uri="{FF2B5EF4-FFF2-40B4-BE49-F238E27FC236}">
                <a16:creationId xmlns:a16="http://schemas.microsoft.com/office/drawing/2014/main" id="{DFA1BEF7-9792-45CB-BD04-469180ABA60B}"/>
              </a:ext>
            </a:extLst>
          </p:cNvPr>
          <p:cNvSpPr/>
          <p:nvPr/>
        </p:nvSpPr>
        <p:spPr>
          <a:xfrm>
            <a:off x="179512" y="2816932"/>
            <a:ext cx="4759765" cy="523220"/>
          </a:xfrm>
          <a:prstGeom prst="rect">
            <a:avLst/>
          </a:prstGeom>
        </p:spPr>
        <p:txBody>
          <a:bodyPr wrap="none">
            <a:spAutoFit/>
          </a:bodyPr>
          <a:lstStyle/>
          <a:p>
            <a:r>
              <a:rPr lang="en-GB" sz="2800" dirty="0"/>
              <a:t>2 Cl</a:t>
            </a:r>
            <a:r>
              <a:rPr lang="en-GB" sz="2800" baseline="30000" dirty="0"/>
              <a:t>-</a:t>
            </a:r>
            <a:r>
              <a:rPr lang="en-GB" sz="2800" dirty="0"/>
              <a:t>(</a:t>
            </a:r>
            <a:r>
              <a:rPr lang="en-GB" sz="2800" dirty="0" err="1"/>
              <a:t>aq</a:t>
            </a:r>
            <a:r>
              <a:rPr lang="en-GB" sz="2800" dirty="0"/>
              <a:t>)               Cl</a:t>
            </a:r>
            <a:r>
              <a:rPr lang="en-GB" sz="2800" baseline="-25000" dirty="0"/>
              <a:t>2</a:t>
            </a:r>
            <a:r>
              <a:rPr lang="en-GB" sz="2800" dirty="0"/>
              <a:t>(g) + 2e</a:t>
            </a:r>
            <a:r>
              <a:rPr lang="en-GB" sz="2800" baseline="30000" dirty="0"/>
              <a:t>-           </a:t>
            </a:r>
            <a:endParaRPr lang="en-GB" sz="2800" dirty="0"/>
          </a:p>
        </p:txBody>
      </p:sp>
    </p:spTree>
    <p:extLst>
      <p:ext uri="{BB962C8B-B14F-4D97-AF65-F5344CB8AC3E}">
        <p14:creationId xmlns:p14="http://schemas.microsoft.com/office/powerpoint/2010/main" val="290259394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1788752EB44974D994EBA0BE182464D" ma:contentTypeVersion="1" ma:contentTypeDescription="Create a new document." ma:contentTypeScope="" ma:versionID="99bbc2474cb3204ca9fbdd512615df56">
  <xsd:schema xmlns:xsd="http://www.w3.org/2001/XMLSchema" xmlns:p="http://schemas.microsoft.com/office/2006/metadata/properties" xmlns:ns2="27d643f5-4560-4eff-9f48-d0fe6b2bec2d" targetNamespace="http://schemas.microsoft.com/office/2006/metadata/properties" ma:root="true" ma:fieldsID="3e4c637131ef89c7ae71a83de9afa52f" ns2:_="">
    <xsd:import namespace="27d643f5-4560-4eff-9f48-d0fe6b2bec2d"/>
    <xsd:element name="properties">
      <xsd:complexType>
        <xsd:sequence>
          <xsd:element name="documentManagement">
            <xsd:complexType>
              <xsd:all>
                <xsd:element ref="ns2:Template" minOccurs="0"/>
              </xsd:all>
            </xsd:complexType>
          </xsd:element>
        </xsd:sequence>
      </xsd:complexType>
    </xsd:element>
  </xsd:schema>
  <xsd:schema xmlns:xsd="http://www.w3.org/2001/XMLSchema" xmlns:dms="http://schemas.microsoft.com/office/2006/documentManagement/types" targetNamespace="27d643f5-4560-4eff-9f48-d0fe6b2bec2d" elementFormDefault="qualified">
    <xsd:import namespace="http://schemas.microsoft.com/office/2006/documentManagement/types"/>
    <xsd:element name="Template" ma:index="8" nillable="true" ma:displayName="Template" ma:format="Dropdown" ma:internalName="Template">
      <xsd:simpleType>
        <xsd:restriction base="dms:Choice">
          <xsd:enumeration value="Stationery"/>
          <xsd:enumeration value="Purchase order forms"/>
          <xsd:enumeration value="Powerpoint presentations"/>
          <xsd:enumeration value="Meetings"/>
          <xsd:enumeration value="Legal"/>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p:properties xmlns:p="http://schemas.microsoft.com/office/2006/metadata/properties" xmlns:xsi="http://www.w3.org/2001/XMLSchema-instance">
  <documentManagement>
    <Template xmlns="27d643f5-4560-4eff-9f48-d0fe6b2bec2d">Powerpoint presentations</Templat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01C59EF-3F1E-4B98-B66A-52D1186E08D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7d643f5-4560-4eff-9f48-d0fe6b2bec2d"/>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C8765011-A555-4DFA-AE85-6BF42B9B2042}">
  <ds:schemaRefs>
    <ds:schemaRef ds:uri="http://schemas.microsoft.com/office/2006/documentManagement/types"/>
    <ds:schemaRef ds:uri="http://purl.org/dc/dcmitype/"/>
    <ds:schemaRef ds:uri="http://purl.org/dc/elements/1.1/"/>
    <ds:schemaRef ds:uri="http://schemas.microsoft.com/office/2006/metadata/properties"/>
    <ds:schemaRef ds:uri="http://purl.org/dc/terms/"/>
    <ds:schemaRef ds:uri="http://schemas.openxmlformats.org/package/2006/metadata/core-properties"/>
    <ds:schemaRef ds:uri="27d643f5-4560-4eff-9f48-d0fe6b2bec2d"/>
    <ds:schemaRef ds:uri="http://www.w3.org/XML/1998/namespace"/>
  </ds:schemaRefs>
</ds:datastoreItem>
</file>

<file path=customXml/itemProps3.xml><?xml version="1.0" encoding="utf-8"?>
<ds:datastoreItem xmlns:ds="http://schemas.openxmlformats.org/officeDocument/2006/customXml" ds:itemID="{3C7694F2-FF23-435B-8625-E3AA1329EFD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680</TotalTime>
  <Words>440</Words>
  <Application>Microsoft Office PowerPoint</Application>
  <PresentationFormat>On-screen Show (4:3)</PresentationFormat>
  <Paragraphs>49</Paragraphs>
  <Slides>5</Slides>
  <Notes>5</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5</vt:i4>
      </vt:variant>
    </vt:vector>
  </HeadingPairs>
  <TitlesOfParts>
    <vt:vector size="8" baseType="lpstr">
      <vt:lpstr>Arial</vt:lpstr>
      <vt:lpstr>Calibri</vt:lpstr>
      <vt:lpstr>Office Theme</vt:lpstr>
      <vt:lpstr>Talking point roles</vt:lpstr>
      <vt:lpstr>PowerPoint Presentation</vt:lpstr>
      <vt:lpstr>PowerPoint Presentation</vt:lpstr>
      <vt:lpstr>PowerPoint Presentation</vt:lpstr>
      <vt:lpstr>PowerPoint Presentation</vt:lpstr>
    </vt:vector>
  </TitlesOfParts>
  <Company>Royal Society of Chemistry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EiC_Connect observations to theory_Talking points</dc:title>
  <dc:creator>Matt Baldwin</dc:creator>
  <cp:lastModifiedBy>Rowan Frame</cp:lastModifiedBy>
  <cp:revision>50</cp:revision>
  <dcterms:created xsi:type="dcterms:W3CDTF">2013-06-04T12:27:23Z</dcterms:created>
  <dcterms:modified xsi:type="dcterms:W3CDTF">2018-08-23T14:16:21Z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0x010100C1788752EB44974D994EBA0BE182464D</vt:lpwstr>
  </property>
</Properties>
</file>