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8"/>
  </p:notesMasterIdLst>
  <p:sldIdLst>
    <p:sldId id="257" r:id="rId5"/>
    <p:sldId id="270" r:id="rId6"/>
    <p:sldId id="271" r:id="rId7"/>
  </p:sldIdLst>
  <p:sldSz cx="9144000" cy="5143500" type="screen16x9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46E25819-9CB8-4E29-A0C7-E3D27E3C3488}">
          <p14:sldIdLst>
            <p14:sldId id="257"/>
            <p14:sldId id="270"/>
            <p14:sldId id="27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0575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72" y="57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tableStyles" Target="tableStyle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heme" Target="theme/theme1.xml"/><Relationship Id="rId5" Type="http://schemas.openxmlformats.org/officeDocument/2006/relationships/slide" Target="slides/slide1.xml"/><Relationship Id="rId10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presProps" Target="presProps.xml"/></Relationships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D7512D-25CD-4979-ACAD-A20066D6CC8E}" type="datetimeFigureOut">
              <a:rPr lang="en-GB" smtClean="0"/>
              <a:t>31/05/2018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48238C2-E720-4185-8482-B009B93468E0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662927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 smtClean="0"/>
              <a:t>Images</a:t>
            </a:r>
            <a:r>
              <a:rPr lang="en-GB" baseline="0" dirty="0" smtClean="0"/>
              <a:t> © </a:t>
            </a:r>
            <a:r>
              <a:rPr lang="en-GB" dirty="0" smtClean="0"/>
              <a:t>David Paterson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8238C2-E720-4185-8482-B009B93468E0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594776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 smtClean="0"/>
              <a:t>Images</a:t>
            </a:r>
            <a:r>
              <a:rPr lang="en-GB" baseline="0" dirty="0" smtClean="0"/>
              <a:t> © </a:t>
            </a:r>
            <a:r>
              <a:rPr lang="en-GB" dirty="0" smtClean="0"/>
              <a:t>David Paterson</a:t>
            </a:r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8238C2-E720-4185-8482-B009B93468E0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0012842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dirty="0" smtClean="0"/>
              <a:t>Images</a:t>
            </a:r>
            <a:r>
              <a:rPr lang="en-GB" baseline="0" dirty="0" smtClean="0"/>
              <a:t> © </a:t>
            </a:r>
            <a:r>
              <a:rPr lang="en-GB" dirty="0" smtClean="0"/>
              <a:t>David Paterson</a:t>
            </a:r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48238C2-E720-4185-8482-B009B93468E0}" type="slidenum">
              <a:rPr lang="en-GB" smtClean="0"/>
              <a:t>3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2884695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7" name="Picture 3" descr="H:\Design\Powerpoint DO NOT MOVE\New templates 2014\16 9\Graphics\power point_4 3_PURPLE_96dpi.png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-19542" y="-45182"/>
            <a:ext cx="9272062" cy="522519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Title 1"/>
          <p:cNvSpPr>
            <a:spLocks noGrp="1"/>
          </p:cNvSpPr>
          <p:nvPr>
            <p:ph type="ctrTitle" hasCustomPrompt="1"/>
          </p:nvPr>
        </p:nvSpPr>
        <p:spPr>
          <a:xfrm>
            <a:off x="539552" y="893474"/>
            <a:ext cx="6408712" cy="1102519"/>
          </a:xfrm>
        </p:spPr>
        <p:txBody>
          <a:bodyPr>
            <a:normAutofit/>
          </a:bodyPr>
          <a:lstStyle>
            <a:lvl1pPr algn="l">
              <a:defRPr sz="4200" baseline="0">
                <a:solidFill>
                  <a:srgbClr val="50575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  <p:sp>
        <p:nvSpPr>
          <p:cNvPr id="6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539552" y="1977684"/>
            <a:ext cx="6400800" cy="1314450"/>
          </a:xfrm>
        </p:spPr>
        <p:txBody>
          <a:bodyPr>
            <a:normAutofit/>
          </a:bodyPr>
          <a:lstStyle>
            <a:lvl1pPr marL="0" indent="0" algn="l">
              <a:buNone/>
              <a:defRPr sz="2800">
                <a:solidFill>
                  <a:srgbClr val="505759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Main body copy goes here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9429981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1" name="Picture 3" descr="H:\Design\Powerpoint DO NOT MOVE\New templates 2014\16 9\Graphics\power point_4 3_PURPLE_96dpi2.png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0" y="11013"/>
            <a:ext cx="9144000" cy="51530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Title 1"/>
          <p:cNvSpPr>
            <a:spLocks noGrp="1"/>
          </p:cNvSpPr>
          <p:nvPr>
            <p:ph type="ctrTitle" hasCustomPrompt="1"/>
          </p:nvPr>
        </p:nvSpPr>
        <p:spPr>
          <a:xfrm>
            <a:off x="539552" y="893474"/>
            <a:ext cx="6408712" cy="1102519"/>
          </a:xfrm>
        </p:spPr>
        <p:txBody>
          <a:bodyPr>
            <a:normAutofit/>
          </a:bodyPr>
          <a:lstStyle>
            <a:lvl1pPr algn="l">
              <a:defRPr sz="4200" baseline="0">
                <a:solidFill>
                  <a:srgbClr val="505759"/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  <p:sp>
        <p:nvSpPr>
          <p:cNvPr id="6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539552" y="1977684"/>
            <a:ext cx="6400800" cy="1314450"/>
          </a:xfrm>
        </p:spPr>
        <p:txBody>
          <a:bodyPr>
            <a:normAutofit/>
          </a:bodyPr>
          <a:lstStyle>
            <a:lvl1pPr marL="0" indent="0" algn="l">
              <a:buNone/>
              <a:defRPr sz="2800">
                <a:solidFill>
                  <a:srgbClr val="505759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dirty="0" smtClean="0"/>
              <a:t>Main body copy goes here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55063157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dy 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5" name="Picture 3" descr="H:\Design\Powerpoint DO NOT MOVE\New templates 2014\16 9\Graphics\power point_4 3_PURPLE_96dpi3.png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-1" y="-9525"/>
            <a:ext cx="9144001" cy="51530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GB" smtClean="0"/>
              <a:t>Slide no</a:t>
            </a:r>
            <a:endParaRPr lang="en-GB" dirty="0"/>
          </a:p>
        </p:txBody>
      </p:sp>
      <p:sp>
        <p:nvSpPr>
          <p:cNvPr id="6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809006" y="1689348"/>
            <a:ext cx="6400800" cy="1314450"/>
          </a:xfrm>
        </p:spPr>
        <p:txBody>
          <a:bodyPr>
            <a:normAutofit/>
          </a:bodyPr>
          <a:lstStyle>
            <a:lvl1pPr marL="0" indent="0" algn="l">
              <a:buNone/>
              <a:defRPr sz="2800" baseline="0">
                <a:solidFill>
                  <a:srgbClr val="505759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dirty="0" smtClean="0"/>
              <a:t>Main body copy goes here</a:t>
            </a:r>
            <a:endParaRPr lang="en-GB" dirty="0"/>
          </a:p>
        </p:txBody>
      </p:sp>
      <p:sp>
        <p:nvSpPr>
          <p:cNvPr id="7" name="Title 1"/>
          <p:cNvSpPr>
            <a:spLocks noGrp="1"/>
          </p:cNvSpPr>
          <p:nvPr>
            <p:ph type="title" hasCustomPrompt="1"/>
          </p:nvPr>
        </p:nvSpPr>
        <p:spPr>
          <a:xfrm>
            <a:off x="755576" y="483518"/>
            <a:ext cx="7848872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61188707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dy slide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3" descr="H:\Design\Powerpoint DO NOT MOVE\New templates 2014\16 9\Graphics\power point_4 3_PURPLE_96dpi3.png"/>
          <p:cNvPicPr>
            <a:picLocks noChangeAspect="1" noChangeArrowheads="1"/>
          </p:cNvPicPr>
          <p:nvPr userDrawn="1"/>
        </p:nvPicPr>
        <p:blipFill rotWithShape="1"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/>
        </p:blipFill>
        <p:spPr bwMode="auto">
          <a:xfrm>
            <a:off x="-1" y="-9525"/>
            <a:ext cx="1270661" cy="13870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GB" smtClean="0"/>
              <a:t>Slide no</a:t>
            </a:r>
            <a:endParaRPr lang="en-GB" dirty="0"/>
          </a:p>
        </p:txBody>
      </p:sp>
      <p:sp>
        <p:nvSpPr>
          <p:cNvPr id="6" name="Subtitle 2"/>
          <p:cNvSpPr>
            <a:spLocks noGrp="1"/>
          </p:cNvSpPr>
          <p:nvPr>
            <p:ph type="subTitle" idx="1" hasCustomPrompt="1"/>
          </p:nvPr>
        </p:nvSpPr>
        <p:spPr>
          <a:xfrm>
            <a:off x="809006" y="1689348"/>
            <a:ext cx="6400800" cy="1314450"/>
          </a:xfrm>
        </p:spPr>
        <p:txBody>
          <a:bodyPr>
            <a:normAutofit/>
          </a:bodyPr>
          <a:lstStyle>
            <a:lvl1pPr marL="0" indent="0" algn="l">
              <a:buNone/>
              <a:defRPr sz="2800" baseline="0">
                <a:solidFill>
                  <a:srgbClr val="505759"/>
                </a:solidFill>
                <a:latin typeface="Arial" pitchFamily="34" charset="0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dirty="0" smtClean="0"/>
              <a:t>Main body copy goes here</a:t>
            </a:r>
            <a:endParaRPr lang="en-GB" dirty="0"/>
          </a:p>
        </p:txBody>
      </p:sp>
      <p:sp>
        <p:nvSpPr>
          <p:cNvPr id="7" name="Title 1"/>
          <p:cNvSpPr>
            <a:spLocks noGrp="1"/>
          </p:cNvSpPr>
          <p:nvPr>
            <p:ph type="title" hasCustomPrompt="1"/>
          </p:nvPr>
        </p:nvSpPr>
        <p:spPr>
          <a:xfrm>
            <a:off x="755576" y="483518"/>
            <a:ext cx="7848872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34376492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dy slide with bullets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GB" smtClean="0"/>
              <a:t>Slide no</a:t>
            </a:r>
            <a:endParaRPr lang="en-GB" dirty="0"/>
          </a:p>
        </p:txBody>
      </p:sp>
      <p:sp>
        <p:nvSpPr>
          <p:cNvPr id="8" name="Title 1"/>
          <p:cNvSpPr>
            <a:spLocks noGrp="1"/>
          </p:cNvSpPr>
          <p:nvPr>
            <p:ph type="title" hasCustomPrompt="1"/>
          </p:nvPr>
        </p:nvSpPr>
        <p:spPr>
          <a:xfrm>
            <a:off x="755576" y="483518"/>
            <a:ext cx="7848872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1" hasCustomPrompt="1"/>
          </p:nvPr>
        </p:nvSpPr>
        <p:spPr>
          <a:xfrm>
            <a:off x="755576" y="1395260"/>
            <a:ext cx="7848872" cy="2735263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 smtClean="0"/>
              <a:t>Bulleted list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pic>
        <p:nvPicPr>
          <p:cNvPr id="11" name="Picture 3" descr="H:\Design\Powerpoint DO NOT MOVE\New templates 2014\16 9\Graphics\power point_4 3_PURPLE_96dpi3.png"/>
          <p:cNvPicPr>
            <a:picLocks noChangeAspect="1" noChangeArrowheads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>
            <a:fillRect/>
          </a:stretch>
        </p:blipFill>
        <p:spPr bwMode="auto">
          <a:xfrm>
            <a:off x="-1" y="-9525"/>
            <a:ext cx="9144001" cy="515302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944914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Body slide with bullets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3" descr="H:\Design\Powerpoint DO NOT MOVE\New templates 2014\16 9\Graphics\power point_4 3_PURPLE_96dpi3.png"/>
          <p:cNvPicPr>
            <a:picLocks noChangeAspect="1" noChangeArrowheads="1"/>
          </p:cNvPicPr>
          <p:nvPr userDrawn="1"/>
        </p:nvPicPr>
        <p:blipFill rotWithShape="1">
          <a:blip r:embed="rId2" cstate="screen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/>
          <a:stretch/>
        </p:blipFill>
        <p:spPr bwMode="auto">
          <a:xfrm>
            <a:off x="-1" y="-9525"/>
            <a:ext cx="1270661" cy="13870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itle 1"/>
          <p:cNvSpPr>
            <a:spLocks noGrp="1"/>
          </p:cNvSpPr>
          <p:nvPr>
            <p:ph type="title" hasCustomPrompt="1"/>
          </p:nvPr>
        </p:nvSpPr>
        <p:spPr>
          <a:xfrm>
            <a:off x="755576" y="483518"/>
            <a:ext cx="7848872" cy="857250"/>
          </a:xfrm>
        </p:spPr>
        <p:txBody>
          <a:bodyPr/>
          <a:lstStyle>
            <a:lvl1pPr>
              <a:defRPr/>
            </a:lvl1pPr>
          </a:lstStyle>
          <a:p>
            <a:r>
              <a:rPr lang="en-US" dirty="0" smtClean="0"/>
              <a:t>Heading goes here</a:t>
            </a:r>
            <a:endParaRPr lang="en-GB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r>
              <a:rPr lang="en-GB" smtClean="0"/>
              <a:t>Slide no</a:t>
            </a:r>
            <a:endParaRPr lang="en-GB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1" hasCustomPrompt="1"/>
          </p:nvPr>
        </p:nvSpPr>
        <p:spPr>
          <a:xfrm>
            <a:off x="755576" y="1395260"/>
            <a:ext cx="7848872" cy="2735263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dirty="0" smtClean="0"/>
              <a:t>Bulleted list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9896646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2EECDC-52EC-426F-8F3B-F3625803691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F9B1EA-CA48-489E-891B-0BB29738051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92213C-E1A5-423D-9362-72257570CC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C4DC57-40FD-4D48-98D3-F9A7DC82B4A3}" type="datetimeFigureOut">
              <a:rPr lang="en-GB" smtClean="0"/>
              <a:t>31/05/2018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6364382-8B4B-4043-BD9C-02AD804F61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48D7733-151D-4AE2-B1F9-F35596955F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A9BA94-A15A-4600-9424-D17C83CD2763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2649435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 smtClean="0"/>
              <a:t>Click to edit Master title style</a:t>
            </a:r>
            <a:endParaRPr lang="en-GB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GB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GB" dirty="0" smtClean="0"/>
              <a:t>Slide no</a:t>
            </a:r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41841280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6" r:id="rId6"/>
    <p:sldLayoutId id="2147483657" r:id="rId7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rgbClr val="505759"/>
          </a:solidFill>
          <a:latin typeface="Arial" panose="020B0604020202020204" pitchFamily="34" charset="0"/>
          <a:ea typeface="+mj-ea"/>
          <a:cs typeface="Arial" panose="020B0604020202020204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rgbClr val="505759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https://rsc.li/2JdULvt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7544" y="211387"/>
            <a:ext cx="6408712" cy="1102519"/>
          </a:xfrm>
        </p:spPr>
        <p:txBody>
          <a:bodyPr>
            <a:normAutofit/>
          </a:bodyPr>
          <a:lstStyle/>
          <a:p>
            <a:r>
              <a:rPr lang="en-GB" dirty="0"/>
              <a:t>Go fish for </a:t>
            </a:r>
            <a:r>
              <a:rPr lang="en-GB" dirty="0" smtClean="0"/>
              <a:t>formulas!</a:t>
            </a:r>
            <a:endParaRPr lang="en-GB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67544" y="1275606"/>
            <a:ext cx="7776864" cy="1771303"/>
          </a:xfrm>
        </p:spPr>
        <p:txBody>
          <a:bodyPr>
            <a:normAutofit fontScale="85000" lnSpcReduction="20000"/>
          </a:bodyPr>
          <a:lstStyle/>
          <a:p>
            <a:r>
              <a:rPr lang="en-GB" dirty="0"/>
              <a:t>Chemistry makes much more sense if you know the </a:t>
            </a:r>
            <a:r>
              <a:rPr lang="en-GB" dirty="0" smtClean="0"/>
              <a:t>formulas </a:t>
            </a:r>
            <a:r>
              <a:rPr lang="en-GB" dirty="0"/>
              <a:t>of substances you will meet in your lessons</a:t>
            </a:r>
            <a:r>
              <a:rPr lang="en-GB" dirty="0" smtClean="0"/>
              <a:t>. </a:t>
            </a:r>
          </a:p>
          <a:p>
            <a:endParaRPr lang="en-GB" dirty="0"/>
          </a:p>
          <a:p>
            <a:r>
              <a:rPr lang="en-GB" dirty="0" smtClean="0"/>
              <a:t>In </a:t>
            </a:r>
            <a:r>
              <a:rPr lang="en-GB" dirty="0"/>
              <a:t>this game you will practice using the correct name for substances.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635896" y="4299942"/>
            <a:ext cx="4464496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1400" dirty="0"/>
              <a:t>This activity accompanies the </a:t>
            </a:r>
            <a:r>
              <a:rPr lang="en-GB" sz="1400" i="1" dirty="0"/>
              <a:t>Education in Chemistry </a:t>
            </a:r>
            <a:r>
              <a:rPr lang="en-GB" sz="1400" dirty="0" smtClean="0"/>
              <a:t>article ‘Teaching chemical formulas’ </a:t>
            </a:r>
            <a:r>
              <a:rPr lang="en-GB" sz="1400" dirty="0"/>
              <a:t>by </a:t>
            </a:r>
            <a:r>
              <a:rPr lang="en-GB" sz="1400" dirty="0" smtClean="0"/>
              <a:t>Kristy Turner: </a:t>
            </a:r>
            <a:r>
              <a:rPr lang="en-GB" sz="1400" dirty="0" smtClean="0">
                <a:hlinkClick r:id="rId3"/>
              </a:rPr>
              <a:t>rsc.li/2JdULvt</a:t>
            </a:r>
            <a:endParaRPr lang="en-GB" sz="1400" dirty="0"/>
          </a:p>
        </p:txBody>
      </p:sp>
    </p:spTree>
    <p:extLst>
      <p:ext uri="{BB962C8B-B14F-4D97-AF65-F5344CB8AC3E}">
        <p14:creationId xmlns:p14="http://schemas.microsoft.com/office/powerpoint/2010/main" val="37508869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27584" y="339502"/>
            <a:ext cx="7848872" cy="857250"/>
          </a:xfrm>
        </p:spPr>
        <p:txBody>
          <a:bodyPr/>
          <a:lstStyle/>
          <a:p>
            <a:r>
              <a:rPr lang="en-GB" dirty="0" smtClean="0"/>
              <a:t>How to play</a:t>
            </a:r>
            <a:endParaRPr lang="en-GB" dirty="0"/>
          </a:p>
        </p:txBody>
      </p:sp>
      <p:sp>
        <p:nvSpPr>
          <p:cNvPr id="2" name="Text Placeholder 1"/>
          <p:cNvSpPr>
            <a:spLocks noGrp="1"/>
          </p:cNvSpPr>
          <p:nvPr>
            <p:ph type="body" sz="quarter" idx="11"/>
          </p:nvPr>
        </p:nvSpPr>
        <p:spPr>
          <a:xfrm>
            <a:off x="826153" y="1131590"/>
            <a:ext cx="7848872" cy="600425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/>
              <a:t>The aim of the game is to collect the most pairs of </a:t>
            </a:r>
            <a:r>
              <a:rPr lang="en-US" dirty="0" smtClean="0"/>
              <a:t>formulas </a:t>
            </a:r>
            <a:r>
              <a:rPr lang="en-US" dirty="0"/>
              <a:t>before the game stops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95536" y="1851670"/>
            <a:ext cx="8640960" cy="35702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+mj-lt"/>
              <a:buAutoNum type="arabicPeriod"/>
            </a:pP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Deal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seven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cards to each player. Put the remaining cards face down in a pile in the centre of the table.</a:t>
            </a:r>
          </a:p>
          <a:p>
            <a:pPr marL="457200" indent="-457200">
              <a:buFont typeface="+mj-lt"/>
              <a:buAutoNum type="arabicPeriod"/>
            </a:pP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The players should look at their cards to check for pairs.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All players put their pairs face-up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in front of them.</a:t>
            </a:r>
          </a:p>
          <a:p>
            <a:pPr marL="457200" indent="-457200">
              <a:buFont typeface="+mj-lt"/>
              <a:buAutoNum type="arabicPeriod"/>
            </a:pP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The youngest player gets to ask first. They ask any other player for a card (so they can make a pair). They </a:t>
            </a:r>
            <a:r>
              <a:rPr lang="en-GB" sz="1600" b="1" dirty="0">
                <a:solidFill>
                  <a:srgbClr val="505759"/>
                </a:solidFill>
                <a:latin typeface="Arial Narrow" panose="020B0606020202030204" pitchFamily="34" charset="0"/>
              </a:rPr>
              <a:t>must ask using the full name of the </a:t>
            </a:r>
            <a:r>
              <a:rPr lang="en-GB" sz="1600" b="1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substance,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not the formula.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For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example: </a:t>
            </a:r>
            <a:r>
              <a:rPr lang="en-GB" sz="1600" i="1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‘Sam</a:t>
            </a:r>
            <a:r>
              <a:rPr lang="en-GB" sz="1600" i="1" dirty="0">
                <a:solidFill>
                  <a:srgbClr val="505759"/>
                </a:solidFill>
                <a:latin typeface="Arial Narrow" panose="020B0606020202030204" pitchFamily="34" charset="0"/>
              </a:rPr>
              <a:t>, do you have a sodium hydroxide card</a:t>
            </a:r>
            <a:r>
              <a:rPr lang="en-GB" sz="1600" i="1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?’</a:t>
            </a:r>
            <a:endParaRPr lang="en-GB" sz="1600" i="1" dirty="0">
              <a:solidFill>
                <a:srgbClr val="505759"/>
              </a:solidFill>
              <a:latin typeface="Arial Narrow" panose="020B0606020202030204" pitchFamily="34" charset="0"/>
            </a:endParaRPr>
          </a:p>
          <a:p>
            <a:pPr marL="457200" indent="-457200">
              <a:buFont typeface="+mj-lt"/>
              <a:buAutoNum type="arabicPeriod" startAt="4"/>
            </a:pP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If Sam has the card then he must give it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up. The requesting player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then makes a pair and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places it in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front of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them. This player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can now ask another (or the same) player for another card.</a:t>
            </a:r>
          </a:p>
          <a:p>
            <a:pPr marL="457200" indent="-457200">
              <a:buFont typeface="+mj-lt"/>
              <a:buAutoNum type="arabicPeriod" startAt="4"/>
            </a:pP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If Sam doesn’t have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the next card requested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then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Sam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must say </a:t>
            </a:r>
            <a:r>
              <a:rPr lang="en-GB" sz="1600" b="1" i="1" dirty="0">
                <a:solidFill>
                  <a:srgbClr val="505759"/>
                </a:solidFill>
                <a:latin typeface="Arial Narrow" panose="020B0606020202030204" pitchFamily="34" charset="0"/>
              </a:rPr>
              <a:t>‘go fish</a:t>
            </a:r>
            <a:r>
              <a:rPr lang="en-GB" sz="1600" b="1" i="1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’.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This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player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must now draw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a card from the pile. If it makes a pair then that is placed on the table. The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player’s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turn ends when they have had to go fish!</a:t>
            </a:r>
          </a:p>
          <a:p>
            <a:pPr marL="457200" indent="-457200">
              <a:buFont typeface="+mj-lt"/>
              <a:buAutoNum type="arabicPeriod" startAt="4"/>
            </a:pP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The players then take turns moving clockwise.</a:t>
            </a:r>
          </a:p>
          <a:p>
            <a:pPr marL="457200" indent="-457200">
              <a:buFont typeface="+mj-lt"/>
              <a:buAutoNum type="arabicPeriod" startAt="4"/>
            </a:pP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The game ends when any player empties their </a:t>
            </a:r>
            <a:r>
              <a:rPr lang="en-GB" sz="1600" dirty="0" smtClean="0">
                <a:solidFill>
                  <a:srgbClr val="505759"/>
                </a:solidFill>
                <a:latin typeface="Arial Narrow" panose="020B0606020202030204" pitchFamily="34" charset="0"/>
              </a:rPr>
              <a:t>hands of cards. The </a:t>
            </a:r>
            <a:r>
              <a:rPr lang="en-GB" sz="1600" dirty="0">
                <a:solidFill>
                  <a:srgbClr val="505759"/>
                </a:solidFill>
                <a:latin typeface="Arial Narrow" panose="020B0606020202030204" pitchFamily="34" charset="0"/>
              </a:rPr>
              <a:t>winner is the player who has the most pairs in front of them at this point.</a:t>
            </a:r>
          </a:p>
          <a:p>
            <a:endParaRPr lang="en-GB" dirty="0"/>
          </a:p>
        </p:txBody>
      </p:sp>
    </p:spTree>
    <p:extLst>
      <p:ext uri="{BB962C8B-B14F-4D97-AF65-F5344CB8AC3E}">
        <p14:creationId xmlns:p14="http://schemas.microsoft.com/office/powerpoint/2010/main" val="229055893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826153" y="479735"/>
            <a:ext cx="7848872" cy="857250"/>
          </a:xfrm>
        </p:spPr>
        <p:txBody>
          <a:bodyPr/>
          <a:lstStyle/>
          <a:p>
            <a:r>
              <a:rPr lang="en-GB" dirty="0" smtClean="0"/>
              <a:t>The cards</a:t>
            </a:r>
            <a:endParaRPr lang="en-GB" dirty="0"/>
          </a:p>
        </p:txBody>
      </p:sp>
      <p:sp>
        <p:nvSpPr>
          <p:cNvPr id="2" name="Text Placeholder 1"/>
          <p:cNvSpPr>
            <a:spLocks noGrp="1"/>
          </p:cNvSpPr>
          <p:nvPr>
            <p:ph type="body" sz="quarter" idx="11"/>
          </p:nvPr>
        </p:nvSpPr>
        <p:spPr>
          <a:xfrm>
            <a:off x="826153" y="1203598"/>
            <a:ext cx="7848872" cy="600425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en-US" dirty="0" smtClean="0"/>
              <a:t>There are eight of each of the following cards in the pack</a:t>
            </a:r>
            <a:endParaRPr lang="en-US" dirty="0"/>
          </a:p>
        </p:txBody>
      </p:sp>
      <p:graphicFrame>
        <p:nvGraphicFramePr>
          <p:cNvPr id="6" name="Table 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09250428"/>
              </p:ext>
            </p:extLst>
          </p:nvPr>
        </p:nvGraphicFramePr>
        <p:xfrm>
          <a:off x="971600" y="1804023"/>
          <a:ext cx="4343400" cy="222504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723900">
                  <a:extLst>
                    <a:ext uri="{9D8B030D-6E8A-4147-A177-3AD203B41FA5}">
                      <a16:colId xmlns:a16="http://schemas.microsoft.com/office/drawing/2014/main" val="782260335"/>
                    </a:ext>
                  </a:extLst>
                </a:gridCol>
                <a:gridCol w="1673431">
                  <a:extLst>
                    <a:ext uri="{9D8B030D-6E8A-4147-A177-3AD203B41FA5}">
                      <a16:colId xmlns:a16="http://schemas.microsoft.com/office/drawing/2014/main" val="2900783906"/>
                    </a:ext>
                  </a:extLst>
                </a:gridCol>
                <a:gridCol w="535874">
                  <a:extLst>
                    <a:ext uri="{9D8B030D-6E8A-4147-A177-3AD203B41FA5}">
                      <a16:colId xmlns:a16="http://schemas.microsoft.com/office/drawing/2014/main" val="3023786827"/>
                    </a:ext>
                  </a:extLst>
                </a:gridCol>
                <a:gridCol w="1410195">
                  <a:extLst>
                    <a:ext uri="{9D8B030D-6E8A-4147-A177-3AD203B41FA5}">
                      <a16:colId xmlns:a16="http://schemas.microsoft.com/office/drawing/2014/main" val="161960274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NaOH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Sodium hydroxide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CO</a:t>
                      </a:r>
                      <a:r>
                        <a:rPr lang="en-GB" sz="1400" baseline="-25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Carbon dioxide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32092138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HCl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Hydrochloric acid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</a:t>
                      </a:r>
                      <a:r>
                        <a:rPr lang="en-GB" sz="1400" baseline="-25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Nitrogen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690045059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HNO</a:t>
                      </a:r>
                      <a:r>
                        <a:rPr lang="en-GB" sz="1400" baseline="-25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Nitric acid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 err="1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Sulfur</a:t>
                      </a:r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83079044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</a:t>
                      </a:r>
                      <a:r>
                        <a:rPr lang="en-GB" sz="1400" baseline="-25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SO</a:t>
                      </a:r>
                      <a:r>
                        <a:rPr lang="en-GB" sz="1400" baseline="-25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4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Sulfuric acid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</a:t>
                      </a:r>
                      <a:r>
                        <a:rPr lang="en-GB" sz="1400" baseline="-25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Oxygen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83982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NH</a:t>
                      </a:r>
                      <a:r>
                        <a:rPr lang="en-GB" sz="1400" baseline="-25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Ammonia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</a:t>
                      </a:r>
                      <a:r>
                        <a:rPr lang="en-GB" sz="1400" baseline="-25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Hydrogen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23031636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H</a:t>
                      </a:r>
                      <a:r>
                        <a:rPr lang="en-GB" sz="1400" baseline="-25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O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Water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baseline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Cl</a:t>
                      </a:r>
                      <a:r>
                        <a:rPr lang="en-GB" sz="1400" baseline="-25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2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GB" sz="14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Chlorine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292577042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705943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>
  <documentManagement>
    <Template xmlns="27d643f5-4560-4eff-9f48-d0fe6b2bec2d">Powerpoint presentations</Template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C1788752EB44974D994EBA0BE182464D" ma:contentTypeVersion="1" ma:contentTypeDescription="Create a new document." ma:contentTypeScope="" ma:versionID="99bbc2474cb3204ca9fbdd512615df56">
  <xsd:schema xmlns:xsd="http://www.w3.org/2001/XMLSchema" xmlns:p="http://schemas.microsoft.com/office/2006/metadata/properties" xmlns:ns2="27d643f5-4560-4eff-9f48-d0fe6b2bec2d" targetNamespace="http://schemas.microsoft.com/office/2006/metadata/properties" ma:root="true" ma:fieldsID="3e4c637131ef89c7ae71a83de9afa52f" ns2:_="">
    <xsd:import namespace="27d643f5-4560-4eff-9f48-d0fe6b2bec2d"/>
    <xsd:element name="properties">
      <xsd:complexType>
        <xsd:sequence>
          <xsd:element name="documentManagement">
            <xsd:complexType>
              <xsd:all>
                <xsd:element ref="ns2:Template" minOccurs="0"/>
              </xsd:all>
            </xsd:complexType>
          </xsd:element>
        </xsd:sequence>
      </xsd:complexType>
    </xsd:element>
  </xsd:schema>
  <xsd:schema xmlns:xsd="http://www.w3.org/2001/XMLSchema" xmlns:dms="http://schemas.microsoft.com/office/2006/documentManagement/types" targetNamespace="27d643f5-4560-4eff-9f48-d0fe6b2bec2d" elementFormDefault="qualified">
    <xsd:import namespace="http://schemas.microsoft.com/office/2006/documentManagement/types"/>
    <xsd:element name="Template" ma:index="8" nillable="true" ma:displayName="Template" ma:format="Dropdown" ma:internalName="Template">
      <xsd:simpleType>
        <xsd:restriction base="dms:Choice">
          <xsd:enumeration value="Stationery"/>
          <xsd:enumeration value="Purchase order forms"/>
          <xsd:enumeration value="Powerpoint presentations"/>
          <xsd:enumeration value="Meetings"/>
          <xsd:enumeration value="Legal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office/internal/2005/internalDocumentation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 ma:readOnly="tru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lastPrinted" minOccurs="0" maxOccurs="1" type="xsd:dateTime"/>
        <xsd:element name="contentStatus" minOccurs="0" maxOccurs="1" type="xsd:string"/>
      </xsd:all>
    </xsd:complexType>
  </xsd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BD1972FA-C3CA-436C-AD9A-31BEDBD7BFE3}">
  <ds:schemaRefs>
    <ds:schemaRef ds:uri="http://schemas.microsoft.com/office/2006/documentManagement/types"/>
    <ds:schemaRef ds:uri="http://purl.org/dc/elements/1.1/"/>
    <ds:schemaRef ds:uri="http://schemas.microsoft.com/office/2006/metadata/properties"/>
    <ds:schemaRef ds:uri="http://purl.org/dc/terms/"/>
    <ds:schemaRef ds:uri="http://schemas.openxmlformats.org/package/2006/metadata/core-properties"/>
    <ds:schemaRef ds:uri="http://purl.org/dc/dcmitype/"/>
    <ds:schemaRef ds:uri="27d643f5-4560-4eff-9f48-d0fe6b2bec2d"/>
    <ds:schemaRef ds:uri="http://www.w3.org/XML/1998/namespace"/>
  </ds:schemaRefs>
</ds:datastoreItem>
</file>

<file path=customXml/itemProps2.xml><?xml version="1.0" encoding="utf-8"?>
<ds:datastoreItem xmlns:ds="http://schemas.openxmlformats.org/officeDocument/2006/customXml" ds:itemID="{47E9679C-D4D3-49FF-9FEA-5CE9E6E6D2F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27d643f5-4560-4eff-9f48-d0fe6b2bec2d"/>
    <ds:schemaRef ds:uri="http://schemas.microsoft.com/office/2006/documentManagement/types"/>
    <ds:schemaRef ds:uri="http://schemas.openxmlformats.org/package/2006/metadata/core-properties"/>
    <ds:schemaRef ds:uri="http://purl.org/dc/elements/1.1/"/>
    <ds:schemaRef ds:uri="http://purl.org/dc/terms/"/>
    <ds:schemaRef ds:uri="http://schemas.microsoft.com/office/internal/2005/internalDocumentation"/>
  </ds:schemaRefs>
</ds:datastoreItem>
</file>

<file path=customXml/itemProps3.xml><?xml version="1.0" encoding="utf-8"?>
<ds:datastoreItem xmlns:ds="http://schemas.openxmlformats.org/officeDocument/2006/customXml" ds:itemID="{F29F063D-3990-465E-A207-6799EB14973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174</TotalTime>
  <Words>365</Words>
  <Application>Microsoft Office PowerPoint</Application>
  <PresentationFormat>On-screen Show (16:9)</PresentationFormat>
  <Paragraphs>46</Paragraphs>
  <Slides>3</Slides>
  <Notes>3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Arial Narrow</vt:lpstr>
      <vt:lpstr>Calibri</vt:lpstr>
      <vt:lpstr>Office Theme</vt:lpstr>
      <vt:lpstr>Go fish for formulas!</vt:lpstr>
      <vt:lpstr>How to play</vt:lpstr>
      <vt:lpstr>The cards</vt:lpstr>
    </vt:vector>
  </TitlesOfParts>
  <Company>Royal Society of Chemistry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 fish for formulas - game</dc:title>
  <dc:creator>David Paterson</dc:creator>
  <dc:description>This activity accompanies the Education in Chemistry article ‘How to teach mixtures and solutions’ by David Paterson: rsc.li/2FxsuyJ</dc:description>
  <cp:lastModifiedBy>Luke Blackburn</cp:lastModifiedBy>
  <cp:revision>22</cp:revision>
  <dcterms:created xsi:type="dcterms:W3CDTF">2014-04-11T16:14:23Z</dcterms:created>
  <dcterms:modified xsi:type="dcterms:W3CDTF">2018-05-31T15:46:08Z</dcterms:modified>
  <cp:category>To accompany the article 'Six tips for teaching chemical formulas', from Education in Chemistry, July 2018</cp:category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0x010100C1788752EB44974D994EBA0BE182464D</vt:lpwstr>
  </property>
</Properties>
</file>

<file path=docProps/thumbnail.jpeg>
</file>