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57" r:id="rId5"/>
    <p:sldId id="270" r:id="rId6"/>
    <p:sldId id="271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6E25819-9CB8-4E29-A0C7-E3D27E3C3488}">
          <p14:sldIdLst>
            <p14:sldId id="257"/>
            <p14:sldId id="270"/>
            <p14:sldId id="2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72" y="57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7512D-25CD-4979-ACAD-A20066D6CC8E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238C2-E720-4185-8482-B009B9346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292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Images</a:t>
            </a:r>
            <a:r>
              <a:rPr lang="en-GB" baseline="0" dirty="0" smtClean="0"/>
              <a:t> © </a:t>
            </a:r>
            <a:r>
              <a:rPr lang="en-GB" dirty="0" smtClean="0"/>
              <a:t>David Paterson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238C2-E720-4185-8482-B009B93468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947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Images</a:t>
            </a:r>
            <a:r>
              <a:rPr lang="en-GB" baseline="0" dirty="0" smtClean="0"/>
              <a:t> © </a:t>
            </a:r>
            <a:r>
              <a:rPr lang="en-GB" dirty="0" smtClean="0"/>
              <a:t>David Paterson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238C2-E720-4185-8482-B009B93468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128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Images</a:t>
            </a:r>
            <a:r>
              <a:rPr lang="en-GB" baseline="0" dirty="0" smtClean="0"/>
              <a:t> © </a:t>
            </a:r>
            <a:r>
              <a:rPr lang="en-GB" dirty="0" smtClean="0"/>
              <a:t>David Paterson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238C2-E720-4185-8482-B009B93468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846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Design\Powerpoint DO NOT MOVE\New templates 2014\16 9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542" y="-45182"/>
            <a:ext cx="9272062" cy="5225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893474"/>
            <a:ext cx="6408712" cy="1102519"/>
          </a:xfrm>
        </p:spPr>
        <p:txBody>
          <a:bodyPr>
            <a:normAutofit/>
          </a:bodyPr>
          <a:lstStyle>
            <a:lvl1pPr algn="l">
              <a:defRPr sz="4200" baseline="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1977684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998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:\Design\Powerpoint DO NOT MOVE\New templates 2014\16 9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013"/>
            <a:ext cx="9144000" cy="515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893474"/>
            <a:ext cx="6408712" cy="1102519"/>
          </a:xfrm>
        </p:spPr>
        <p:txBody>
          <a:bodyPr>
            <a:normAutofit/>
          </a:bodyPr>
          <a:lstStyle>
            <a:lvl1pPr algn="l">
              <a:defRPr sz="4200" baseline="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1977684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0631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H:\Design\Powerpoint DO NOT MOVE\New templates 2014\16 9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9525"/>
            <a:ext cx="9144001" cy="515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9006" y="1689348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800" baseline="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Main body copy goes here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1887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H:\Design\Powerpoint DO NOT MOVE\New templates 2014\16 9\Graphics\power point_4 3_PURPLE_96dpi3.pn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-9525"/>
            <a:ext cx="1270661" cy="138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9006" y="1689348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800" baseline="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Main body copy goes here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649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 bull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395260"/>
            <a:ext cx="7848872" cy="27352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Bulleted list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1" name="Picture 3" descr="H:\Design\Powerpoint DO NOT MOVE\New templates 2014\16 9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9525"/>
            <a:ext cx="9144001" cy="515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491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H:\Design\Powerpoint DO NOT MOVE\New templates 2014\16 9\Graphics\power point_4 3_PURPLE_96dpi3.pn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-9525"/>
            <a:ext cx="1270661" cy="138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395260"/>
            <a:ext cx="7848872" cy="2735263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Bulleted list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664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EECDC-52EC-426F-8F3B-F36258036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9B1EA-CA48-489E-891B-0BB297380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2213C-E1A5-423D-9362-72257570C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DC57-40FD-4D48-98D3-F9A7DC82B4A3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364382-8B4B-4043-BD9C-02AD804F6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D7733-151D-4AE2-B1F9-F35596955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9BA94-A15A-4600-9424-D17C83CD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494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Slide 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12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6" r:id="rId6"/>
    <p:sldLayoutId id="2147483657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5057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JdULv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11387"/>
            <a:ext cx="6408712" cy="1102519"/>
          </a:xfrm>
        </p:spPr>
        <p:txBody>
          <a:bodyPr>
            <a:normAutofit/>
          </a:bodyPr>
          <a:lstStyle/>
          <a:p>
            <a:r>
              <a:rPr lang="en-GB" dirty="0"/>
              <a:t>Go fish for </a:t>
            </a:r>
            <a:r>
              <a:rPr lang="en-GB" dirty="0" smtClean="0"/>
              <a:t>formulas!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275606"/>
            <a:ext cx="7776864" cy="177130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Chemistry makes much more sense if you know the </a:t>
            </a:r>
            <a:r>
              <a:rPr lang="en-GB" dirty="0" smtClean="0"/>
              <a:t>formulas </a:t>
            </a:r>
            <a:r>
              <a:rPr lang="en-GB" dirty="0"/>
              <a:t>of substances you will meet in your lessons</a:t>
            </a:r>
            <a:r>
              <a:rPr lang="en-GB" dirty="0" smtClean="0"/>
              <a:t>. </a:t>
            </a:r>
          </a:p>
          <a:p>
            <a:endParaRPr lang="en-GB" dirty="0"/>
          </a:p>
          <a:p>
            <a:r>
              <a:rPr lang="en-GB" dirty="0" smtClean="0"/>
              <a:t>In </a:t>
            </a:r>
            <a:r>
              <a:rPr lang="en-GB" dirty="0"/>
              <a:t>this game you will practice using the correct name for substances.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4299942"/>
            <a:ext cx="44644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This activity accompanies the </a:t>
            </a:r>
            <a:r>
              <a:rPr lang="en-GB" sz="1400" i="1" dirty="0"/>
              <a:t>Education in Chemistry </a:t>
            </a:r>
            <a:r>
              <a:rPr lang="en-GB" sz="1400" dirty="0" smtClean="0"/>
              <a:t>article ‘Teaching chemical formulas’ </a:t>
            </a:r>
            <a:r>
              <a:rPr lang="en-GB" sz="1400" dirty="0"/>
              <a:t>by </a:t>
            </a:r>
            <a:r>
              <a:rPr lang="en-GB" sz="1400" dirty="0" smtClean="0"/>
              <a:t>Kristy Turner: </a:t>
            </a:r>
            <a:r>
              <a:rPr lang="en-GB" sz="1400" dirty="0" smtClean="0">
                <a:hlinkClick r:id="rId3"/>
              </a:rPr>
              <a:t>rsc.li/2JdULvt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508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7584" y="339502"/>
            <a:ext cx="7848872" cy="857250"/>
          </a:xfrm>
        </p:spPr>
        <p:txBody>
          <a:bodyPr/>
          <a:lstStyle/>
          <a:p>
            <a:r>
              <a:rPr lang="en-GB" dirty="0" smtClean="0"/>
              <a:t>How to play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26153" y="1131590"/>
            <a:ext cx="7848872" cy="60042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The aim of the game is to collect the most pairs of </a:t>
            </a:r>
            <a:r>
              <a:rPr lang="en-US" dirty="0" smtClean="0"/>
              <a:t>formulas </a:t>
            </a:r>
            <a:r>
              <a:rPr lang="en-US" dirty="0"/>
              <a:t>before the game stops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1851670"/>
            <a:ext cx="864096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Deal </a:t>
            </a:r>
            <a:r>
              <a:rPr lang="en-GB" sz="1600" dirty="0" smtClean="0">
                <a:solidFill>
                  <a:srgbClr val="505759"/>
                </a:solidFill>
                <a:latin typeface="Arial Narrow" panose="020B0606020202030204" pitchFamily="34" charset="0"/>
              </a:rPr>
              <a:t>seven </a:t>
            </a: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cards to each player. Put the remaining cards face down in a pile in the centre of the table.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The players should look at their cards to check for pairs. </a:t>
            </a:r>
            <a:r>
              <a:rPr lang="en-GB" sz="1600" dirty="0" smtClean="0">
                <a:solidFill>
                  <a:srgbClr val="505759"/>
                </a:solidFill>
                <a:latin typeface="Arial Narrow" panose="020B0606020202030204" pitchFamily="34" charset="0"/>
              </a:rPr>
              <a:t>All players put their pairs face-up </a:t>
            </a: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in front of them.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The youngest player gets to ask first. They ask any other player for a card (so they can make a pair). They </a:t>
            </a:r>
            <a:r>
              <a:rPr lang="en-GB" sz="1600" b="1" dirty="0">
                <a:solidFill>
                  <a:srgbClr val="505759"/>
                </a:solidFill>
                <a:latin typeface="Arial Narrow" panose="020B0606020202030204" pitchFamily="34" charset="0"/>
              </a:rPr>
              <a:t>must ask using the full name of the </a:t>
            </a:r>
            <a:r>
              <a:rPr lang="en-GB" sz="1600" b="1" dirty="0" smtClean="0">
                <a:solidFill>
                  <a:srgbClr val="505759"/>
                </a:solidFill>
                <a:latin typeface="Arial Narrow" panose="020B0606020202030204" pitchFamily="34" charset="0"/>
              </a:rPr>
              <a:t>substance, </a:t>
            </a: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not the formula. </a:t>
            </a:r>
            <a:r>
              <a:rPr lang="en-GB" sz="1600" dirty="0" smtClean="0">
                <a:solidFill>
                  <a:srgbClr val="505759"/>
                </a:solidFill>
                <a:latin typeface="Arial Narrow" panose="020B0606020202030204" pitchFamily="34" charset="0"/>
              </a:rPr>
              <a:t>For </a:t>
            </a: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example: </a:t>
            </a:r>
            <a:r>
              <a:rPr lang="en-GB" sz="1600" i="1" dirty="0" smtClean="0">
                <a:solidFill>
                  <a:srgbClr val="505759"/>
                </a:solidFill>
                <a:latin typeface="Arial Narrow" panose="020B0606020202030204" pitchFamily="34" charset="0"/>
              </a:rPr>
              <a:t>‘Sam</a:t>
            </a:r>
            <a:r>
              <a:rPr lang="en-GB" sz="1600" i="1" dirty="0">
                <a:solidFill>
                  <a:srgbClr val="505759"/>
                </a:solidFill>
                <a:latin typeface="Arial Narrow" panose="020B0606020202030204" pitchFamily="34" charset="0"/>
              </a:rPr>
              <a:t>, do you have a sodium hydroxide card</a:t>
            </a:r>
            <a:r>
              <a:rPr lang="en-GB" sz="1600" i="1" dirty="0" smtClean="0">
                <a:solidFill>
                  <a:srgbClr val="505759"/>
                </a:solidFill>
                <a:latin typeface="Arial Narrow" panose="020B0606020202030204" pitchFamily="34" charset="0"/>
              </a:rPr>
              <a:t>?’</a:t>
            </a:r>
            <a:endParaRPr lang="en-GB" sz="1600" i="1" dirty="0">
              <a:solidFill>
                <a:srgbClr val="505759"/>
              </a:solidFill>
              <a:latin typeface="Arial Narrow" panose="020B0606020202030204" pitchFamily="34" charset="0"/>
            </a:endParaRPr>
          </a:p>
          <a:p>
            <a:pPr marL="457200" indent="-457200">
              <a:buFont typeface="+mj-lt"/>
              <a:buAutoNum type="arabicPeriod" startAt="4"/>
            </a:pP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If Sam has the card then he must give it </a:t>
            </a:r>
            <a:r>
              <a:rPr lang="en-GB" sz="1600" dirty="0" smtClean="0">
                <a:solidFill>
                  <a:srgbClr val="505759"/>
                </a:solidFill>
                <a:latin typeface="Arial Narrow" panose="020B0606020202030204" pitchFamily="34" charset="0"/>
              </a:rPr>
              <a:t>up. The requesting player </a:t>
            </a: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then makes a pair and </a:t>
            </a:r>
            <a:r>
              <a:rPr lang="en-GB" sz="1600" dirty="0" smtClean="0">
                <a:solidFill>
                  <a:srgbClr val="505759"/>
                </a:solidFill>
                <a:latin typeface="Arial Narrow" panose="020B0606020202030204" pitchFamily="34" charset="0"/>
              </a:rPr>
              <a:t>places it in </a:t>
            </a: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front of </a:t>
            </a:r>
            <a:r>
              <a:rPr lang="en-GB" sz="1600" dirty="0" smtClean="0">
                <a:solidFill>
                  <a:srgbClr val="505759"/>
                </a:solidFill>
                <a:latin typeface="Arial Narrow" panose="020B0606020202030204" pitchFamily="34" charset="0"/>
              </a:rPr>
              <a:t>them. This player </a:t>
            </a: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can now ask another (or the same) player for another card.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If Sam doesn’t have </a:t>
            </a:r>
            <a:r>
              <a:rPr lang="en-GB" sz="1600" dirty="0" smtClean="0">
                <a:solidFill>
                  <a:srgbClr val="505759"/>
                </a:solidFill>
                <a:latin typeface="Arial Narrow" panose="020B0606020202030204" pitchFamily="34" charset="0"/>
              </a:rPr>
              <a:t>the next card requested </a:t>
            </a: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then </a:t>
            </a:r>
            <a:r>
              <a:rPr lang="en-GB" sz="1600" dirty="0" smtClean="0">
                <a:solidFill>
                  <a:srgbClr val="505759"/>
                </a:solidFill>
                <a:latin typeface="Arial Narrow" panose="020B0606020202030204" pitchFamily="34" charset="0"/>
              </a:rPr>
              <a:t>Sam </a:t>
            </a: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must say </a:t>
            </a:r>
            <a:r>
              <a:rPr lang="en-GB" sz="1600" b="1" i="1" dirty="0">
                <a:solidFill>
                  <a:srgbClr val="505759"/>
                </a:solidFill>
                <a:latin typeface="Arial Narrow" panose="020B0606020202030204" pitchFamily="34" charset="0"/>
              </a:rPr>
              <a:t>‘go fish</a:t>
            </a:r>
            <a:r>
              <a:rPr lang="en-GB" sz="1600" b="1" i="1" dirty="0" smtClean="0">
                <a:solidFill>
                  <a:srgbClr val="505759"/>
                </a:solidFill>
                <a:latin typeface="Arial Narrow" panose="020B0606020202030204" pitchFamily="34" charset="0"/>
              </a:rPr>
              <a:t>’. </a:t>
            </a:r>
            <a:r>
              <a:rPr lang="en-GB" sz="1600" dirty="0" smtClean="0">
                <a:solidFill>
                  <a:srgbClr val="505759"/>
                </a:solidFill>
                <a:latin typeface="Arial Narrow" panose="020B0606020202030204" pitchFamily="34" charset="0"/>
              </a:rPr>
              <a:t>This </a:t>
            </a: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player </a:t>
            </a:r>
            <a:r>
              <a:rPr lang="en-GB" sz="1600" dirty="0" smtClean="0">
                <a:solidFill>
                  <a:srgbClr val="505759"/>
                </a:solidFill>
                <a:latin typeface="Arial Narrow" panose="020B0606020202030204" pitchFamily="34" charset="0"/>
              </a:rPr>
              <a:t>must now draw </a:t>
            </a: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a card from the pile. If it makes a pair then that is placed on the table. The </a:t>
            </a:r>
            <a:r>
              <a:rPr lang="en-GB" sz="1600" dirty="0" smtClean="0">
                <a:solidFill>
                  <a:srgbClr val="505759"/>
                </a:solidFill>
                <a:latin typeface="Arial Narrow" panose="020B0606020202030204" pitchFamily="34" charset="0"/>
              </a:rPr>
              <a:t>player’s </a:t>
            </a: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turn ends when they have had to go fish!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The players then take turns moving clockwise.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The game ends when any player empties their </a:t>
            </a:r>
            <a:r>
              <a:rPr lang="en-GB" sz="1600" dirty="0" smtClean="0">
                <a:solidFill>
                  <a:srgbClr val="505759"/>
                </a:solidFill>
                <a:latin typeface="Arial Narrow" panose="020B0606020202030204" pitchFamily="34" charset="0"/>
              </a:rPr>
              <a:t>hands of cards. The </a:t>
            </a:r>
            <a:r>
              <a:rPr lang="en-GB" sz="1600" dirty="0">
                <a:solidFill>
                  <a:srgbClr val="505759"/>
                </a:solidFill>
                <a:latin typeface="Arial Narrow" panose="020B0606020202030204" pitchFamily="34" charset="0"/>
              </a:rPr>
              <a:t>winner is the player who has the most pairs in front of them at this point.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55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26153" y="479735"/>
            <a:ext cx="7848872" cy="857250"/>
          </a:xfrm>
        </p:spPr>
        <p:txBody>
          <a:bodyPr/>
          <a:lstStyle/>
          <a:p>
            <a:r>
              <a:rPr lang="en-GB" dirty="0" smtClean="0"/>
              <a:t>The cards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26153" y="1203598"/>
            <a:ext cx="7848872" cy="60042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There are eight of each of the following cards in the pack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250428"/>
              </p:ext>
            </p:extLst>
          </p:nvPr>
        </p:nvGraphicFramePr>
        <p:xfrm>
          <a:off x="971600" y="1804023"/>
          <a:ext cx="43434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3900">
                  <a:extLst>
                    <a:ext uri="{9D8B030D-6E8A-4147-A177-3AD203B41FA5}">
                      <a16:colId xmlns:a16="http://schemas.microsoft.com/office/drawing/2014/main" val="782260335"/>
                    </a:ext>
                  </a:extLst>
                </a:gridCol>
                <a:gridCol w="1673431">
                  <a:extLst>
                    <a:ext uri="{9D8B030D-6E8A-4147-A177-3AD203B41FA5}">
                      <a16:colId xmlns:a16="http://schemas.microsoft.com/office/drawing/2014/main" val="2900783906"/>
                    </a:ext>
                  </a:extLst>
                </a:gridCol>
                <a:gridCol w="535874">
                  <a:extLst>
                    <a:ext uri="{9D8B030D-6E8A-4147-A177-3AD203B41FA5}">
                      <a16:colId xmlns:a16="http://schemas.microsoft.com/office/drawing/2014/main" val="3023786827"/>
                    </a:ext>
                  </a:extLst>
                </a:gridCol>
                <a:gridCol w="1410195">
                  <a:extLst>
                    <a:ext uri="{9D8B030D-6E8A-4147-A177-3AD203B41FA5}">
                      <a16:colId xmlns:a16="http://schemas.microsoft.com/office/drawing/2014/main" val="16196027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NaOH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Sodium hydroxide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</a:t>
                      </a:r>
                      <a:r>
                        <a:rPr lang="en-GB" sz="14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Carbon dioxide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921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HCl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Hydrochloric acid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GB" sz="14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Nitrogen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0045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HNO</a:t>
                      </a:r>
                      <a:r>
                        <a:rPr lang="en-GB" sz="14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Nitric acid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Sulfur</a:t>
                      </a: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0790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4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</a:t>
                      </a:r>
                      <a:r>
                        <a:rPr lang="en-GB" sz="14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Sulfuric acid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GB" sz="14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Oxygen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398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NH</a:t>
                      </a:r>
                      <a:r>
                        <a:rPr lang="en-GB" sz="14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Ammonia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4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Hydrogen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0316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GB" sz="14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</a:t>
                      </a:r>
                      <a:r>
                        <a:rPr lang="en-GB" sz="140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Chlorine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7704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059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D1972FA-C3CA-436C-AD9A-31BEDBD7BFE3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27d643f5-4560-4eff-9f48-d0fe6b2bec2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7E9679C-D4D3-49FF-9FEA-5CE9E6E6D2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29F063D-3990-465E-A207-6799EB14973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365</Words>
  <Application>Microsoft Office PowerPoint</Application>
  <PresentationFormat>On-screen Show (16:9)</PresentationFormat>
  <Paragraphs>46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 Narrow</vt:lpstr>
      <vt:lpstr>Calibri</vt:lpstr>
      <vt:lpstr>Office Theme</vt:lpstr>
      <vt:lpstr>Go fish for formulas!</vt:lpstr>
      <vt:lpstr>How to play</vt:lpstr>
      <vt:lpstr>The cards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 fish for formulas - game</dc:title>
  <dc:creator>David Paterson</dc:creator>
  <dc:description>This activity accompanies the Education in Chemistry article ‘How to teach mixtures and solutions’ by David Paterson: rsc.li/2FxsuyJ</dc:description>
  <cp:lastModifiedBy>Luke Blackburn</cp:lastModifiedBy>
  <cp:revision>22</cp:revision>
  <dcterms:created xsi:type="dcterms:W3CDTF">2014-04-11T16:14:23Z</dcterms:created>
  <dcterms:modified xsi:type="dcterms:W3CDTF">2018-05-31T15:46:08Z</dcterms:modified>
  <cp:category>To accompany the article 'Six tips for teaching chemical formulas', from Education in Chemistry, July 2018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