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261" r:id="rId5"/>
    <p:sldId id="257" r:id="rId6"/>
    <p:sldId id="263" r:id="rId7"/>
    <p:sldId id="264" r:id="rId8"/>
    <p:sldId id="265" r:id="rId9"/>
    <p:sldId id="266"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05759"/>
    <a:srgbClr val="4F758B"/>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5" d="100"/>
          <a:sy n="105" d="100"/>
        </p:scale>
        <p:origin x="1188"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AF24B4-AED7-494C-8C07-E8C309C065A9}" type="datetimeFigureOut">
              <a:rPr lang="en-GB" smtClean="0"/>
              <a:t>23/08/2018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8C901C-7E67-4A93-8A50-38DFFD258910}" type="slidenum">
              <a:rPr lang="en-GB" smtClean="0"/>
              <a:t>‹#›</a:t>
            </a:fld>
            <a:endParaRPr lang="en-GB"/>
          </a:p>
        </p:txBody>
      </p:sp>
    </p:spTree>
    <p:extLst>
      <p:ext uri="{BB962C8B-B14F-4D97-AF65-F5344CB8AC3E}">
        <p14:creationId xmlns:p14="http://schemas.microsoft.com/office/powerpoint/2010/main" val="27465063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By Naomi Hennah</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Use</a:t>
            </a:r>
            <a:r>
              <a:rPr lang="en-GB" baseline="0" dirty="0" smtClean="0"/>
              <a:t> these slides</a:t>
            </a:r>
            <a:r>
              <a:rPr lang="en-GB" dirty="0" smtClean="0"/>
              <a:t> to support students when they are trying to verbalise their ideas about the electrolysis of copper(II) chloride solution. </a:t>
            </a:r>
            <a:r>
              <a:rPr lang="en-GB" sz="1200" kern="1200" dirty="0" smtClean="0">
                <a:solidFill>
                  <a:schemeClr val="tx1"/>
                </a:solidFill>
                <a:effectLst/>
                <a:latin typeface="+mn-lt"/>
                <a:ea typeface="+mn-ea"/>
                <a:cs typeface="+mn-cs"/>
              </a:rPr>
              <a:t>You could print and laminate these slides as cards. Try providing one card at a time to scaffold talk. When each group has all seven cards, they should be able to describe the electrolysis of copper(II) chloride using the correct terminology (card 7) to describe each image (cards 1 to 6).</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
            </a:r>
            <a:br>
              <a:rPr lang="en-GB" dirty="0" smtClean="0"/>
            </a:br>
            <a:r>
              <a:rPr lang="en-GB" dirty="0" smtClean="0"/>
              <a:t>You can use these</a:t>
            </a:r>
            <a:r>
              <a:rPr lang="en-GB" baseline="0" dirty="0" smtClean="0"/>
              <a:t> cards</a:t>
            </a:r>
            <a:r>
              <a:rPr lang="en-GB" dirty="0" smtClean="0"/>
              <a:t> with both the talking points and bullseye activities or independently for class discussions.</a:t>
            </a:r>
            <a:r>
              <a:rPr lang="en-GB" baseline="0" dirty="0" smtClean="0"/>
              <a:t> Download the talking points or bullseye activities from the Education in Chemistry website.</a:t>
            </a:r>
            <a:endParaRPr lang="en-GB" dirty="0"/>
          </a:p>
        </p:txBody>
      </p:sp>
      <p:sp>
        <p:nvSpPr>
          <p:cNvPr id="4" name="Slide Number Placeholder 3"/>
          <p:cNvSpPr>
            <a:spLocks noGrp="1"/>
          </p:cNvSpPr>
          <p:nvPr>
            <p:ph type="sldNum" sz="quarter" idx="10"/>
          </p:nvPr>
        </p:nvSpPr>
        <p:spPr/>
        <p:txBody>
          <a:bodyPr/>
          <a:lstStyle/>
          <a:p>
            <a:fld id="{C28C901C-7E67-4A93-8A50-38DFFD258910}" type="slidenum">
              <a:rPr lang="en-GB" smtClean="0"/>
              <a:t>1</a:t>
            </a:fld>
            <a:endParaRPr lang="en-GB"/>
          </a:p>
        </p:txBody>
      </p:sp>
    </p:spTree>
    <p:extLst>
      <p:ext uri="{BB962C8B-B14F-4D97-AF65-F5344CB8AC3E}">
        <p14:creationId xmlns:p14="http://schemas.microsoft.com/office/powerpoint/2010/main" val="24890472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Body Slide">
    <p:spTree>
      <p:nvGrpSpPr>
        <p:cNvPr id="1" name=""/>
        <p:cNvGrpSpPr/>
        <p:nvPr/>
      </p:nvGrpSpPr>
      <p:grpSpPr>
        <a:xfrm>
          <a:off x="0" y="0"/>
          <a:ext cx="0" cy="0"/>
          <a:chOff x="0" y="0"/>
          <a:chExt cx="0" cy="0"/>
        </a:xfrm>
      </p:grpSpPr>
      <p:pic>
        <p:nvPicPr>
          <p:cNvPr id="17"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14099038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1" r:id="rId5"/>
    <p:sldLayoutId id="2147483682" r:id="rId6"/>
  </p:sldLayoutIdLst>
  <p:timing>
    <p:tnLst>
      <p:par>
        <p:cTn id="1" dur="indefinite" restart="never" nodeType="tmRoot"/>
      </p:par>
    </p:tnLst>
  </p:timing>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1565102"/>
            <a:ext cx="7920880" cy="1470025"/>
          </a:xfrm>
        </p:spPr>
        <p:txBody>
          <a:bodyPr/>
          <a:lstStyle/>
          <a:p>
            <a:r>
              <a:rPr lang="en-GB" dirty="0" smtClean="0"/>
              <a:t>Need help? Use these prompts</a:t>
            </a:r>
            <a:endParaRPr lang="en-GB" dirty="0"/>
          </a:p>
        </p:txBody>
      </p:sp>
    </p:spTree>
    <p:extLst>
      <p:ext uri="{BB962C8B-B14F-4D97-AF65-F5344CB8AC3E}">
        <p14:creationId xmlns:p14="http://schemas.microsoft.com/office/powerpoint/2010/main" val="222237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3"/>
          </p:nvPr>
        </p:nvSpPr>
        <p:spPr/>
        <p:txBody>
          <a:bodyPr/>
          <a:lstStyle/>
          <a:p>
            <a:endParaRPr lang="en-GB"/>
          </a:p>
        </p:txBody>
      </p:sp>
      <p:pic>
        <p:nvPicPr>
          <p:cNvPr id="5" name="Picture 4">
            <a:extLst>
              <a:ext uri="{FF2B5EF4-FFF2-40B4-BE49-F238E27FC236}">
                <a16:creationId xmlns:a16="http://schemas.microsoft.com/office/drawing/2014/main" id="{4570A219-4A4D-4FA7-86F0-8017D0CA6BAF}"/>
              </a:ext>
            </a:extLst>
          </p:cNvPr>
          <p:cNvPicPr>
            <a:picLocks noChangeAspect="1"/>
          </p:cNvPicPr>
          <p:nvPr/>
        </p:nvPicPr>
        <p:blipFill rotWithShape="1">
          <a:blip r:embed="rId2"/>
          <a:srcRect l="35313" t="32492" r="20625" b="21097"/>
          <a:stretch/>
        </p:blipFill>
        <p:spPr>
          <a:xfrm>
            <a:off x="772056" y="1196752"/>
            <a:ext cx="7903632" cy="4680520"/>
          </a:xfrm>
          <a:prstGeom prst="rect">
            <a:avLst/>
          </a:prstGeom>
        </p:spPr>
      </p:pic>
    </p:spTree>
    <p:extLst>
      <p:ext uri="{BB962C8B-B14F-4D97-AF65-F5344CB8AC3E}">
        <p14:creationId xmlns:p14="http://schemas.microsoft.com/office/powerpoint/2010/main" val="35264287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3"/>
          </p:nvPr>
        </p:nvSpPr>
        <p:spPr/>
        <p:txBody>
          <a:bodyPr/>
          <a:lstStyle/>
          <a:p>
            <a:endParaRPr lang="en-GB"/>
          </a:p>
        </p:txBody>
      </p:sp>
      <p:pic>
        <p:nvPicPr>
          <p:cNvPr id="5" name="Picture 4">
            <a:extLst>
              <a:ext uri="{FF2B5EF4-FFF2-40B4-BE49-F238E27FC236}">
                <a16:creationId xmlns:a16="http://schemas.microsoft.com/office/drawing/2014/main" id="{44D763FF-2671-437E-B236-E927937C3B7A}"/>
              </a:ext>
            </a:extLst>
          </p:cNvPr>
          <p:cNvPicPr>
            <a:picLocks noChangeAspect="1"/>
          </p:cNvPicPr>
          <p:nvPr/>
        </p:nvPicPr>
        <p:blipFill rotWithShape="1">
          <a:blip r:embed="rId2"/>
          <a:srcRect l="33750" t="36661" r="22812" b="21097"/>
          <a:stretch/>
        </p:blipFill>
        <p:spPr>
          <a:xfrm>
            <a:off x="453570" y="1484784"/>
            <a:ext cx="8456274" cy="4623575"/>
          </a:xfrm>
          <a:prstGeom prst="rect">
            <a:avLst/>
          </a:prstGeom>
        </p:spPr>
      </p:pic>
    </p:spTree>
    <p:extLst>
      <p:ext uri="{BB962C8B-B14F-4D97-AF65-F5344CB8AC3E}">
        <p14:creationId xmlns:p14="http://schemas.microsoft.com/office/powerpoint/2010/main" val="69370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GB"/>
          </a:p>
        </p:txBody>
      </p:sp>
      <p:pic>
        <p:nvPicPr>
          <p:cNvPr id="5" name="Picture 4">
            <a:extLst>
              <a:ext uri="{FF2B5EF4-FFF2-40B4-BE49-F238E27FC236}">
                <a16:creationId xmlns:a16="http://schemas.microsoft.com/office/drawing/2014/main" id="{DA0A295F-1D69-4E29-8260-93031379254C}"/>
              </a:ext>
            </a:extLst>
          </p:cNvPr>
          <p:cNvPicPr>
            <a:picLocks noChangeAspect="1"/>
          </p:cNvPicPr>
          <p:nvPr/>
        </p:nvPicPr>
        <p:blipFill rotWithShape="1">
          <a:blip r:embed="rId2"/>
          <a:srcRect r="9553"/>
          <a:stretch/>
        </p:blipFill>
        <p:spPr>
          <a:xfrm>
            <a:off x="1763688" y="2399907"/>
            <a:ext cx="5792410" cy="4201672"/>
          </a:xfrm>
          <a:prstGeom prst="rect">
            <a:avLst/>
          </a:prstGeom>
        </p:spPr>
      </p:pic>
      <p:sp>
        <p:nvSpPr>
          <p:cNvPr id="6" name="Rectangle 5">
            <a:extLst>
              <a:ext uri="{FF2B5EF4-FFF2-40B4-BE49-F238E27FC236}">
                <a16:creationId xmlns:a16="http://schemas.microsoft.com/office/drawing/2014/main" id="{E21CFECF-CC43-4BAD-B699-A7A7065595A6}"/>
              </a:ext>
            </a:extLst>
          </p:cNvPr>
          <p:cNvSpPr/>
          <p:nvPr/>
        </p:nvSpPr>
        <p:spPr>
          <a:xfrm>
            <a:off x="3563888" y="1772816"/>
            <a:ext cx="1872208" cy="523220"/>
          </a:xfrm>
          <a:prstGeom prst="rect">
            <a:avLst/>
          </a:prstGeom>
        </p:spPr>
        <p:txBody>
          <a:bodyPr wrap="square">
            <a:spAutoFit/>
          </a:bodyPr>
          <a:lstStyle/>
          <a:p>
            <a:r>
              <a:rPr lang="en-GB" sz="2800" dirty="0"/>
              <a:t>CuCl</a:t>
            </a:r>
            <a:r>
              <a:rPr lang="en-GB" sz="2800" baseline="-25000" dirty="0"/>
              <a:t>2</a:t>
            </a:r>
            <a:r>
              <a:rPr lang="en-GB" sz="2800" dirty="0"/>
              <a:t>(</a:t>
            </a:r>
            <a:r>
              <a:rPr lang="en-GB" sz="2800" dirty="0" err="1"/>
              <a:t>aq</a:t>
            </a:r>
            <a:r>
              <a:rPr lang="en-GB" sz="2800" dirty="0"/>
              <a:t>)</a:t>
            </a:r>
          </a:p>
        </p:txBody>
      </p:sp>
      <p:sp>
        <p:nvSpPr>
          <p:cNvPr id="7" name="Rectangle 6">
            <a:extLst>
              <a:ext uri="{FF2B5EF4-FFF2-40B4-BE49-F238E27FC236}">
                <a16:creationId xmlns:a16="http://schemas.microsoft.com/office/drawing/2014/main" id="{14D0FC5F-FE49-4CA9-A7CD-0C215159C394}"/>
              </a:ext>
            </a:extLst>
          </p:cNvPr>
          <p:cNvSpPr/>
          <p:nvPr/>
        </p:nvSpPr>
        <p:spPr>
          <a:xfrm>
            <a:off x="2126478" y="1145725"/>
            <a:ext cx="4747027" cy="523220"/>
          </a:xfrm>
          <a:prstGeom prst="rect">
            <a:avLst/>
          </a:prstGeom>
        </p:spPr>
        <p:txBody>
          <a:bodyPr wrap="square">
            <a:spAutoFit/>
          </a:bodyPr>
          <a:lstStyle/>
          <a:p>
            <a:r>
              <a:rPr lang="en-GB" sz="2800" dirty="0"/>
              <a:t>copper(II) chloride solution</a:t>
            </a:r>
          </a:p>
        </p:txBody>
      </p:sp>
    </p:spTree>
    <p:extLst>
      <p:ext uri="{BB962C8B-B14F-4D97-AF65-F5344CB8AC3E}">
        <p14:creationId xmlns:p14="http://schemas.microsoft.com/office/powerpoint/2010/main" val="1332044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GB"/>
          </a:p>
        </p:txBody>
      </p:sp>
      <p:pic>
        <p:nvPicPr>
          <p:cNvPr id="5" name="Picture 4"/>
          <p:cNvPicPr>
            <a:picLocks noChangeAspect="1"/>
          </p:cNvPicPr>
          <p:nvPr/>
        </p:nvPicPr>
        <p:blipFill>
          <a:blip r:embed="rId2"/>
          <a:stretch>
            <a:fillRect/>
          </a:stretch>
        </p:blipFill>
        <p:spPr>
          <a:xfrm>
            <a:off x="251520" y="1340768"/>
            <a:ext cx="8482012" cy="4054028"/>
          </a:xfrm>
          <a:prstGeom prst="rect">
            <a:avLst/>
          </a:prstGeom>
        </p:spPr>
      </p:pic>
    </p:spTree>
    <p:extLst>
      <p:ext uri="{BB962C8B-B14F-4D97-AF65-F5344CB8AC3E}">
        <p14:creationId xmlns:p14="http://schemas.microsoft.com/office/powerpoint/2010/main" val="5788670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GB"/>
          </a:p>
        </p:txBody>
      </p:sp>
      <p:pic>
        <p:nvPicPr>
          <p:cNvPr id="5" name="Picture 4">
            <a:extLst>
              <a:ext uri="{FF2B5EF4-FFF2-40B4-BE49-F238E27FC236}">
                <a16:creationId xmlns:a16="http://schemas.microsoft.com/office/drawing/2014/main" id="{E4DB9E26-0BCE-46FD-85F4-45A0CECEA6B0}"/>
              </a:ext>
            </a:extLst>
          </p:cNvPr>
          <p:cNvPicPr>
            <a:picLocks noChangeAspect="1"/>
          </p:cNvPicPr>
          <p:nvPr/>
        </p:nvPicPr>
        <p:blipFill rotWithShape="1">
          <a:blip r:embed="rId2"/>
          <a:srcRect r="3520"/>
          <a:stretch/>
        </p:blipFill>
        <p:spPr>
          <a:xfrm>
            <a:off x="137234" y="1499708"/>
            <a:ext cx="8780626" cy="5116797"/>
          </a:xfrm>
          <a:prstGeom prst="rect">
            <a:avLst/>
          </a:prstGeom>
          <a:ln>
            <a:solidFill>
              <a:srgbClr val="0070C0"/>
            </a:solidFill>
          </a:ln>
        </p:spPr>
      </p:pic>
    </p:spTree>
    <p:extLst>
      <p:ext uri="{BB962C8B-B14F-4D97-AF65-F5344CB8AC3E}">
        <p14:creationId xmlns:p14="http://schemas.microsoft.com/office/powerpoint/2010/main" val="2051519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endParaRPr lang="en-GB"/>
          </a:p>
        </p:txBody>
      </p:sp>
      <p:graphicFrame>
        <p:nvGraphicFramePr>
          <p:cNvPr id="5" name="Table 4">
            <a:extLst>
              <a:ext uri="{FF2B5EF4-FFF2-40B4-BE49-F238E27FC236}">
                <a16:creationId xmlns:a16="http://schemas.microsoft.com/office/drawing/2014/main" id="{F35D587C-8FD1-41C7-92F4-AB377DC0E25D}"/>
              </a:ext>
            </a:extLst>
          </p:cNvPr>
          <p:cNvGraphicFramePr>
            <a:graphicFrameLocks noGrp="1"/>
          </p:cNvGraphicFramePr>
          <p:nvPr>
            <p:extLst>
              <p:ext uri="{D42A27DB-BD31-4B8C-83A1-F6EECF244321}">
                <p14:modId xmlns:p14="http://schemas.microsoft.com/office/powerpoint/2010/main" val="1782208918"/>
              </p:ext>
            </p:extLst>
          </p:nvPr>
        </p:nvGraphicFramePr>
        <p:xfrm>
          <a:off x="179512" y="1313384"/>
          <a:ext cx="8856985" cy="5427982"/>
        </p:xfrm>
        <a:graphic>
          <a:graphicData uri="http://schemas.openxmlformats.org/drawingml/2006/table">
            <a:tbl>
              <a:tblPr firstRow="1" firstCol="1" bandRow="1">
                <a:tableStyleId>{BC89EF96-8CEA-46FF-86C4-4CE0E7609802}</a:tableStyleId>
              </a:tblPr>
              <a:tblGrid>
                <a:gridCol w="1771397">
                  <a:extLst>
                    <a:ext uri="{9D8B030D-6E8A-4147-A177-3AD203B41FA5}">
                      <a16:colId xmlns:a16="http://schemas.microsoft.com/office/drawing/2014/main" val="1599917628"/>
                    </a:ext>
                  </a:extLst>
                </a:gridCol>
                <a:gridCol w="1771397">
                  <a:extLst>
                    <a:ext uri="{9D8B030D-6E8A-4147-A177-3AD203B41FA5}">
                      <a16:colId xmlns:a16="http://schemas.microsoft.com/office/drawing/2014/main" val="2675472498"/>
                    </a:ext>
                  </a:extLst>
                </a:gridCol>
                <a:gridCol w="1771397">
                  <a:extLst>
                    <a:ext uri="{9D8B030D-6E8A-4147-A177-3AD203B41FA5}">
                      <a16:colId xmlns:a16="http://schemas.microsoft.com/office/drawing/2014/main" val="2316539193"/>
                    </a:ext>
                  </a:extLst>
                </a:gridCol>
                <a:gridCol w="1771397">
                  <a:extLst>
                    <a:ext uri="{9D8B030D-6E8A-4147-A177-3AD203B41FA5}">
                      <a16:colId xmlns:a16="http://schemas.microsoft.com/office/drawing/2014/main" val="1393041162"/>
                    </a:ext>
                  </a:extLst>
                </a:gridCol>
                <a:gridCol w="1771397">
                  <a:extLst>
                    <a:ext uri="{9D8B030D-6E8A-4147-A177-3AD203B41FA5}">
                      <a16:colId xmlns:a16="http://schemas.microsoft.com/office/drawing/2014/main" val="4191460329"/>
                    </a:ext>
                  </a:extLst>
                </a:gridCol>
              </a:tblGrid>
              <a:tr h="526297">
                <a:tc>
                  <a:txBody>
                    <a:bodyPr/>
                    <a:lstStyle/>
                    <a:p>
                      <a:pPr algn="ctr">
                        <a:lnSpc>
                          <a:spcPct val="107000"/>
                        </a:lnSpc>
                        <a:spcAft>
                          <a:spcPts val="0"/>
                        </a:spcAft>
                      </a:pPr>
                      <a:r>
                        <a:rPr lang="en-GB" sz="2400" b="0" dirty="0">
                          <a:effectLst/>
                          <a:latin typeface="+mn-lt"/>
                        </a:rPr>
                        <a:t>electrolyte</a:t>
                      </a:r>
                      <a:endParaRPr lang="en-GB" sz="2400" b="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graphite</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molecule</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inference</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wire</a:t>
                      </a:r>
                    </a:p>
                  </a:txBody>
                  <a:tcPr marL="68580" marR="68580" marT="0" marB="0" anchor="ctr"/>
                </a:tc>
                <a:extLst>
                  <a:ext uri="{0D108BD9-81ED-4DB2-BD59-A6C34878D82A}">
                    <a16:rowId xmlns:a16="http://schemas.microsoft.com/office/drawing/2014/main" val="2782368092"/>
                  </a:ext>
                </a:extLst>
              </a:tr>
              <a:tr h="526297">
                <a:tc>
                  <a:txBody>
                    <a:bodyPr/>
                    <a:lstStyle/>
                    <a:p>
                      <a:pPr algn="ctr">
                        <a:lnSpc>
                          <a:spcPct val="107000"/>
                        </a:lnSpc>
                        <a:spcAft>
                          <a:spcPts val="0"/>
                        </a:spcAft>
                      </a:pPr>
                      <a:r>
                        <a:rPr lang="en-GB" sz="2400" b="0" dirty="0">
                          <a:effectLst/>
                          <a:latin typeface="+mn-lt"/>
                        </a:rPr>
                        <a:t>anode</a:t>
                      </a:r>
                      <a:endParaRPr lang="en-GB" sz="2400" b="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electrode</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electron</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gain</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positive</a:t>
                      </a:r>
                    </a:p>
                  </a:txBody>
                  <a:tcPr marL="68580" marR="68580" marT="0" marB="0" anchor="ctr"/>
                </a:tc>
                <a:extLst>
                  <a:ext uri="{0D108BD9-81ED-4DB2-BD59-A6C34878D82A}">
                    <a16:rowId xmlns:a16="http://schemas.microsoft.com/office/drawing/2014/main" val="121463262"/>
                  </a:ext>
                </a:extLst>
              </a:tr>
              <a:tr h="1093847">
                <a:tc>
                  <a:txBody>
                    <a:bodyPr/>
                    <a:lstStyle/>
                    <a:p>
                      <a:pPr algn="ctr">
                        <a:lnSpc>
                          <a:spcPct val="107000"/>
                        </a:lnSpc>
                        <a:spcAft>
                          <a:spcPts val="0"/>
                        </a:spcAft>
                      </a:pPr>
                      <a:r>
                        <a:rPr lang="en-GB" sz="2400" b="0" dirty="0">
                          <a:effectLst/>
                          <a:latin typeface="+mn-lt"/>
                        </a:rPr>
                        <a:t>cathode</a:t>
                      </a:r>
                      <a:endParaRPr lang="en-GB" sz="2400" b="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electrolysis</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aqueous solution</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loss</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negative</a:t>
                      </a:r>
                    </a:p>
                  </a:txBody>
                  <a:tcPr marL="68580" marR="68580" marT="0" marB="0" anchor="ctr"/>
                </a:tc>
                <a:extLst>
                  <a:ext uri="{0D108BD9-81ED-4DB2-BD59-A6C34878D82A}">
                    <a16:rowId xmlns:a16="http://schemas.microsoft.com/office/drawing/2014/main" val="3895773124"/>
                  </a:ext>
                </a:extLst>
              </a:tr>
              <a:tr h="1093847">
                <a:tc>
                  <a:txBody>
                    <a:bodyPr/>
                    <a:lstStyle/>
                    <a:p>
                      <a:pPr algn="ctr">
                        <a:lnSpc>
                          <a:spcPct val="107000"/>
                        </a:lnSpc>
                        <a:spcAft>
                          <a:spcPts val="0"/>
                        </a:spcAft>
                      </a:pPr>
                      <a:r>
                        <a:rPr lang="en-GB" sz="2400" b="0" dirty="0">
                          <a:effectLst/>
                          <a:latin typeface="+mn-lt"/>
                        </a:rPr>
                        <a:t>inert</a:t>
                      </a:r>
                      <a:endParaRPr lang="en-GB" sz="2400" b="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atom</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external circuit</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move toward</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blue litmus</a:t>
                      </a:r>
                    </a:p>
                  </a:txBody>
                  <a:tcPr marL="68580" marR="68580" marT="0" marB="0" anchor="ctr"/>
                </a:tc>
                <a:extLst>
                  <a:ext uri="{0D108BD9-81ED-4DB2-BD59-A6C34878D82A}">
                    <a16:rowId xmlns:a16="http://schemas.microsoft.com/office/drawing/2014/main" val="4073251309"/>
                  </a:ext>
                </a:extLst>
              </a:tr>
              <a:tr h="1093847">
                <a:tc>
                  <a:txBody>
                    <a:bodyPr/>
                    <a:lstStyle/>
                    <a:p>
                      <a:pPr algn="ctr">
                        <a:lnSpc>
                          <a:spcPct val="107000"/>
                        </a:lnSpc>
                        <a:spcAft>
                          <a:spcPts val="0"/>
                        </a:spcAft>
                      </a:pPr>
                      <a:r>
                        <a:rPr lang="en-GB" sz="2400" b="0" dirty="0">
                          <a:effectLst/>
                          <a:latin typeface="+mn-lt"/>
                        </a:rPr>
                        <a:t>half equation</a:t>
                      </a:r>
                      <a:endParaRPr lang="en-GB" sz="2400" b="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ion</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ionic equation</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attract</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bleach</a:t>
                      </a:r>
                    </a:p>
                  </a:txBody>
                  <a:tcPr marL="68580" marR="68580" marT="0" marB="0" anchor="ctr"/>
                </a:tc>
                <a:extLst>
                  <a:ext uri="{0D108BD9-81ED-4DB2-BD59-A6C34878D82A}">
                    <a16:rowId xmlns:a16="http://schemas.microsoft.com/office/drawing/2014/main" val="386462128"/>
                  </a:ext>
                </a:extLst>
              </a:tr>
              <a:tr h="1093847">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oxidation</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reduction</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observation</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terminal</a:t>
                      </a:r>
                    </a:p>
                  </a:txBody>
                  <a:tcPr marL="68580" marR="68580" marT="0" marB="0" anchor="ctr"/>
                </a:tc>
                <a:tc>
                  <a:txBody>
                    <a:bodyPr/>
                    <a:lstStyle/>
                    <a:p>
                      <a:pPr algn="ctr">
                        <a:lnSpc>
                          <a:spcPct val="107000"/>
                        </a:lnSpc>
                        <a:spcAft>
                          <a:spcPts val="0"/>
                        </a:spcAft>
                      </a:pPr>
                      <a:r>
                        <a:rPr lang="en-GB" sz="2400" b="0" dirty="0">
                          <a:effectLst/>
                          <a:latin typeface="+mn-lt"/>
                          <a:ea typeface="Calibri" panose="020F0502020204030204" pitchFamily="34" charset="0"/>
                          <a:cs typeface="Times New Roman" panose="02020603050405020304" pitchFamily="18" charset="0"/>
                        </a:rPr>
                        <a:t>copper(II) chloride</a:t>
                      </a:r>
                    </a:p>
                  </a:txBody>
                  <a:tcPr marL="68580" marR="68580" marT="0" marB="0" anchor="ctr"/>
                </a:tc>
                <a:extLst>
                  <a:ext uri="{0D108BD9-81ED-4DB2-BD59-A6C34878D82A}">
                    <a16:rowId xmlns:a16="http://schemas.microsoft.com/office/drawing/2014/main" val="3871503928"/>
                  </a:ext>
                </a:extLst>
              </a:tr>
            </a:tbl>
          </a:graphicData>
        </a:graphic>
      </p:graphicFrame>
    </p:spTree>
    <p:extLst>
      <p:ext uri="{BB962C8B-B14F-4D97-AF65-F5344CB8AC3E}">
        <p14:creationId xmlns:p14="http://schemas.microsoft.com/office/powerpoint/2010/main" val="42541452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2.xml><?xml version="1.0" encoding="utf-8"?>
<ds:datastoreItem xmlns:ds="http://schemas.openxmlformats.org/officeDocument/2006/customXml" ds:itemID="{C8765011-A555-4DFA-AE85-6BF42B9B2042}">
  <ds:schemaRefs>
    <ds:schemaRef ds:uri="http://purl.org/dc/dcmitype/"/>
    <ds:schemaRef ds:uri="http://purl.org/dc/elements/1.1/"/>
    <ds:schemaRef ds:uri="http://schemas.microsoft.com/office/2006/metadata/properties"/>
    <ds:schemaRef ds:uri="http://purl.org/dc/terms/"/>
    <ds:schemaRef ds:uri="http://schemas.microsoft.com/office/2006/documentManagement/types"/>
    <ds:schemaRef ds:uri="http://schemas.openxmlformats.org/package/2006/metadata/core-properties"/>
    <ds:schemaRef ds:uri="27d643f5-4560-4eff-9f48-d0fe6b2bec2d"/>
    <ds:schemaRef ds:uri="http://www.w3.org/XML/1998/namespace"/>
  </ds:schemaRefs>
</ds:datastoreItem>
</file>

<file path=customXml/itemProps3.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669</TotalTime>
  <Words>136</Words>
  <Application>Microsoft Office PowerPoint</Application>
  <PresentationFormat>On-screen Show (4:3)</PresentationFormat>
  <Paragraphs>37</Paragraphs>
  <Slides>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Times New Roman</vt:lpstr>
      <vt:lpstr>Office Theme</vt:lpstr>
      <vt:lpstr>Need help? Use these prompts</vt:lpstr>
      <vt:lpstr>PowerPoint Presentation</vt:lpstr>
      <vt:lpstr>PowerPoint Presentation</vt:lpstr>
      <vt:lpstr>PowerPoint Presentation</vt:lpstr>
      <vt:lpstr>PowerPoint Presentation</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EiC_Connect observations to theory_Prompts</dc:title>
  <dc:creator>Matt Baldwin</dc:creator>
  <cp:lastModifiedBy>Rowan Frame</cp:lastModifiedBy>
  <cp:revision>46</cp:revision>
  <dcterms:created xsi:type="dcterms:W3CDTF">2013-06-04T12:27:23Z</dcterms:created>
  <dcterms:modified xsi:type="dcterms:W3CDTF">2018-08-23T14:20:18Z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