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3" r:id="rId5"/>
    <p:sldId id="264"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234" autoAdjust="0"/>
  </p:normalViewPr>
  <p:slideViewPr>
    <p:cSldViewPr>
      <p:cViewPr>
        <p:scale>
          <a:sx n="70" d="100"/>
          <a:sy n="70" d="100"/>
        </p:scale>
        <p:origin x="1386" y="48"/>
      </p:cViewPr>
      <p:guideLst>
        <p:guide orient="horz" pos="2160"/>
        <p:guide pos="2880"/>
      </p:guideLst>
    </p:cSldViewPr>
  </p:slideViewPr>
  <p:notesTextViewPr>
    <p:cViewPr>
      <p:scale>
        <a:sx n="3" d="2"/>
        <a:sy n="3" d="2"/>
      </p:scale>
      <p:origin x="0" y="0"/>
    </p:cViewPr>
  </p:notesTextViewPr>
  <p:notesViewPr>
    <p:cSldViewPr>
      <p:cViewPr varScale="1">
        <p:scale>
          <a:sx n="40" d="100"/>
          <a:sy n="40" d="100"/>
        </p:scale>
        <p:origin x="2808"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11/02/2019</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a:t>
            </a:r>
          </a:p>
          <a:p>
            <a:r>
              <a:rPr lang="en-GB" baseline="0" dirty="0" smtClean="0"/>
              <a:t>Image credit: </a:t>
            </a:r>
            <a:r>
              <a:rPr lang="en-GB" sz="1200" strike="noStrike" dirty="0" smtClean="0">
                <a:solidFill>
                  <a:srgbClr val="000000"/>
                </a:solidFill>
                <a:latin typeface="Linux Libertine"/>
              </a:rPr>
              <a:t>NASA.</a:t>
            </a:r>
            <a:r>
              <a:rPr lang="en-GB" sz="1200" strike="noStrike" baseline="0" dirty="0" smtClean="0">
                <a:solidFill>
                  <a:srgbClr val="000000"/>
                </a:solidFill>
                <a:latin typeface="Linux Libertine"/>
              </a:rPr>
              <a:t> </a:t>
            </a:r>
            <a:r>
              <a:rPr lang="en-GB" sz="1200" strike="noStrike" dirty="0" smtClean="0">
                <a:solidFill>
                  <a:schemeClr val="bg1"/>
                </a:solidFill>
                <a:latin typeface="Arial" panose="020B0604020202020204" pitchFamily="34" charset="0"/>
              </a:rPr>
              <a:t>This work is in the public domain.</a:t>
            </a:r>
            <a:endParaRPr lang="en-GB" sz="1200" strike="noStrike"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318352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defTabSz="966612">
              <a:buAutoNum type="arabicPeriod"/>
              <a:defRPr/>
            </a:pPr>
            <a:r>
              <a:rPr lang="en-GB" sz="1200" strike="noStrike" dirty="0" smtClean="0">
                <a:solidFill>
                  <a:schemeClr val="bg1"/>
                </a:solidFill>
              </a:rPr>
              <a:t>The ozone layer absorbs UV radiation from the sun. Without</a:t>
            </a:r>
            <a:r>
              <a:rPr lang="en-GB" sz="1200" strike="noStrike" baseline="0" dirty="0" smtClean="0">
                <a:solidFill>
                  <a:schemeClr val="bg1"/>
                </a:solidFill>
              </a:rPr>
              <a:t> the ozone layer life on earth would not be possible. Even small increases in the amount of UV radiation hitting the surface of the earth can cause medical problems such as increased risk of sunburn, skin cancer and increased incidence of cataracts and even blindness.</a:t>
            </a:r>
          </a:p>
          <a:p>
            <a:pPr marL="228600" indent="-228600" defTabSz="966612">
              <a:spcBef>
                <a:spcPts val="1200"/>
              </a:spcBef>
              <a:buAutoNum type="arabicPeriod"/>
              <a:defRPr/>
            </a:pPr>
            <a:r>
              <a:rPr lang="en-GB" sz="1200" strike="noStrike" baseline="0" dirty="0" smtClean="0">
                <a:solidFill>
                  <a:schemeClr val="bg1"/>
                </a:solidFill>
              </a:rPr>
              <a:t>Dot and cross diagram drawn with a central C atom with four overlapping circles to 3 × Cl and 1 × H atom. Each overlap area has a dot and a cross. Six electrons not involved in bonding shown on the shell for each chlorine atom.</a:t>
            </a:r>
          </a:p>
          <a:p>
            <a:pPr marL="228600" indent="-228600" defTabSz="966612">
              <a:buAutoNum type="arabicPeriod"/>
              <a:defRPr/>
            </a:pPr>
            <a:r>
              <a:rPr lang="en-GB" sz="1200" strike="noStrike" baseline="0" dirty="0" smtClean="0">
                <a:solidFill>
                  <a:schemeClr val="bg1"/>
                </a:solidFill>
              </a:rPr>
              <a:t>The C-Cl bond in the chlorine-containing molecule breaks </a:t>
            </a:r>
            <a:r>
              <a:rPr lang="en-GB" sz="1200" strike="noStrike" baseline="0" dirty="0" err="1" smtClean="0">
                <a:solidFill>
                  <a:schemeClr val="bg1"/>
                </a:solidFill>
              </a:rPr>
              <a:t>homolytically</a:t>
            </a:r>
            <a:r>
              <a:rPr lang="en-GB" sz="1200" strike="noStrike" baseline="0" dirty="0" smtClean="0">
                <a:solidFill>
                  <a:schemeClr val="bg1"/>
                </a:solidFill>
              </a:rPr>
              <a:t> (one electron from the covalent bond goes to each atom in the bond) to produce a Cl free radical, Cl</a:t>
            </a:r>
            <a:r>
              <a:rPr lang="en-GB" sz="1200" strike="noStrike" baseline="0" dirty="0" smtClean="0">
                <a:solidFill>
                  <a:schemeClr val="bg1"/>
                </a:solidFill>
                <a:sym typeface="Symbol" panose="05050102010706020507" pitchFamily="18" charset="2"/>
              </a:rPr>
              <a:t>. The </a:t>
            </a:r>
            <a:r>
              <a:rPr lang="en-GB" sz="1200" strike="noStrike" baseline="0" dirty="0" smtClean="0">
                <a:solidFill>
                  <a:schemeClr val="bg1"/>
                </a:solidFill>
              </a:rPr>
              <a:t>chlorine free radical</a:t>
            </a:r>
            <a:r>
              <a:rPr lang="en-GB" sz="1200" strike="noStrike" baseline="0" dirty="0" smtClean="0">
                <a:solidFill>
                  <a:schemeClr val="bg1"/>
                </a:solidFill>
                <a:sym typeface="Symbol" panose="05050102010706020507" pitchFamily="18" charset="2"/>
              </a:rPr>
              <a:t> then catalyses the destruction of the ozone layer as outlined by the equations below:</a:t>
            </a:r>
          </a:p>
          <a:p>
            <a:pPr marL="0" indent="0" algn="ctr" defTabSz="966612">
              <a:buNone/>
              <a:defRPr/>
            </a:pPr>
            <a:r>
              <a:rPr lang="en-GB" sz="1200" strike="noStrike" baseline="0" dirty="0" smtClean="0">
                <a:solidFill>
                  <a:schemeClr val="bg1"/>
                </a:solidFill>
              </a:rPr>
              <a:t>Cl</a:t>
            </a:r>
            <a:r>
              <a:rPr lang="en-GB" sz="1200" strike="noStrike" baseline="0" dirty="0" smtClean="0">
                <a:solidFill>
                  <a:schemeClr val="bg1"/>
                </a:solidFill>
                <a:sym typeface="Symbol" panose="05050102010706020507" pitchFamily="18" charset="2"/>
              </a:rPr>
              <a:t>  +  O</a:t>
            </a:r>
            <a:r>
              <a:rPr lang="en-GB" sz="1200" strike="noStrike" baseline="-25000" dirty="0" smtClean="0">
                <a:solidFill>
                  <a:schemeClr val="bg1"/>
                </a:solidFill>
                <a:sym typeface="Symbol" panose="05050102010706020507" pitchFamily="18" charset="2"/>
              </a:rPr>
              <a:t>3</a:t>
            </a:r>
            <a:r>
              <a:rPr lang="en-GB" sz="1200" strike="noStrike" baseline="0" dirty="0" smtClean="0">
                <a:solidFill>
                  <a:schemeClr val="bg1"/>
                </a:solidFill>
                <a:sym typeface="Symbol" panose="05050102010706020507" pitchFamily="18" charset="2"/>
              </a:rPr>
              <a:t>    </a:t>
            </a:r>
            <a:r>
              <a:rPr lang="en-GB" sz="1200" strike="noStrike" baseline="0" dirty="0" err="1" smtClean="0">
                <a:solidFill>
                  <a:schemeClr val="bg1"/>
                </a:solidFill>
                <a:sym typeface="Symbol" panose="05050102010706020507" pitchFamily="18" charset="2"/>
              </a:rPr>
              <a:t>ClO</a:t>
            </a:r>
            <a:r>
              <a:rPr lang="en-GB" sz="1200" strike="noStrike" baseline="0" dirty="0" smtClean="0">
                <a:solidFill>
                  <a:schemeClr val="bg1"/>
                </a:solidFill>
                <a:sym typeface="Symbol" panose="05050102010706020507" pitchFamily="18" charset="2"/>
              </a:rPr>
              <a:t>  +  O</a:t>
            </a:r>
            <a:r>
              <a:rPr lang="en-GB" sz="1200" strike="noStrike" baseline="-25000" dirty="0" smtClean="0">
                <a:solidFill>
                  <a:schemeClr val="bg1"/>
                </a:solidFill>
                <a:sym typeface="Symbol" panose="05050102010706020507" pitchFamily="18" charset="2"/>
              </a:rPr>
              <a:t>2</a:t>
            </a:r>
          </a:p>
          <a:p>
            <a:pPr marL="0" indent="0" algn="ctr" defTabSz="966612">
              <a:buNone/>
              <a:defRPr/>
            </a:pPr>
            <a:r>
              <a:rPr lang="en-GB" sz="1200" strike="noStrike" baseline="0" dirty="0" err="1" smtClean="0">
                <a:solidFill>
                  <a:schemeClr val="bg1"/>
                </a:solidFill>
                <a:sym typeface="Symbol" panose="05050102010706020507" pitchFamily="18" charset="2"/>
              </a:rPr>
              <a:t>ClO</a:t>
            </a:r>
            <a:r>
              <a:rPr lang="en-GB" sz="1200" strike="noStrike" baseline="0" dirty="0" smtClean="0">
                <a:solidFill>
                  <a:schemeClr val="bg1"/>
                </a:solidFill>
                <a:sym typeface="Symbol" panose="05050102010706020507" pitchFamily="18" charset="2"/>
              </a:rPr>
              <a:t>  +  O</a:t>
            </a:r>
            <a:r>
              <a:rPr lang="en-GB" sz="1200" strike="noStrike" baseline="-25000" dirty="0" smtClean="0">
                <a:solidFill>
                  <a:schemeClr val="bg1"/>
                </a:solidFill>
                <a:sym typeface="Symbol" panose="05050102010706020507" pitchFamily="18" charset="2"/>
              </a:rPr>
              <a:t>3</a:t>
            </a:r>
            <a:r>
              <a:rPr lang="en-GB" sz="1200" strike="noStrike" baseline="0" dirty="0" smtClean="0">
                <a:solidFill>
                  <a:schemeClr val="bg1"/>
                </a:solidFill>
                <a:sym typeface="Symbol" panose="05050102010706020507" pitchFamily="18" charset="2"/>
              </a:rPr>
              <a:t>    Cl  +  2O</a:t>
            </a:r>
            <a:r>
              <a:rPr lang="en-GB" sz="1200" strike="noStrike" baseline="-25000" dirty="0" smtClean="0">
                <a:solidFill>
                  <a:schemeClr val="bg1"/>
                </a:solidFill>
                <a:sym typeface="Symbol" panose="05050102010706020507" pitchFamily="18" charset="2"/>
              </a:rPr>
              <a:t>2</a:t>
            </a:r>
          </a:p>
          <a:p>
            <a:pPr marL="216000" indent="0" defTabSz="966612">
              <a:buNone/>
              <a:defRPr/>
            </a:pPr>
            <a:r>
              <a:rPr lang="en-GB" sz="1200" strike="noStrike" baseline="0" dirty="0" smtClean="0">
                <a:solidFill>
                  <a:schemeClr val="bg1"/>
                </a:solidFill>
                <a:sym typeface="Symbol" panose="05050102010706020507" pitchFamily="18" charset="2"/>
              </a:rPr>
              <a:t>The overall equation is:</a:t>
            </a:r>
          </a:p>
          <a:p>
            <a:pPr marL="216000" indent="0" algn="ctr" defTabSz="966612">
              <a:buNone/>
              <a:defRPr/>
            </a:pPr>
            <a:r>
              <a:rPr lang="en-GB" sz="1200" strike="noStrike" baseline="0" dirty="0" smtClean="0">
                <a:solidFill>
                  <a:schemeClr val="bg1"/>
                </a:solidFill>
                <a:sym typeface="Symbol" panose="05050102010706020507" pitchFamily="18" charset="2"/>
              </a:rPr>
              <a:t>2O</a:t>
            </a:r>
            <a:r>
              <a:rPr lang="en-GB" sz="1200" strike="noStrike" baseline="-25000" dirty="0" smtClean="0">
                <a:solidFill>
                  <a:schemeClr val="bg1"/>
                </a:solidFill>
                <a:sym typeface="Symbol" panose="05050102010706020507" pitchFamily="18" charset="2"/>
              </a:rPr>
              <a:t>3</a:t>
            </a:r>
            <a:r>
              <a:rPr lang="en-GB" sz="1200" strike="noStrike" baseline="0" dirty="0" smtClean="0">
                <a:solidFill>
                  <a:schemeClr val="bg1"/>
                </a:solidFill>
                <a:sym typeface="Symbol" panose="05050102010706020507" pitchFamily="18" charset="2"/>
              </a:rPr>
              <a:t>    3O</a:t>
            </a:r>
            <a:r>
              <a:rPr lang="en-GB" sz="1200" strike="noStrike" baseline="-25000" dirty="0" smtClean="0">
                <a:solidFill>
                  <a:schemeClr val="bg1"/>
                </a:solidFill>
                <a:sym typeface="Symbol" panose="05050102010706020507" pitchFamily="18" charset="2"/>
              </a:rPr>
              <a:t>2</a:t>
            </a:r>
          </a:p>
          <a:p>
            <a:pPr marL="216000" indent="0" defTabSz="966612">
              <a:buNone/>
              <a:defRPr/>
            </a:pPr>
            <a:r>
              <a:rPr lang="en-GB" sz="1200" strike="noStrike" baseline="0" dirty="0" smtClean="0">
                <a:solidFill>
                  <a:schemeClr val="bg1"/>
                </a:solidFill>
                <a:sym typeface="Symbol" panose="05050102010706020507" pitchFamily="18" charset="2"/>
              </a:rPr>
              <a:t>Ozone is broken down into oxygen. The chlorine free radical is not used up in the process so a single free radical can break up many ozone molecules.</a:t>
            </a:r>
            <a:endParaRPr lang="en-GB" sz="1200" strike="noStrike" baseline="0" dirty="0" smtClean="0">
              <a:solidFill>
                <a:schemeClr val="bg1"/>
              </a:solidFill>
            </a:endParaRPr>
          </a:p>
          <a:p>
            <a:pPr marL="228600" indent="-228600" defTabSz="966612">
              <a:buAutoNum type="arabicPeriod"/>
              <a:defRPr/>
            </a:pPr>
            <a:endParaRPr lang="en-GB" sz="1200" strike="noStrike"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3776812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2DUq1vQ"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s://rsc.li/2DUq1vQ"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23526" y="123667"/>
            <a:ext cx="9147234" cy="2580157"/>
            <a:chOff x="323526" y="169689"/>
            <a:chExt cx="8609162" cy="1110138"/>
          </a:xfrm>
        </p:grpSpPr>
        <p:sp>
          <p:nvSpPr>
            <p:cNvPr id="12" name="TextBox 11"/>
            <p:cNvSpPr txBox="1"/>
            <p:nvPr/>
          </p:nvSpPr>
          <p:spPr>
            <a:xfrm>
              <a:off x="323526" y="169689"/>
              <a:ext cx="5760641" cy="172151"/>
            </a:xfrm>
            <a:prstGeom prst="rect">
              <a:avLst/>
            </a:prstGeom>
            <a:noFill/>
          </p:spPr>
          <p:txBody>
            <a:bodyPr wrap="square" rtlCol="0">
              <a:spAutoFit/>
            </a:bodyPr>
            <a:lstStyle/>
            <a:p>
              <a:r>
                <a:rPr lang="en-US" sz="2000" b="1" dirty="0" smtClean="0">
                  <a:solidFill>
                    <a:schemeClr val="bg1"/>
                  </a:solidFill>
                </a:rPr>
                <a:t>Chloroform poses new threat to ozone recovery</a:t>
              </a:r>
              <a:endParaRPr lang="en-US" sz="2000" b="1" dirty="0">
                <a:solidFill>
                  <a:schemeClr val="bg1"/>
                </a:solidFill>
              </a:endParaRPr>
            </a:p>
          </p:txBody>
        </p:sp>
        <p:sp>
          <p:nvSpPr>
            <p:cNvPr id="13" name="TextBox 12"/>
            <p:cNvSpPr txBox="1"/>
            <p:nvPr/>
          </p:nvSpPr>
          <p:spPr>
            <a:xfrm>
              <a:off x="323526" y="320918"/>
              <a:ext cx="3240362" cy="119182"/>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a:t>
              </a:r>
              <a:r>
                <a:rPr lang="en-GB" sz="1200" i="1" dirty="0">
                  <a:solidFill>
                    <a:schemeClr val="bg1"/>
                  </a:solidFill>
                </a:rPr>
                <a:t>: </a:t>
              </a:r>
              <a:r>
                <a:rPr lang="en-GB" sz="1200" i="1" dirty="0" smtClean="0">
                  <a:solidFill>
                    <a:schemeClr val="bg1"/>
                  </a:solidFill>
                  <a:hlinkClick r:id="rId3"/>
                </a:rPr>
                <a:t>rsc.li/2DUq1vQ</a:t>
              </a:r>
              <a:endParaRPr lang="en-GB" sz="1200" i="1" dirty="0">
                <a:solidFill>
                  <a:schemeClr val="bg1"/>
                </a:solidFill>
              </a:endParaRPr>
            </a:p>
          </p:txBody>
        </p:sp>
        <p:sp>
          <p:nvSpPr>
            <p:cNvPr id="8" name="Rectangle 7"/>
            <p:cNvSpPr/>
            <p:nvPr/>
          </p:nvSpPr>
          <p:spPr>
            <a:xfrm>
              <a:off x="323526" y="475255"/>
              <a:ext cx="5625097" cy="754816"/>
            </a:xfrm>
            <a:prstGeom prst="rect">
              <a:avLst/>
            </a:prstGeom>
          </p:spPr>
          <p:txBody>
            <a:bodyPr wrap="square">
              <a:spAutoFit/>
            </a:bodyPr>
            <a:lstStyle/>
            <a:p>
              <a:r>
                <a:rPr lang="en-GB" dirty="0">
                  <a:solidFill>
                    <a:schemeClr val="bg1"/>
                  </a:solidFill>
                </a:rPr>
                <a:t>In the 1970s scientists discovered that chemicals called CFCs </a:t>
              </a:r>
              <a:r>
                <a:rPr lang="en-GB" dirty="0" smtClean="0">
                  <a:solidFill>
                    <a:schemeClr val="bg1"/>
                  </a:solidFill>
                </a:rPr>
                <a:t>were </a:t>
              </a:r>
              <a:r>
                <a:rPr lang="en-GB" dirty="0">
                  <a:solidFill>
                    <a:schemeClr val="bg1"/>
                  </a:solidFill>
                </a:rPr>
                <a:t>linked with the </a:t>
              </a:r>
              <a:r>
                <a:rPr lang="en-GB" dirty="0" smtClean="0">
                  <a:solidFill>
                    <a:schemeClr val="bg1"/>
                  </a:solidFill>
                </a:rPr>
                <a:t>depletion of </a:t>
              </a:r>
              <a:r>
                <a:rPr lang="en-GB" dirty="0">
                  <a:solidFill>
                    <a:schemeClr val="bg1"/>
                  </a:solidFill>
                </a:rPr>
                <a:t>the ozone layer. As a result </a:t>
              </a:r>
              <a:r>
                <a:rPr lang="en-GB" dirty="0" smtClean="0">
                  <a:solidFill>
                    <a:schemeClr val="bg1"/>
                  </a:solidFill>
                </a:rPr>
                <a:t>in 1987 </a:t>
              </a:r>
              <a:r>
                <a:rPr lang="en-GB" dirty="0">
                  <a:solidFill>
                    <a:schemeClr val="bg1"/>
                  </a:solidFill>
                </a:rPr>
                <a:t>an </a:t>
              </a:r>
              <a:r>
                <a:rPr lang="en-GB" dirty="0" smtClean="0">
                  <a:solidFill>
                    <a:schemeClr val="bg1"/>
                  </a:solidFill>
                </a:rPr>
                <a:t>international </a:t>
              </a:r>
              <a:r>
                <a:rPr lang="en-GB" dirty="0">
                  <a:solidFill>
                    <a:schemeClr val="bg1"/>
                  </a:solidFill>
                </a:rPr>
                <a:t>agreement to phase out the production of CFCs and other substances that are responsible for ozone </a:t>
              </a:r>
              <a:r>
                <a:rPr lang="en-GB" dirty="0" smtClean="0">
                  <a:solidFill>
                    <a:schemeClr val="bg1"/>
                  </a:solidFill>
                </a:rPr>
                <a:t>depletion was made. This is known </a:t>
              </a:r>
              <a:r>
                <a:rPr lang="en-GB" dirty="0">
                  <a:solidFill>
                    <a:schemeClr val="bg1"/>
                  </a:solidFill>
                </a:rPr>
                <a:t>as the Montreal p</a:t>
              </a:r>
              <a:r>
                <a:rPr lang="en-GB" dirty="0" smtClean="0">
                  <a:solidFill>
                    <a:schemeClr val="bg1"/>
                  </a:solidFill>
                </a:rPr>
                <a:t>rotocol.</a:t>
              </a:r>
              <a:endParaRPr lang="en-GB" dirty="0">
                <a:solidFill>
                  <a:schemeClr val="bg1"/>
                </a:solidFill>
              </a:endParaRPr>
            </a:p>
          </p:txBody>
        </p:sp>
        <p:sp>
          <p:nvSpPr>
            <p:cNvPr id="11" name="Rectangle 10"/>
            <p:cNvSpPr/>
            <p:nvPr/>
          </p:nvSpPr>
          <p:spPr>
            <a:xfrm>
              <a:off x="6965207" y="1187130"/>
              <a:ext cx="1967481" cy="92697"/>
            </a:xfrm>
            <a:prstGeom prst="rect">
              <a:avLst/>
            </a:prstGeom>
          </p:spPr>
          <p:txBody>
            <a:bodyPr wrap="square">
              <a:spAutoFit/>
            </a:bodyPr>
            <a:lstStyle/>
            <a:p>
              <a:endParaRPr lang="en-GB" sz="800" dirty="0">
                <a:solidFill>
                  <a:schemeClr val="bg1"/>
                </a:solidFill>
              </a:endParaRPr>
            </a:p>
          </p:txBody>
        </p:sp>
      </p:grpSp>
      <p:sp>
        <p:nvSpPr>
          <p:cNvPr id="4" name="TextBox 3"/>
          <p:cNvSpPr txBox="1"/>
          <p:nvPr/>
        </p:nvSpPr>
        <p:spPr>
          <a:xfrm>
            <a:off x="323525" y="2583057"/>
            <a:ext cx="8650397" cy="1477328"/>
          </a:xfrm>
          <a:prstGeom prst="rect">
            <a:avLst/>
          </a:prstGeom>
          <a:noFill/>
        </p:spPr>
        <p:txBody>
          <a:bodyPr wrap="square" rtlCol="0">
            <a:spAutoFit/>
          </a:bodyPr>
          <a:lstStyle/>
          <a:p>
            <a:r>
              <a:rPr lang="en-GB" dirty="0">
                <a:solidFill>
                  <a:schemeClr val="bg1"/>
                </a:solidFill>
              </a:rPr>
              <a:t>However the Montreal protocol did not cover short-lived chlorine containing </a:t>
            </a:r>
            <a:r>
              <a:rPr lang="en-GB" dirty="0" smtClean="0">
                <a:solidFill>
                  <a:schemeClr val="bg1"/>
                </a:solidFill>
              </a:rPr>
              <a:t>substances </a:t>
            </a:r>
            <a:r>
              <a:rPr lang="en-GB" dirty="0">
                <a:solidFill>
                  <a:schemeClr val="bg1"/>
                </a:solidFill>
              </a:rPr>
              <a:t>such as chloroform (CHCl</a:t>
            </a:r>
            <a:r>
              <a:rPr lang="en-GB" baseline="-25000" dirty="0">
                <a:solidFill>
                  <a:schemeClr val="bg1"/>
                </a:solidFill>
              </a:rPr>
              <a:t>3</a:t>
            </a:r>
            <a:r>
              <a:rPr lang="en-GB" dirty="0">
                <a:solidFill>
                  <a:schemeClr val="bg1"/>
                </a:solidFill>
              </a:rPr>
              <a:t>). These were thought to break down in the lower atmosphere before they could reach the ozone layer. Recent research though suggests </a:t>
            </a:r>
            <a:r>
              <a:rPr lang="en-GB" dirty="0" smtClean="0">
                <a:solidFill>
                  <a:schemeClr val="bg1"/>
                </a:solidFill>
              </a:rPr>
              <a:t>that certain </a:t>
            </a:r>
            <a:r>
              <a:rPr lang="en-GB" dirty="0">
                <a:solidFill>
                  <a:schemeClr val="bg1"/>
                </a:solidFill>
              </a:rPr>
              <a:t>weather events </a:t>
            </a:r>
            <a:r>
              <a:rPr lang="en-GB" dirty="0" smtClean="0">
                <a:solidFill>
                  <a:schemeClr val="bg1"/>
                </a:solidFill>
              </a:rPr>
              <a:t>can </a:t>
            </a:r>
            <a:r>
              <a:rPr lang="en-GB" dirty="0">
                <a:solidFill>
                  <a:schemeClr val="bg1"/>
                </a:solidFill>
              </a:rPr>
              <a:t>lift the chloroform high in the upper atmosphere where it helps to catalyse the destruction of the ozone layer</a:t>
            </a:r>
            <a:r>
              <a:rPr lang="en-GB" dirty="0" smtClean="0">
                <a:solidFill>
                  <a:schemeClr val="bg1"/>
                </a:solidFill>
              </a:rPr>
              <a:t>.</a:t>
            </a:r>
            <a:endParaRPr lang="en-GB" dirty="0">
              <a:solidFill>
                <a:schemeClr val="bg1"/>
              </a:solidFill>
            </a:endParaRPr>
          </a:p>
        </p:txBody>
      </p:sp>
      <p:sp>
        <p:nvSpPr>
          <p:cNvPr id="5" name="TextBox 4"/>
          <p:cNvSpPr txBox="1"/>
          <p:nvPr/>
        </p:nvSpPr>
        <p:spPr>
          <a:xfrm>
            <a:off x="3662781" y="4046983"/>
            <a:ext cx="5311142" cy="1477328"/>
          </a:xfrm>
          <a:prstGeom prst="rect">
            <a:avLst/>
          </a:prstGeom>
          <a:noFill/>
        </p:spPr>
        <p:txBody>
          <a:bodyPr wrap="square" rtlCol="0">
            <a:spAutoFit/>
          </a:bodyPr>
          <a:lstStyle/>
          <a:p>
            <a:r>
              <a:rPr lang="en-GB" dirty="0">
                <a:solidFill>
                  <a:schemeClr val="bg1"/>
                </a:solidFill>
              </a:rPr>
              <a:t>During </a:t>
            </a:r>
            <a:r>
              <a:rPr lang="en-GB" dirty="0" smtClean="0">
                <a:solidFill>
                  <a:schemeClr val="bg1"/>
                </a:solidFill>
              </a:rPr>
              <a:t>2010–15, </a:t>
            </a:r>
            <a:r>
              <a:rPr lang="en-GB" dirty="0">
                <a:solidFill>
                  <a:schemeClr val="bg1"/>
                </a:solidFill>
              </a:rPr>
              <a:t>recordings revealed rises in levels of chloroform, and modelling suggests China as the main source of </a:t>
            </a:r>
            <a:r>
              <a:rPr lang="en-GB" dirty="0" smtClean="0">
                <a:solidFill>
                  <a:schemeClr val="bg1"/>
                </a:solidFill>
              </a:rPr>
              <a:t>emissions. </a:t>
            </a:r>
            <a:r>
              <a:rPr lang="en-US" dirty="0">
                <a:solidFill>
                  <a:schemeClr val="bg1"/>
                </a:solidFill>
              </a:rPr>
              <a:t>Although the impact is still small, it may become important in the </a:t>
            </a:r>
            <a:r>
              <a:rPr lang="en-US" dirty="0" smtClean="0">
                <a:solidFill>
                  <a:schemeClr val="bg1"/>
                </a:solidFill>
              </a:rPr>
              <a:t>future.</a:t>
            </a:r>
            <a:endParaRPr lang="en-GB" dirty="0">
              <a:solidFill>
                <a:schemeClr val="bg1"/>
              </a:solidFill>
            </a:endParaRPr>
          </a:p>
        </p:txBody>
      </p:sp>
      <p:pic>
        <p:nvPicPr>
          <p:cNvPr id="6" name="Picture 5"/>
          <p:cNvPicPr>
            <a:picLocks noChangeAspect="1"/>
          </p:cNvPicPr>
          <p:nvPr/>
        </p:nvPicPr>
        <p:blipFill>
          <a:blip r:embed="rId4"/>
          <a:stretch>
            <a:fillRect/>
          </a:stretch>
        </p:blipFill>
        <p:spPr>
          <a:xfrm>
            <a:off x="6696072" y="49270"/>
            <a:ext cx="2420322" cy="2420322"/>
          </a:xfrm>
          <a:prstGeom prst="rect">
            <a:avLst/>
          </a:prstGeom>
        </p:spPr>
      </p:pic>
    </p:spTree>
    <p:extLst>
      <p:ext uri="{BB962C8B-B14F-4D97-AF65-F5344CB8AC3E}">
        <p14:creationId xmlns:p14="http://schemas.microsoft.com/office/powerpoint/2010/main" val="4283909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23526" y="123667"/>
            <a:ext cx="9147234" cy="2580157"/>
            <a:chOff x="323526" y="169689"/>
            <a:chExt cx="8609162" cy="1110138"/>
          </a:xfrm>
        </p:grpSpPr>
        <p:sp>
          <p:nvSpPr>
            <p:cNvPr id="12" name="TextBox 11"/>
            <p:cNvSpPr txBox="1"/>
            <p:nvPr/>
          </p:nvSpPr>
          <p:spPr>
            <a:xfrm>
              <a:off x="323526" y="169689"/>
              <a:ext cx="5760641" cy="172151"/>
            </a:xfrm>
            <a:prstGeom prst="rect">
              <a:avLst/>
            </a:prstGeom>
            <a:noFill/>
          </p:spPr>
          <p:txBody>
            <a:bodyPr wrap="square" rtlCol="0">
              <a:spAutoFit/>
            </a:bodyPr>
            <a:lstStyle/>
            <a:p>
              <a:r>
                <a:rPr lang="en-US" sz="2000" b="1" dirty="0" smtClean="0">
                  <a:solidFill>
                    <a:schemeClr val="bg1"/>
                  </a:solidFill>
                </a:rPr>
                <a:t>Chloroform poses new threat to ozone recovery</a:t>
              </a:r>
              <a:endParaRPr lang="en-US" sz="2000" b="1" dirty="0">
                <a:solidFill>
                  <a:schemeClr val="bg1"/>
                </a:solidFill>
              </a:endParaRPr>
            </a:p>
          </p:txBody>
        </p:sp>
        <p:sp>
          <p:nvSpPr>
            <p:cNvPr id="13" name="TextBox 12"/>
            <p:cNvSpPr txBox="1"/>
            <p:nvPr/>
          </p:nvSpPr>
          <p:spPr>
            <a:xfrm>
              <a:off x="323526" y="320918"/>
              <a:ext cx="3240362" cy="119182"/>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a:t>
              </a:r>
              <a:r>
                <a:rPr lang="en-GB" sz="1200" i="1" dirty="0">
                  <a:solidFill>
                    <a:schemeClr val="bg1"/>
                  </a:solidFill>
                </a:rPr>
                <a:t>: </a:t>
              </a:r>
              <a:r>
                <a:rPr lang="en-GB" sz="1200" i="1" dirty="0" smtClean="0">
                  <a:solidFill>
                    <a:schemeClr val="bg1"/>
                  </a:solidFill>
                  <a:hlinkClick r:id="rId3"/>
                </a:rPr>
                <a:t>rsc.li/2DUq1vQ</a:t>
              </a:r>
              <a:endParaRPr lang="en-GB" sz="1200" i="1" dirty="0">
                <a:solidFill>
                  <a:schemeClr val="bg1"/>
                </a:solidFill>
              </a:endParaRPr>
            </a:p>
          </p:txBody>
        </p:sp>
        <p:sp>
          <p:nvSpPr>
            <p:cNvPr id="8" name="Rectangle 7"/>
            <p:cNvSpPr/>
            <p:nvPr/>
          </p:nvSpPr>
          <p:spPr>
            <a:xfrm>
              <a:off x="323526" y="475255"/>
              <a:ext cx="5625097" cy="754816"/>
            </a:xfrm>
            <a:prstGeom prst="rect">
              <a:avLst/>
            </a:prstGeom>
          </p:spPr>
          <p:txBody>
            <a:bodyPr wrap="square">
              <a:spAutoFit/>
            </a:bodyPr>
            <a:lstStyle/>
            <a:p>
              <a:r>
                <a:rPr lang="en-GB" dirty="0">
                  <a:solidFill>
                    <a:schemeClr val="bg1"/>
                  </a:solidFill>
                </a:rPr>
                <a:t>In the 1970s scientists discovered that chemicals called CFCs </a:t>
              </a:r>
              <a:r>
                <a:rPr lang="en-GB" dirty="0" smtClean="0">
                  <a:solidFill>
                    <a:schemeClr val="bg1"/>
                  </a:solidFill>
                </a:rPr>
                <a:t>were </a:t>
              </a:r>
              <a:r>
                <a:rPr lang="en-GB" dirty="0">
                  <a:solidFill>
                    <a:schemeClr val="bg1"/>
                  </a:solidFill>
                </a:rPr>
                <a:t>linked with the </a:t>
              </a:r>
              <a:r>
                <a:rPr lang="en-GB" dirty="0" smtClean="0">
                  <a:solidFill>
                    <a:schemeClr val="bg1"/>
                  </a:solidFill>
                </a:rPr>
                <a:t>depletion of </a:t>
              </a:r>
              <a:r>
                <a:rPr lang="en-GB" dirty="0">
                  <a:solidFill>
                    <a:schemeClr val="bg1"/>
                  </a:solidFill>
                </a:rPr>
                <a:t>the ozone layer. As a result </a:t>
              </a:r>
              <a:r>
                <a:rPr lang="en-GB" dirty="0" smtClean="0">
                  <a:solidFill>
                    <a:schemeClr val="bg1"/>
                  </a:solidFill>
                </a:rPr>
                <a:t>in 1987 </a:t>
              </a:r>
              <a:r>
                <a:rPr lang="en-GB" dirty="0">
                  <a:solidFill>
                    <a:schemeClr val="bg1"/>
                  </a:solidFill>
                </a:rPr>
                <a:t>an </a:t>
              </a:r>
              <a:r>
                <a:rPr lang="en-GB" dirty="0" smtClean="0">
                  <a:solidFill>
                    <a:schemeClr val="bg1"/>
                  </a:solidFill>
                </a:rPr>
                <a:t>international </a:t>
              </a:r>
              <a:r>
                <a:rPr lang="en-GB" dirty="0">
                  <a:solidFill>
                    <a:schemeClr val="bg1"/>
                  </a:solidFill>
                </a:rPr>
                <a:t>agreement to phase out the production of CFCs and other substances that are responsible for ozone </a:t>
              </a:r>
              <a:r>
                <a:rPr lang="en-GB" dirty="0" smtClean="0">
                  <a:solidFill>
                    <a:schemeClr val="bg1"/>
                  </a:solidFill>
                </a:rPr>
                <a:t>depletion was made. This is known </a:t>
              </a:r>
              <a:r>
                <a:rPr lang="en-GB" dirty="0">
                  <a:solidFill>
                    <a:schemeClr val="bg1"/>
                  </a:solidFill>
                </a:rPr>
                <a:t>as the Montreal p</a:t>
              </a:r>
              <a:r>
                <a:rPr lang="en-GB" dirty="0" smtClean="0">
                  <a:solidFill>
                    <a:schemeClr val="bg1"/>
                  </a:solidFill>
                </a:rPr>
                <a:t>rotocol.</a:t>
              </a:r>
              <a:endParaRPr lang="en-GB" dirty="0">
                <a:solidFill>
                  <a:schemeClr val="bg1"/>
                </a:solidFill>
              </a:endParaRPr>
            </a:p>
          </p:txBody>
        </p:sp>
        <p:sp>
          <p:nvSpPr>
            <p:cNvPr id="11" name="Rectangle 10"/>
            <p:cNvSpPr/>
            <p:nvPr/>
          </p:nvSpPr>
          <p:spPr>
            <a:xfrm>
              <a:off x="6965207" y="1187130"/>
              <a:ext cx="1967481" cy="92697"/>
            </a:xfrm>
            <a:prstGeom prst="rect">
              <a:avLst/>
            </a:prstGeom>
          </p:spPr>
          <p:txBody>
            <a:bodyPr wrap="square">
              <a:spAutoFit/>
            </a:bodyPr>
            <a:lstStyle/>
            <a:p>
              <a:endParaRPr lang="en-GB" sz="800" dirty="0">
                <a:solidFill>
                  <a:schemeClr val="bg1"/>
                </a:solidFill>
              </a:endParaRPr>
            </a:p>
          </p:txBody>
        </p:sp>
      </p:grpSp>
      <p:sp>
        <p:nvSpPr>
          <p:cNvPr id="4" name="TextBox 3"/>
          <p:cNvSpPr txBox="1"/>
          <p:nvPr/>
        </p:nvSpPr>
        <p:spPr>
          <a:xfrm>
            <a:off x="323525" y="2583057"/>
            <a:ext cx="8650397" cy="1477328"/>
          </a:xfrm>
          <a:prstGeom prst="rect">
            <a:avLst/>
          </a:prstGeom>
          <a:noFill/>
        </p:spPr>
        <p:txBody>
          <a:bodyPr wrap="square" rtlCol="0">
            <a:spAutoFit/>
          </a:bodyPr>
          <a:lstStyle/>
          <a:p>
            <a:r>
              <a:rPr lang="en-GB" dirty="0">
                <a:solidFill>
                  <a:schemeClr val="bg1"/>
                </a:solidFill>
              </a:rPr>
              <a:t>However the Montreal protocol did not cover short-lived chlorine containing </a:t>
            </a:r>
            <a:r>
              <a:rPr lang="en-GB" dirty="0" smtClean="0">
                <a:solidFill>
                  <a:schemeClr val="bg1"/>
                </a:solidFill>
              </a:rPr>
              <a:t>substances </a:t>
            </a:r>
            <a:r>
              <a:rPr lang="en-GB" dirty="0">
                <a:solidFill>
                  <a:schemeClr val="bg1"/>
                </a:solidFill>
              </a:rPr>
              <a:t>such as chloroform (CHCl</a:t>
            </a:r>
            <a:r>
              <a:rPr lang="en-GB" baseline="-25000" dirty="0">
                <a:solidFill>
                  <a:schemeClr val="bg1"/>
                </a:solidFill>
              </a:rPr>
              <a:t>3</a:t>
            </a:r>
            <a:r>
              <a:rPr lang="en-GB" dirty="0">
                <a:solidFill>
                  <a:schemeClr val="bg1"/>
                </a:solidFill>
              </a:rPr>
              <a:t>). These were thought to break down in the lower atmosphere before they could reach the ozone layer. Recent research though suggests </a:t>
            </a:r>
            <a:r>
              <a:rPr lang="en-GB" dirty="0" smtClean="0">
                <a:solidFill>
                  <a:schemeClr val="bg1"/>
                </a:solidFill>
              </a:rPr>
              <a:t>that certain </a:t>
            </a:r>
            <a:r>
              <a:rPr lang="en-GB" dirty="0">
                <a:solidFill>
                  <a:schemeClr val="bg1"/>
                </a:solidFill>
              </a:rPr>
              <a:t>weather events </a:t>
            </a:r>
            <a:r>
              <a:rPr lang="en-GB" dirty="0" smtClean="0">
                <a:solidFill>
                  <a:schemeClr val="bg1"/>
                </a:solidFill>
              </a:rPr>
              <a:t>can </a:t>
            </a:r>
            <a:r>
              <a:rPr lang="en-GB" dirty="0">
                <a:solidFill>
                  <a:schemeClr val="bg1"/>
                </a:solidFill>
              </a:rPr>
              <a:t>lift the chloroform high in the upper atmosphere where it helps to catalyse the destruction of the ozone layer</a:t>
            </a:r>
            <a:r>
              <a:rPr lang="en-GB" dirty="0" smtClean="0">
                <a:solidFill>
                  <a:schemeClr val="bg1"/>
                </a:solidFill>
              </a:rPr>
              <a:t>.</a:t>
            </a:r>
            <a:endParaRPr lang="en-GB" dirty="0">
              <a:solidFill>
                <a:schemeClr val="bg1"/>
              </a:solidFill>
            </a:endParaRPr>
          </a:p>
        </p:txBody>
      </p:sp>
      <p:sp>
        <p:nvSpPr>
          <p:cNvPr id="5" name="TextBox 4"/>
          <p:cNvSpPr txBox="1"/>
          <p:nvPr/>
        </p:nvSpPr>
        <p:spPr>
          <a:xfrm>
            <a:off x="3662781" y="4046983"/>
            <a:ext cx="5311142" cy="1477328"/>
          </a:xfrm>
          <a:prstGeom prst="rect">
            <a:avLst/>
          </a:prstGeom>
          <a:noFill/>
        </p:spPr>
        <p:txBody>
          <a:bodyPr wrap="square" rtlCol="0">
            <a:spAutoFit/>
          </a:bodyPr>
          <a:lstStyle/>
          <a:p>
            <a:r>
              <a:rPr lang="en-GB" dirty="0">
                <a:solidFill>
                  <a:schemeClr val="bg1"/>
                </a:solidFill>
              </a:rPr>
              <a:t>During </a:t>
            </a:r>
            <a:r>
              <a:rPr lang="en-GB" dirty="0" smtClean="0">
                <a:solidFill>
                  <a:schemeClr val="bg1"/>
                </a:solidFill>
              </a:rPr>
              <a:t>2010–15, </a:t>
            </a:r>
            <a:r>
              <a:rPr lang="en-GB" dirty="0">
                <a:solidFill>
                  <a:schemeClr val="bg1"/>
                </a:solidFill>
              </a:rPr>
              <a:t>recordings revealed rises in levels of chloroform, and modelling suggests China as the main source of </a:t>
            </a:r>
            <a:r>
              <a:rPr lang="en-GB" dirty="0" smtClean="0">
                <a:solidFill>
                  <a:schemeClr val="bg1"/>
                </a:solidFill>
              </a:rPr>
              <a:t>emissions. </a:t>
            </a:r>
            <a:r>
              <a:rPr lang="en-US" dirty="0">
                <a:solidFill>
                  <a:schemeClr val="bg1"/>
                </a:solidFill>
              </a:rPr>
              <a:t>Although the impact is still small, it may become important in the future.</a:t>
            </a:r>
            <a:endParaRPr lang="en-GB" dirty="0">
              <a:solidFill>
                <a:schemeClr val="bg1"/>
              </a:solidFill>
            </a:endParaRPr>
          </a:p>
        </p:txBody>
      </p:sp>
      <p:sp>
        <p:nvSpPr>
          <p:cNvPr id="10" name="Rectangle 9"/>
          <p:cNvSpPr/>
          <p:nvPr/>
        </p:nvSpPr>
        <p:spPr>
          <a:xfrm>
            <a:off x="3483988" y="5481225"/>
            <a:ext cx="5632406" cy="1908215"/>
          </a:xfrm>
          <a:prstGeom prst="rect">
            <a:avLst/>
          </a:prstGeom>
        </p:spPr>
        <p:txBody>
          <a:bodyPr wrap="square">
            <a:spAutoFit/>
          </a:bodyPr>
          <a:lstStyle/>
          <a:p>
            <a:pPr marL="342900" indent="-342900">
              <a:buAutoNum type="arabicPeriod"/>
            </a:pPr>
            <a:r>
              <a:rPr lang="en-GB" dirty="0" smtClean="0">
                <a:solidFill>
                  <a:schemeClr val="bg1"/>
                </a:solidFill>
                <a:latin typeface="PlantinStd"/>
              </a:rPr>
              <a:t>Why is the ozone layer essential for life on earth?</a:t>
            </a:r>
          </a:p>
          <a:p>
            <a:pPr marL="342900" indent="-342900">
              <a:spcBef>
                <a:spcPts val="600"/>
              </a:spcBef>
              <a:buAutoNum type="arabicPeriod"/>
            </a:pPr>
            <a:r>
              <a:rPr lang="en-GB" dirty="0" smtClean="0">
                <a:solidFill>
                  <a:schemeClr val="bg1"/>
                </a:solidFill>
                <a:latin typeface="PlantinStd"/>
              </a:rPr>
              <a:t>Draw a dot and cross diagram for CHCl</a:t>
            </a:r>
            <a:r>
              <a:rPr lang="en-GB" baseline="-25000" dirty="0" smtClean="0">
                <a:solidFill>
                  <a:schemeClr val="bg1"/>
                </a:solidFill>
                <a:latin typeface="PlantinStd"/>
              </a:rPr>
              <a:t>3</a:t>
            </a:r>
            <a:r>
              <a:rPr lang="en-GB" dirty="0" smtClean="0">
                <a:solidFill>
                  <a:schemeClr val="bg1"/>
                </a:solidFill>
                <a:latin typeface="PlantinStd"/>
              </a:rPr>
              <a:t>.</a:t>
            </a:r>
          </a:p>
          <a:p>
            <a:pPr marL="342900" indent="-342900">
              <a:spcBef>
                <a:spcPts val="600"/>
              </a:spcBef>
              <a:buAutoNum type="arabicPeriod"/>
            </a:pPr>
            <a:r>
              <a:rPr lang="en-GB" dirty="0" smtClean="0">
                <a:solidFill>
                  <a:schemeClr val="bg1"/>
                </a:solidFill>
                <a:latin typeface="PlantinStd"/>
              </a:rPr>
              <a:t>Find out how chlorine in the atmosphere catalyses the destruction of the ozone layer. </a:t>
            </a:r>
          </a:p>
          <a:p>
            <a:pPr marL="342900" indent="-342900">
              <a:buAutoNum type="arabicPeriod"/>
            </a:pPr>
            <a:endParaRPr lang="en-GB" dirty="0">
              <a:solidFill>
                <a:schemeClr val="bg1"/>
              </a:solidFill>
            </a:endParaRPr>
          </a:p>
          <a:p>
            <a:endParaRPr lang="en-GB" dirty="0">
              <a:solidFill>
                <a:schemeClr val="bg1"/>
              </a:solidFill>
            </a:endParaRPr>
          </a:p>
        </p:txBody>
      </p:sp>
      <p:pic>
        <p:nvPicPr>
          <p:cNvPr id="6" name="Picture 5"/>
          <p:cNvPicPr>
            <a:picLocks noChangeAspect="1"/>
          </p:cNvPicPr>
          <p:nvPr/>
        </p:nvPicPr>
        <p:blipFill>
          <a:blip r:embed="rId4"/>
          <a:stretch>
            <a:fillRect/>
          </a:stretch>
        </p:blipFill>
        <p:spPr>
          <a:xfrm>
            <a:off x="6696072" y="49270"/>
            <a:ext cx="2420322" cy="2420322"/>
          </a:xfrm>
          <a:prstGeom prst="rect">
            <a:avLst/>
          </a:prstGeom>
        </p:spPr>
      </p:pic>
    </p:spTree>
    <p:extLst>
      <p:ext uri="{BB962C8B-B14F-4D97-AF65-F5344CB8AC3E}">
        <p14:creationId xmlns:p14="http://schemas.microsoft.com/office/powerpoint/2010/main" val="2008039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27d643f5-4560-4eff-9f48-d0fe6b2bec2d"/>
    <ds:schemaRef ds:uri="http://www.w3.org/XML/1998/namespace"/>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4620</TotalTime>
  <Words>624</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Linux Libertine</vt:lpstr>
      <vt:lpstr>PlantinStd</vt:lpstr>
      <vt:lpstr>Symbol</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Starter slide: Chloroform poses new threat to ozone recovery</dc:title>
  <dc:creator>EIC</dc:creator>
  <dc:description>From Education in Chemistry article, rsc.li/2DUq1vQ</dc:description>
  <cp:lastModifiedBy>Lisa Clatworthy</cp:lastModifiedBy>
  <cp:revision>431</cp:revision>
  <cp:lastPrinted>2018-04-19T13:17:15Z</cp:lastPrinted>
  <dcterms:created xsi:type="dcterms:W3CDTF">2013-06-04T12:27:23Z</dcterms:created>
  <dcterms:modified xsi:type="dcterms:W3CDTF">2019-02-11T17:50:31Z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