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4E71E5-4966-4779-8439-71EB1555177F}" v="1" dt="2025-07-08T14:27:52.1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4569" autoAdjust="0"/>
  </p:normalViewPr>
  <p:slideViewPr>
    <p:cSldViewPr snapToGrid="0" snapToObjects="1">
      <p:cViewPr varScale="1">
        <p:scale>
          <a:sx n="90" d="100"/>
          <a:sy n="90" d="100"/>
        </p:scale>
        <p:origin x="17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erine Hartop" userId="cb63f70b-0f29-48df-993a-23fc7b2d266a" providerId="ADAL" clId="{0410A571-1CBC-41F9-A479-058A9C354B04}"/>
    <pc:docChg chg="undo custSel modSld">
      <pc:chgData name="Katherine Hartop" userId="cb63f70b-0f29-48df-993a-23fc7b2d266a" providerId="ADAL" clId="{0410A571-1CBC-41F9-A479-058A9C354B04}" dt="2025-07-08T14:17:10.688" v="144" actId="20577"/>
      <pc:docMkLst>
        <pc:docMk/>
      </pc:docMkLst>
      <pc:sldChg chg="modSp mod">
        <pc:chgData name="Katherine Hartop" userId="cb63f70b-0f29-48df-993a-23fc7b2d266a" providerId="ADAL" clId="{0410A571-1CBC-41F9-A479-058A9C354B04}" dt="2025-07-08T14:17:10.688" v="144" actId="20577"/>
        <pc:sldMkLst>
          <pc:docMk/>
          <pc:sldMk cId="4064198182" sldId="294"/>
        </pc:sldMkLst>
        <pc:spChg chg="mod">
          <ac:chgData name="Katherine Hartop" userId="cb63f70b-0f29-48df-993a-23fc7b2d266a" providerId="ADAL" clId="{0410A571-1CBC-41F9-A479-058A9C354B04}" dt="2025-07-08T14:15:33.676" v="142" actId="20577"/>
          <ac:spMkLst>
            <pc:docMk/>
            <pc:sldMk cId="4064198182" sldId="294"/>
            <ac:spMk id="3" creationId="{CC673AA7-0565-0C45-BCCD-847B36196BF5}"/>
          </ac:spMkLst>
        </pc:spChg>
        <pc:spChg chg="mod">
          <ac:chgData name="Katherine Hartop" userId="cb63f70b-0f29-48df-993a-23fc7b2d266a" providerId="ADAL" clId="{0410A571-1CBC-41F9-A479-058A9C354B04}" dt="2025-07-08T14:17:10.688" v="144" actId="20577"/>
          <ac:spMkLst>
            <pc:docMk/>
            <pc:sldMk cId="4064198182" sldId="294"/>
            <ac:spMk id="8" creationId="{DFFA1DA3-2756-4B86-87AD-EE87219503A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when teaching about the fractional distillation of crude oil or reverse osmosis.</a:t>
            </a:r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US" baseline="0" dirty="0"/>
              <a:t>Crude oil is heated to </a:t>
            </a:r>
            <a:r>
              <a:rPr lang="en-US" baseline="0" dirty="0" err="1"/>
              <a:t>vaporise</a:t>
            </a:r>
            <a:r>
              <a:rPr lang="en-US" baseline="0" dirty="0"/>
              <a:t> some hydrocarbons. </a:t>
            </a:r>
            <a:r>
              <a:rPr lang="en-GB" baseline="0" dirty="0"/>
              <a:t>Each fraction has a different boiling point and condenses at different levels in the fractionating column. The temperature of the column decreases as you move upwards. 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GB" baseline="0" dirty="0"/>
              <a:t>Large amounts of fossil fuels are burned to provide the energy for the initial heating stage in fractional distillation.</a:t>
            </a:r>
          </a:p>
          <a:p>
            <a:pPr marL="228600" indent="-228600">
              <a:buAutoNum type="arabicPeriod"/>
            </a:pPr>
            <a:r>
              <a:rPr lang="en-GB" baseline="0" dirty="0"/>
              <a:t>Seawater is passed through a membrane that only allows through the water molecules. It needs high pressure to push the water through the membrane.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GcqrRj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</p:spPr>
        <p:txBody>
          <a:bodyPr/>
          <a:lstStyle/>
          <a:p>
            <a:r>
              <a:rPr lang="en-US" dirty="0"/>
              <a:t>Polymer membrane separates hydrocarbons</a:t>
            </a:r>
            <a:br>
              <a:rPr lang="en-GB" b="0" dirty="0"/>
            </a:br>
            <a:br>
              <a:rPr lang="en-US" dirty="0"/>
            </a:b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rsc.li/3GcqrRj</a:t>
            </a:r>
            <a:endParaRPr lang="en-US" sz="1600" dirty="0"/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5"/>
            <a:ext cx="5933875" cy="5040000"/>
          </a:xfrm>
        </p:spPr>
        <p:txBody>
          <a:bodyPr>
            <a:noAutofit/>
          </a:bodyPr>
          <a:lstStyle/>
          <a:p>
            <a:r>
              <a:rPr lang="en-GB" dirty="0"/>
              <a:t>A new polymer membrane could cut energy use in crude oil processing by replacing fractional distillation, which accounts for 6% of global carbon emissions. </a:t>
            </a:r>
          </a:p>
          <a:p>
            <a:r>
              <a:rPr lang="en-GB" dirty="0"/>
              <a:t>The new polymer works similarly to the reverse osmosis semi-permeable membranes scientists use in seawater desalination. Choosing a polymer is, challenging. The complex new polymer retains its shape when oil passes through it. This is important because most hydrocarbon-based polymers would typically absorb crude oil and swell, changing their filtration properties.</a:t>
            </a:r>
          </a:p>
        </p:txBody>
      </p:sp>
      <p:pic>
        <p:nvPicPr>
          <p:cNvPr id="6" name="Picture 5" descr="The top part of a petrochemical fractional distillation column.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The </a:t>
            </a:r>
            <a:r>
              <a:rPr lang="en-GB" sz="1600" i="1">
                <a:solidFill>
                  <a:srgbClr val="C8102E"/>
                </a:solidFill>
              </a:rPr>
              <a:t>membrane uses </a:t>
            </a:r>
            <a:r>
              <a:rPr lang="en-GB" sz="1600" i="1" dirty="0">
                <a:solidFill>
                  <a:srgbClr val="C8102E"/>
                </a:solidFill>
              </a:rPr>
              <a:t>a fraction of the energy of a distillation column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06265" y="2084123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365 Focus Photography/Shutterstock</a:t>
            </a:r>
            <a:r>
              <a:rPr lang="en-GB" sz="800" dirty="0"/>
              <a:t>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718281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Describe how fractional distillation of crude oil works.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Explain why fractional distillation has large carbon emissions.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Describe how reverse osmosis desalinates seawater.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2A4520CA34824A872E669EE933E1F2" ma:contentTypeVersion="23" ma:contentTypeDescription="Create a new document." ma:contentTypeScope="" ma:versionID="ab49a3be2541d9ea209edae9e7670fed">
  <xsd:schema xmlns:xsd="http://www.w3.org/2001/XMLSchema" xmlns:xs="http://www.w3.org/2001/XMLSchema" xmlns:p="http://schemas.microsoft.com/office/2006/metadata/properties" xmlns:ns2="912f8407-5c07-4e29-8d6e-c1be7d5aa57b" xmlns:ns3="44303df1-f625-401d-870a-accd1b2b7593" targetNamespace="http://schemas.microsoft.com/office/2006/metadata/properties" ma:root="true" ma:fieldsID="c60c1c0c74f14c9176f54155a13d82ca" ns2:_="" ns3:_="">
    <xsd:import namespace="912f8407-5c07-4e29-8d6e-c1be7d5aa57b"/>
    <xsd:import namespace="44303df1-f625-401d-870a-accd1b2b7593"/>
    <xsd:element name="properties">
      <xsd:complexType>
        <xsd:sequence>
          <xsd:element name="documentManagement">
            <xsd:complexType>
              <xsd:all>
                <xsd:element ref="ns2:n7b504db7a1f4121af62d7dde2f43036" minOccurs="0"/>
                <xsd:element ref="ns3:TaxCatchAll" minOccurs="0"/>
                <xsd:element ref="ns2:b569b86bd8fd46f693512e8bddacb3f6" minOccurs="0"/>
                <xsd:element ref="ns2:b9de0c3256d748e284af5b40895c1451" minOccurs="0"/>
                <xsd:element ref="ns2:i10d55677a0f46eeb3909f8b19131c80" minOccurs="0"/>
                <xsd:element ref="ns2:d5ec952c3671439b9c1b97dc2ac5212f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2f8407-5c07-4e29-8d6e-c1be7d5aa57b" elementFormDefault="qualified">
    <xsd:import namespace="http://schemas.microsoft.com/office/2006/documentManagement/types"/>
    <xsd:import namespace="http://schemas.microsoft.com/office/infopath/2007/PartnerControls"/>
    <xsd:element name="n7b504db7a1f4121af62d7dde2f43036" ma:index="9" ma:taxonomy="true" ma:internalName="n7b504db7a1f4121af62d7dde2f43036" ma:taxonomyFieldName="Directorate_x002f_Team_x002f_Function" ma:displayName="Directorate/Team/Function" ma:readOnly="false" ma:default="" ma:fieldId="{77b504db-7a1f-4121-af62-d7dde2f43036}" ma:taxonomyMulti="true" ma:sspId="acd698d5-2c6c-40f3-87af-cb5c6c865f62" ma:termSetId="6f21a7af-7e80-4763-b0f3-f88080127d5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569b86bd8fd46f693512e8bddacb3f6" ma:index="12" ma:taxonomy="true" ma:internalName="b569b86bd8fd46f693512e8bddacb3f6" ma:taxonomyFieldName="Document_x0020_Type" ma:displayName="Document Type" ma:readOnly="false" ma:default="" ma:fieldId="{b569b86b-d8fd-46f6-9351-2e8bddacb3f6}" ma:taxonomyMulti="true" ma:sspId="acd698d5-2c6c-40f3-87af-cb5c6c865f62" ma:termSetId="0e861dca-3791-4471-a8b5-1ac06fdd1e8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9de0c3256d748e284af5b40895c1451" ma:index="14" ma:taxonomy="true" ma:internalName="b9de0c3256d748e284af5b40895c1451" ma:taxonomyFieldName="Platform_x002f_Software" ma:displayName="Platform/Software" ma:readOnly="false" ma:default="" ma:fieldId="{b9de0c32-56d7-48e2-84af-5b40895c1451}" ma:taxonomyMulti="true" ma:sspId="acd698d5-2c6c-40f3-87af-cb5c6c865f62" ma:termSetId="5ec93098-1380-4d9d-a407-4f2fa659038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10d55677a0f46eeb3909f8b19131c80" ma:index="16" ma:taxonomy="true" ma:internalName="i10d55677a0f46eeb3909f8b19131c80" ma:taxonomyFieldName="Project_x002f_Product" ma:displayName="Project/Product" ma:readOnly="false" ma:default="" ma:fieldId="{210d5567-7a0f-46ee-b390-9f8b19131c80}" ma:taxonomyMulti="true" ma:sspId="acd698d5-2c6c-40f3-87af-cb5c6c865f62" ma:termSetId="b5afdfc8-a30d-4e9f-963f-82651d355fa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5ec952c3671439b9c1b97dc2ac5212f" ma:index="18" ma:taxonomy="true" ma:internalName="d5ec952c3671439b9c1b97dc2ac5212f" ma:taxonomyFieldName="Watchword" ma:displayName="Watchword" ma:readOnly="false" ma:default="" ma:fieldId="{d5ec952c-3671-439b-9c1b-97dc2ac5212f}" ma:taxonomyMulti="true" ma:sspId="acd698d5-2c6c-40f3-87af-cb5c6c865f62" ma:termSetId="1f8212ee-fa5e-40cf-a106-3e9510d6c6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7" nillable="true" ma:displayName="Extracted Text" ma:hidden="true" ma:internalName="MediaServiceOCR" ma:readOnly="true">
      <xsd:simpleType>
        <xsd:restriction base="dms:Note"/>
      </xsd:simpleType>
    </xsd:element>
    <xsd:element name="MediaLengthInSeconds" ma:index="2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303df1-f625-401d-870a-accd1b2b7593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35519040-3cf5-4337-a4d6-3c4812ac86d8}" ma:internalName="TaxCatchAll" ma:readOnly="false" ma:showField="CatchAllData" ma:web="44303df1-f625-401d-870a-accd1b2b75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7b504db7a1f4121af62d7dde2f43036 xmlns="912f8407-5c07-4e29-8d6e-c1be7d5aa57b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</TermName>
          <TermId xmlns="http://schemas.microsoft.com/office/infopath/2007/PartnerControls">6f01d4b6-f8a8-4b3c-8e47-a0b2d31f46b9</TermId>
        </TermInfo>
      </Terms>
    </n7b504db7a1f4121af62d7dde2f43036>
    <b569b86bd8fd46f693512e8bddacb3f6 xmlns="912f8407-5c07-4e29-8d6e-c1be7d5aa57b">
      <Terms xmlns="http://schemas.microsoft.com/office/infopath/2007/PartnerControls">
        <TermInfo xmlns="http://schemas.microsoft.com/office/infopath/2007/PartnerControls">
          <TermName xmlns="http://schemas.microsoft.com/office/infopath/2007/PartnerControls">Summary Slide</TermName>
          <TermId xmlns="http://schemas.microsoft.com/office/infopath/2007/PartnerControls">3de07310-d94c-43d9-8928-79d4487cc9aa</TermId>
        </TermInfo>
      </Terms>
    </b569b86bd8fd46f693512e8bddacb3f6>
    <lcf76f155ced4ddcb4097134ff3c332f xmlns="912f8407-5c07-4e29-8d6e-c1be7d5aa57b">
      <Terms xmlns="http://schemas.microsoft.com/office/infopath/2007/PartnerControls"/>
    </lcf76f155ced4ddcb4097134ff3c332f>
    <TaxCatchAll xmlns="44303df1-f625-401d-870a-accd1b2b7593">
      <Value>33</Value>
      <Value>30</Value>
      <Value>317</Value>
      <Value>7</Value>
      <Value>37</Value>
      <Value>35</Value>
    </TaxCatchAll>
    <d5ec952c3671439b9c1b97dc2ac5212f xmlns="912f8407-5c07-4e29-8d6e-c1be7d5aa57b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September</TermName>
          <TermId xmlns="http://schemas.microsoft.com/office/infopath/2007/PartnerControls">22fef80e-94f1-422c-8a22-6c0c6f713b1c</TermId>
        </TermInfo>
        <TermInfo xmlns="http://schemas.microsoft.com/office/infopath/2007/PartnerControls">
          <TermName xmlns="http://schemas.microsoft.com/office/infopath/2007/PartnerControls">2025</TermName>
          <TermId xmlns="http://schemas.microsoft.com/office/infopath/2007/PartnerControls">9b39d0c8-756b-4b5d-9355-a63179092d04</TermId>
        </TermInfo>
      </Terms>
    </d5ec952c3671439b9c1b97dc2ac5212f>
    <b9de0c3256d748e284af5b40895c1451 xmlns="912f8407-5c07-4e29-8d6e-c1be7d5aa57b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</TermName>
          <TermId xmlns="http://schemas.microsoft.com/office/infopath/2007/PartnerControls">d2840a79-f070-44ee-81f4-348f0646ea6c</TermId>
        </TermInfo>
      </Terms>
    </b9de0c3256d748e284af5b40895c1451>
    <i10d55677a0f46eeb3909f8b19131c80 xmlns="912f8407-5c07-4e29-8d6e-c1be7d5aa57b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 in Chemistry</TermName>
          <TermId xmlns="http://schemas.microsoft.com/office/infopath/2007/PartnerControls">88c676fb-4f12-4aea-9455-9b66df1d1cf1</TermId>
        </TermInfo>
      </Terms>
    </i10d55677a0f46eeb3909f8b19131c80>
  </documentManagement>
</p:properties>
</file>

<file path=customXml/itemProps1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035844-BC10-46B3-94C3-7CBD62D9BA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2f8407-5c07-4e29-8d6e-c1be7d5aa57b"/>
    <ds:schemaRef ds:uri="44303df1-f625-401d-870a-accd1b2b75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E32765-0D1B-4967-A921-DBD855E7514C}">
  <ds:schemaRefs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www.w3.org/XML/1998/namespace"/>
    <ds:schemaRef ds:uri="912f8407-5c07-4e29-8d6e-c1be7d5aa57b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44303df1-f625-401d-870a-accd1b2b759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260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Polymer membrane separates hydrocarbons  </vt:lpstr>
    </vt:vector>
  </TitlesOfParts>
  <Manager/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 membrane separates hydrocarbons summary slide</dc:title>
  <dc:creator>Royal Society of Chemistry</dc:creator>
  <cp:keywords>science, research, fractional distillation, crude oil, reverse osmosis, hydrocarbon, semi-permeable membrane, chemistry</cp:keywords>
  <dc:description>From Education in Chemistry https://rsc.li/3GcqrRj, Reversing our reliance on fractional distillation of crude oil</dc:description>
  <cp:lastModifiedBy>Georgia Murphy</cp:lastModifiedBy>
  <cp:revision>2</cp:revision>
  <dcterms:created xsi:type="dcterms:W3CDTF">2022-07-21T16:12:38Z</dcterms:created>
  <dcterms:modified xsi:type="dcterms:W3CDTF">2025-07-08T14:28:01Z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0x0101008C2A4520CA34824A872E669EE933E1F2</vt:lpwstr>
  </property>
  <property fmtid="{D5CDD505-2E9C-101B-9397-08002B2CF9AE}" pid="3" name="Project/Product">
    <vt:lpwstr>33;#Education in Chemistry|88c676fb-4f12-4aea-9455-9b66df1d1cf1</vt:lpwstr>
  </property>
  <property fmtid="{D5CDD505-2E9C-101B-9397-08002B2CF9AE}" pid="4" name="Document_x0020_Type">
    <vt:lpwstr>317;#Summary Slide|3de07310-d94c-43d9-8928-79d4487cc9aa</vt:lpwstr>
  </property>
  <property fmtid="{D5CDD505-2E9C-101B-9397-08002B2CF9AE}" pid="5" name="MediaServiceImageTags">
    <vt:lpwstr/>
  </property>
  <property fmtid="{D5CDD505-2E9C-101B-9397-08002B2CF9AE}" pid="6" name="Directorate/Team/Function">
    <vt:lpwstr>7;#Education|6f01d4b6-f8a8-4b3c-8e47-a0b2d31f46b9</vt:lpwstr>
  </property>
  <property fmtid="{D5CDD505-2E9C-101B-9397-08002B2CF9AE}" pid="7" name="Platform_x002f_Software">
    <vt:lpwstr>30;#Education|d2840a79-f070-44ee-81f4-348f0646ea6c</vt:lpwstr>
  </property>
  <property fmtid="{D5CDD505-2E9C-101B-9397-08002B2CF9AE}" pid="8" name="Watchword">
    <vt:lpwstr>37;#September|22fef80e-94f1-422c-8a22-6c0c6f713b1c;#35;#2025|9b39d0c8-756b-4b5d-9355-a63179092d04</vt:lpwstr>
  </property>
  <property fmtid="{D5CDD505-2E9C-101B-9397-08002B2CF9AE}" pid="9" name="Project_x002f_Product">
    <vt:lpwstr>33;#Education in Chemistry|88c676fb-4f12-4aea-9455-9b66df1d1cf1</vt:lpwstr>
  </property>
  <property fmtid="{D5CDD505-2E9C-101B-9397-08002B2CF9AE}" pid="10" name="Directorate_x002f_Team_x002f_Function">
    <vt:lpwstr>7;#Education|6f01d4b6-f8a8-4b3c-8e47-a0b2d31f46b9</vt:lpwstr>
  </property>
  <property fmtid="{D5CDD505-2E9C-101B-9397-08002B2CF9AE}" pid="11" name="Platform/Software">
    <vt:lpwstr>30;#Education|d2840a79-f070-44ee-81f4-348f0646ea6c</vt:lpwstr>
  </property>
  <property fmtid="{D5CDD505-2E9C-101B-9397-08002B2CF9AE}" pid="12" name="Document Type">
    <vt:lpwstr>317;#Summary Slide|3de07310-d94c-43d9-8928-79d4487cc9aa</vt:lpwstr>
  </property>
</Properties>
</file>