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71" r:id="rId6"/>
    <p:sldId id="261" r:id="rId7"/>
    <p:sldId id="269" r:id="rId8"/>
    <p:sldId id="272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2" autoAdjust="0"/>
    <p:restoredTop sz="89539" autoAdjust="0"/>
  </p:normalViewPr>
  <p:slideViewPr>
    <p:cSldViewPr snapToGrid="0" snapToObjects="1">
      <p:cViewPr varScale="1">
        <p:scale>
          <a:sx n="60" d="100"/>
          <a:sy n="60" d="100"/>
        </p:scale>
        <p:origin x="82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273DD-E76E-4A4C-814A-464CBB2D41D8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5EDB2-B3E6-41CF-8848-0BA8CE4573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170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05EDB2-B3E6-41CF-8848-0BA8CE45735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73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CtZi5I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67333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https://rsc.li/3CtZi5I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800" dirty="0"/>
              <a:t> </a:t>
            </a: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y-GB"/>
              <a:t>Cwpanau gludiog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Cwpanau gludiog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276D055-BD54-4925-A919-9CF273359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481668"/>
            <a:ext cx="9540001" cy="2117566"/>
          </a:xfrm>
        </p:spPr>
        <p:txBody>
          <a:bodyPr>
            <a:normAutofit/>
          </a:bodyPr>
          <a:lstStyle/>
          <a:p>
            <a:r>
              <a:rPr lang="cy-GB" b="1" dirty="0"/>
              <a:t>Byddwn yn gwneud y canlynol:</a:t>
            </a:r>
          </a:p>
          <a:p>
            <a:r>
              <a:rPr lang="cy-GB" dirty="0"/>
              <a:t>Archwilio pwysedd aer a sut mae tymheredd yn effeithio arno.</a:t>
            </a:r>
          </a:p>
        </p:txBody>
      </p:sp>
      <p:pic>
        <p:nvPicPr>
          <p:cNvPr id="4" name="Picture 3" descr="A group of hot air balloons in the sky&#10;&#10;Description automatically generated">
            <a:extLst>
              <a:ext uri="{FF2B5EF4-FFF2-40B4-BE49-F238E27FC236}">
                <a16:creationId xmlns:a16="http://schemas.microsoft.com/office/drawing/2014/main" id="{DC962E58-BB88-44D3-8A2B-60E4B02A414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5155" y="2540451"/>
            <a:ext cx="5469689" cy="386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103621" cy="5058000"/>
          </a:xfrm>
        </p:spPr>
        <p:txBody>
          <a:bodyPr>
            <a:normAutofit/>
          </a:bodyPr>
          <a:lstStyle/>
          <a:p>
            <a:r>
              <a:rPr lang="cy-GB"/>
              <a:t>Rwy’n deall mai hylif ydy aer: mae’n llifo, gall newid siâp ac mae’n llenwi ei gynhwysydd. </a:t>
            </a:r>
          </a:p>
          <a:p>
            <a:r>
              <a:rPr lang="cy-GB"/>
              <a:t>Rwy’n gwybod am symudiad gronynnau mewn nwy. </a:t>
            </a:r>
          </a:p>
          <a:p>
            <a:r>
              <a:rPr lang="cy-GB"/>
              <a:t>Rwy’n deall bod gwres yn gwneud i nwy ehangu.</a:t>
            </a:r>
          </a:p>
          <a:p>
            <a:r>
              <a:rPr lang="cy-GB"/>
              <a:t>Rwy'n gwybod mai pwysedd aer ydy grym aer dros ardal benodol.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Sgiliau ymholi:</a:t>
            </a:r>
          </a:p>
          <a:p>
            <a:r>
              <a:rPr lang="cy-GB"/>
              <a:t>Rwy’n gallu adnabod newidynnau.</a:t>
            </a:r>
          </a:p>
          <a:p>
            <a:r>
              <a:rPr lang="cy-GB"/>
              <a:t>Rwy’n gallu cofnodi’r hyn a welwyd ac esbonio’r hyn a ddarganfuwyd.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598000"/>
          </a:xfrm>
        </p:spPr>
        <p:txBody>
          <a:bodyPr/>
          <a:lstStyle/>
          <a:p>
            <a:pPr lvl="0"/>
            <a:r>
              <a:rPr lang="cy-GB" b="1" dirty="0">
                <a:solidFill>
                  <a:srgbClr val="DA1884"/>
                </a:solidFill>
              </a:rPr>
              <a:t>Aer</a:t>
            </a:r>
            <a:r>
              <a:rPr lang="cy-GB" dirty="0">
                <a:solidFill>
                  <a:srgbClr val="DA1884"/>
                </a:solidFill>
              </a:rPr>
              <a:t>:</a:t>
            </a:r>
            <a:r>
              <a:rPr lang="cy-GB" dirty="0"/>
              <a:t> cymysgedd o nwyon sydd o’n cwmpas ac rydym yn ei anadlu. Mae’n cynnwys tua 78% o nitrogen, 20% o ocsigen, a llai na 2% o argon, carbon deuocsid, anwedd dŵr a nwyon eraill.</a:t>
            </a:r>
          </a:p>
          <a:p>
            <a:r>
              <a:rPr lang="cy-GB" b="1" dirty="0">
                <a:solidFill>
                  <a:srgbClr val="DA1884"/>
                </a:solidFill>
              </a:rPr>
              <a:t>Ehangiad thermol: </a:t>
            </a:r>
            <a:r>
              <a:rPr lang="cy-GB" dirty="0"/>
              <a:t>cynnydd mewn cyfaint o ganlyniad i wres.</a:t>
            </a:r>
          </a:p>
          <a:p>
            <a:pPr lvl="0"/>
            <a:r>
              <a:rPr lang="cy-GB" b="1" dirty="0">
                <a:solidFill>
                  <a:srgbClr val="DA1884"/>
                </a:solidFill>
              </a:rPr>
              <a:t>Pwysedd:</a:t>
            </a:r>
            <a:r>
              <a:rPr lang="cy-GB" dirty="0"/>
              <a:t> mesur o rym dros ardal benodol. </a:t>
            </a:r>
            <a:br>
              <a:rPr lang="cy-GB" dirty="0"/>
            </a:br>
            <a:r>
              <a:rPr lang="cy-GB" dirty="0"/>
              <a:t>Felly, </a:t>
            </a:r>
            <a:r>
              <a:rPr lang="cy-GB" b="1" dirty="0">
                <a:solidFill>
                  <a:srgbClr val="DA1884"/>
                </a:solidFill>
              </a:rPr>
              <a:t>pwysedd aer</a:t>
            </a:r>
            <a:r>
              <a:rPr lang="cy-GB" dirty="0"/>
              <a:t> yw’r grym mae’r aer yn ei roi ar ardal benodol.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099" y="637032"/>
            <a:ext cx="10596086" cy="440661"/>
          </a:xfrm>
        </p:spPr>
        <p:txBody>
          <a:bodyPr/>
          <a:lstStyle/>
          <a:p>
            <a:r>
              <a:rPr lang="cy-GB"/>
              <a:t>Dull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099" y="1387829"/>
            <a:ext cx="7542643" cy="4863210"/>
          </a:xfrm>
          <a:ln>
            <a:noFill/>
          </a:ln>
        </p:spPr>
        <p:txBody>
          <a:bodyPr/>
          <a:lstStyle/>
          <a:p>
            <a:r>
              <a:rPr lang="cy-GB"/>
              <a:t>Rwyt ti’n mynd i ymchwilio i ehangiad a chywasgiad aer!</a:t>
            </a:r>
          </a:p>
          <a:p>
            <a:endParaRPr lang="en-GB" dirty="0"/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r>
              <a:rPr lang="cy-GB"/>
              <a:t>Llenwa falŵn â gwynt sawl gwaith fel bod modd ei ymestyn.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r>
              <a:rPr lang="cy-GB"/>
              <a:t>Nawr ymestyn y balŵn dros botel ddŵr wag.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r>
              <a:rPr lang="cy-GB"/>
              <a:t>Dalia’r botel mewn powlen o ddŵr poeth.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30B3AD-2BE5-4FE1-BD13-18CA2FFB1A5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8" name="Picture 7" descr="A hand holding an empty bottle with balloon stretched over top in a bowl of water.">
            <a:extLst>
              <a:ext uri="{FF2B5EF4-FFF2-40B4-BE49-F238E27FC236}">
                <a16:creationId xmlns:a16="http://schemas.microsoft.com/office/drawing/2014/main" id="{1A84F67B-C1CE-49F7-988B-EDF495F2C01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6959" y="1186714"/>
            <a:ext cx="2397217" cy="403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85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8584" y="1299836"/>
            <a:ext cx="5883618" cy="4038169"/>
          </a:xfrm>
          <a:ln>
            <a:noFill/>
          </a:ln>
        </p:spPr>
        <p:txBody>
          <a:bodyPr>
            <a:normAutofit/>
          </a:bodyPr>
          <a:lstStyle/>
          <a:p>
            <a:pPr marL="457200" indent="-457200">
              <a:buClr>
                <a:srgbClr val="DA1884"/>
              </a:buClr>
              <a:buFont typeface="+mj-lt"/>
              <a:buAutoNum type="arabicPeriod" startAt="4"/>
            </a:pPr>
            <a:r>
              <a:rPr lang="cy-GB"/>
              <a:t>Nawr rho'r botel mewn bowlen o ddŵr a rhew.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 startAt="4"/>
            </a:pPr>
            <a:r>
              <a:rPr lang="cy-GB"/>
              <a:t>Beth sy'n digwydd i'r balŵn?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 startAt="4"/>
            </a:pPr>
            <a:r>
              <a:rPr lang="cy-GB"/>
              <a:t>Beth allet ti ei newid i ymchwilio ymhellach i hyn?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DEF921-E252-4BD3-88EF-69C927821B9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7" name="Picture 6" descr="A hand holding an empty bottle with balloon stretched over top in a bowl of water with ice.&#10;">
            <a:extLst>
              <a:ext uri="{FF2B5EF4-FFF2-40B4-BE49-F238E27FC236}">
                <a16:creationId xmlns:a16="http://schemas.microsoft.com/office/drawing/2014/main" id="{74D9E390-9870-4980-84F2-54F39FAE079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9226" y="1387829"/>
            <a:ext cx="2606725" cy="36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17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wnaethoch chi ei ddarganfod?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3230357"/>
          </a:xfrm>
        </p:spPr>
        <p:txBody>
          <a:bodyPr/>
          <a:lstStyle/>
          <a:p>
            <a:r>
              <a:rPr lang="cy-GB"/>
              <a:t>Beth sydd yn y botel blastig ‘wag’?</a:t>
            </a:r>
          </a:p>
          <a:p>
            <a:r>
              <a:rPr lang="cy-GB"/>
              <a:t>Beth sy’n digwydd i’r balŵn pan fydd y botel yn sefyll mewn dŵr poeth a dŵr oer?</a:t>
            </a:r>
          </a:p>
          <a:p>
            <a:r>
              <a:rPr lang="cy-GB"/>
              <a:t>Sut byddet ti’n disgrifio’r newidiadau i’r nwy (aer) yn y botel pan gaiff ei gynhesu neu ei oeri?</a:t>
            </a:r>
          </a:p>
          <a:p>
            <a:r>
              <a:rPr lang="cy-GB"/>
              <a:t>Alli di feddwl am rywbeth a allai ddibynnu ar aer poeth i hedfan?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A37117CB-4F11-4C05-8318-A34A729234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500" y="4980218"/>
            <a:ext cx="8061465" cy="18777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Gwerthusiad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sz="2000"/>
              <a:t>Sut wyt ti’n teimlo am ein </a:t>
            </a:r>
            <a:r>
              <a:rPr lang="cy-GB" sz="2000" b="1">
                <a:solidFill>
                  <a:srgbClr val="DA1884"/>
                </a:solidFill>
              </a:rPr>
              <a:t>hamcanion dysgu</a:t>
            </a:r>
            <a:r>
              <a:rPr lang="cy-GB" sz="2000"/>
              <a:t> heddiw?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/>
              <a:t>Rwy’n deall mai hylif ydy aer: mae’n llifo, gall newid siâp ac mae’n llenwi ei gynhwysydd.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/>
              <a:t>Rwy’n gwybod am symudiad gronynnau mewn nwy ac rwy'n deall bod gwres yn gwneud i’r nwy ehangu.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/>
              <a:t>Rwy'n gwybod mai pwysedd aer ydy grym aer dros ardal benodol.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/>
              <a:t>Rwy’n gallu adnabod newidynnau.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/>
              <a:t>Rwy’n gallu cofnodi’r hyn a welwyd ac esbonio’r hyn a ddarganfuwyd.</a:t>
            </a:r>
          </a:p>
          <a:p>
            <a:r>
              <a:rPr lang="cy-GB" sz="2000"/>
              <a:t>Os wyt ti’n teimlo’n hyderus, dangosa 5 bys i’r athro, neu dangosa 1 os wyt ti’n teimlo bod angen i ti gael sgwrs arall i egluro’r wers.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C3BB68-3A9E-406A-91F7-433B05C94C7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19533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66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>
                <a:latin typeface="Century Gothic" panose="020B0502020202020204" pitchFamily="34" charset="0"/>
              </a:rPr>
              <a:t>Sleid 2: delwedd © Balefire/Shutterstock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Sleidiau 5 a 6: delweddau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8: delwedd © Sichonl/Shutterstock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460</Words>
  <Application>Microsoft Office PowerPoint</Application>
  <PresentationFormat>Widescreen</PresentationFormat>
  <Paragraphs>51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Ymchwiliadau gwyddoniaeth cynradd https://rsc.li/3CtZi5I   </vt:lpstr>
      <vt:lpstr>Cwpanau gludiog</vt:lpstr>
      <vt:lpstr>Amcanion dysgu</vt:lpstr>
      <vt:lpstr>Geirfa ddefnyddiol</vt:lpstr>
      <vt:lpstr>Dull</vt:lpstr>
      <vt:lpstr>PowerPoint Presentation</vt:lpstr>
      <vt:lpstr>Beth wnaethoch chi ei ddarganfod?</vt:lpstr>
      <vt:lpstr>Gwerthusiad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Cwpanau gludiog - sleidiau dosbarth</dc:title>
  <dc:subject>Mae’r arbrawf hwn yn canolbwyntio ar nwyon a phwysedd aer.</dc:subject>
  <dc:creator>Melinda Welch</dc:creator>
  <cp:keywords>Primary science experiment_investigation_gases_air pressure</cp:keywords>
  <cp:lastModifiedBy>Chloe Francis</cp:lastModifiedBy>
  <cp:revision>257</cp:revision>
  <dcterms:created xsi:type="dcterms:W3CDTF">2021-04-13T16:26:00Z</dcterms:created>
  <dcterms:modified xsi:type="dcterms:W3CDTF">2021-08-05T14:37:06Z</dcterms:modified>
  <cp:category>Royal Society of Chemistry</cp:category>
</cp:coreProperties>
</file>