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9"/>
  </p:notesMasterIdLst>
  <p:sldIdLst>
    <p:sldId id="293" r:id="rId5"/>
    <p:sldId id="294" r:id="rId6"/>
    <p:sldId id="301" r:id="rId7"/>
    <p:sldId id="30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1FF72757-5A71-4AE8-BD67-48803ECBEF0B}">
          <p14:sldIdLst>
            <p14:sldId id="293"/>
          </p14:sldIdLst>
        </p14:section>
        <p14:section name="Integrated instructions" id="{64C1D022-18C7-40BA-992A-2955A02C6340}">
          <p14:sldIdLst>
            <p14:sldId id="294"/>
            <p14:sldId id="301"/>
            <p14:sldId id="30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  <p188:author id="{F6AD4F52-0F02-D84A-782E-12A82FD41B8D}" name="Rebecca Laye" initials="RL" userId="S::layer@rsc.org::a637b591-6294-49a0-9d1f-f2b57ba89855" providerId="AD"/>
  <p188:author id="{882225AA-91C1-56A3-979F-321CDDA73B13}" name="Emma Lumb" initials="EL" userId="S::LumbE@rsc.org::9492ac99-bdb3-413c-b074-05d0b4f2559a" providerId="AD"/>
  <p188:author id="{5F1CC0B0-84E0-BD6A-D99C-C314168B48E6}" name="Juliet Kennard" initials="JK" userId="S::kennardj@rsc.org::171ce03e-ecb9-44f8-bcbb-a85643c4c66a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75268F-2556-447C-B324-C85F5C9930A2}" v="7" dt="2025-02-10T16:57:49.5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64747" autoAdjust="0"/>
  </p:normalViewPr>
  <p:slideViewPr>
    <p:cSldViewPr snapToGrid="0">
      <p:cViewPr varScale="1">
        <p:scale>
          <a:sx n="50" d="100"/>
          <a:sy n="50" d="100"/>
        </p:scale>
        <p:origin x="115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t Kennard" userId="171ce03e-ecb9-44f8-bcbb-a85643c4c66a" providerId="ADAL" clId="{4C75268F-2556-447C-B324-C85F5C9930A2}"/>
    <pc:docChg chg="custSel modSld modMainMaster">
      <pc:chgData name="Juliet Kennard" userId="171ce03e-ecb9-44f8-bcbb-a85643c4c66a" providerId="ADAL" clId="{4C75268F-2556-447C-B324-C85F5C9930A2}" dt="2025-02-10T16:55:20.144" v="34" actId="1036"/>
      <pc:docMkLst>
        <pc:docMk/>
      </pc:docMkLst>
      <pc:sldChg chg="modSp mod modNotesTx">
        <pc:chgData name="Juliet Kennard" userId="171ce03e-ecb9-44f8-bcbb-a85643c4c66a" providerId="ADAL" clId="{4C75268F-2556-447C-B324-C85F5C9930A2}" dt="2025-02-10T16:55:20.144" v="34" actId="1036"/>
        <pc:sldMkLst>
          <pc:docMk/>
          <pc:sldMk cId="472853854" sldId="293"/>
        </pc:sldMkLst>
        <pc:spChg chg="mod">
          <ac:chgData name="Juliet Kennard" userId="171ce03e-ecb9-44f8-bcbb-a85643c4c66a" providerId="ADAL" clId="{4C75268F-2556-447C-B324-C85F5C9930A2}" dt="2025-02-10T16:55:20.144" v="34" actId="1036"/>
          <ac:spMkLst>
            <pc:docMk/>
            <pc:sldMk cId="472853854" sldId="293"/>
            <ac:spMk id="3" creationId="{DFE117A8-3006-844E-A87E-1574BE8ABE1B}"/>
          </ac:spMkLst>
        </pc:spChg>
      </pc:sldChg>
      <pc:sldChg chg="modSp mod modNotesTx">
        <pc:chgData name="Juliet Kennard" userId="171ce03e-ecb9-44f8-bcbb-a85643c4c66a" providerId="ADAL" clId="{4C75268F-2556-447C-B324-C85F5C9930A2}" dt="2025-02-10T16:54:40.733" v="21" actId="20577"/>
        <pc:sldMkLst>
          <pc:docMk/>
          <pc:sldMk cId="2569145691" sldId="301"/>
        </pc:sldMkLst>
        <pc:spChg chg="mod">
          <ac:chgData name="Juliet Kennard" userId="171ce03e-ecb9-44f8-bcbb-a85643c4c66a" providerId="ADAL" clId="{4C75268F-2556-447C-B324-C85F5C9930A2}" dt="2025-02-10T16:51:44.697" v="7"/>
          <ac:spMkLst>
            <pc:docMk/>
            <pc:sldMk cId="2569145691" sldId="301"/>
            <ac:spMk id="100" creationId="{00000000-0000-0000-0000-000000000000}"/>
          </ac:spMkLst>
        </pc:spChg>
      </pc:sldChg>
      <pc:sldChg chg="delSp modSp mod modNotesTx">
        <pc:chgData name="Juliet Kennard" userId="171ce03e-ecb9-44f8-bcbb-a85643c4c66a" providerId="ADAL" clId="{4C75268F-2556-447C-B324-C85F5C9930A2}" dt="2025-02-10T16:54:35.591" v="20" actId="20577"/>
        <pc:sldMkLst>
          <pc:docMk/>
          <pc:sldMk cId="1374186592" sldId="302"/>
        </pc:sldMkLst>
        <pc:spChg chg="del">
          <ac:chgData name="Juliet Kennard" userId="171ce03e-ecb9-44f8-bcbb-a85643c4c66a" providerId="ADAL" clId="{4C75268F-2556-447C-B324-C85F5C9930A2}" dt="2025-02-10T16:53:37.395" v="14" actId="478"/>
          <ac:spMkLst>
            <pc:docMk/>
            <pc:sldMk cId="1374186592" sldId="302"/>
            <ac:spMk id="2" creationId="{CCC65567-F02E-C63F-AF4F-A56389B3DE9E}"/>
          </ac:spMkLst>
        </pc:spChg>
        <pc:spChg chg="mod">
          <ac:chgData name="Juliet Kennard" userId="171ce03e-ecb9-44f8-bcbb-a85643c4c66a" providerId="ADAL" clId="{4C75268F-2556-447C-B324-C85F5C9930A2}" dt="2025-02-10T16:53:21.200" v="12" actId="1076"/>
          <ac:spMkLst>
            <pc:docMk/>
            <pc:sldMk cId="1374186592" sldId="302"/>
            <ac:spMk id="3" creationId="{BA9061FA-30BC-C0B8-4B13-24626630B6B6}"/>
          </ac:spMkLst>
        </pc:spChg>
        <pc:spChg chg="mod">
          <ac:chgData name="Juliet Kennard" userId="171ce03e-ecb9-44f8-bcbb-a85643c4c66a" providerId="ADAL" clId="{4C75268F-2556-447C-B324-C85F5C9930A2}" dt="2025-02-10T16:53:44.738" v="15" actId="1076"/>
          <ac:spMkLst>
            <pc:docMk/>
            <pc:sldMk cId="1374186592" sldId="302"/>
            <ac:spMk id="4" creationId="{33F11AE4-D331-5288-5E1E-E23E063E7BE2}"/>
          </ac:spMkLst>
        </pc:spChg>
        <pc:spChg chg="mod">
          <ac:chgData name="Juliet Kennard" userId="171ce03e-ecb9-44f8-bcbb-a85643c4c66a" providerId="ADAL" clId="{4C75268F-2556-447C-B324-C85F5C9930A2}" dt="2025-02-10T16:53:55.437" v="16" actId="1076"/>
          <ac:spMkLst>
            <pc:docMk/>
            <pc:sldMk cId="1374186592" sldId="302"/>
            <ac:spMk id="13" creationId="{56CF1F9A-E00B-3D3C-C1C9-24643508EAA7}"/>
          </ac:spMkLst>
        </pc:spChg>
        <pc:spChg chg="mod">
          <ac:chgData name="Juliet Kennard" userId="171ce03e-ecb9-44f8-bcbb-a85643c4c66a" providerId="ADAL" clId="{4C75268F-2556-447C-B324-C85F5C9930A2}" dt="2025-02-10T16:54:25.892" v="18" actId="20577"/>
          <ac:spMkLst>
            <pc:docMk/>
            <pc:sldMk cId="1374186592" sldId="302"/>
            <ac:spMk id="100" creationId="{00000000-0000-0000-0000-000000000000}"/>
          </ac:spMkLst>
        </pc:spChg>
      </pc:sldChg>
      <pc:sldMasterChg chg="modSldLayout">
        <pc:chgData name="Juliet Kennard" userId="171ce03e-ecb9-44f8-bcbb-a85643c4c66a" providerId="ADAL" clId="{4C75268F-2556-447C-B324-C85F5C9930A2}" dt="2025-02-10T16:49:28.100" v="1" actId="1076"/>
        <pc:sldMasterMkLst>
          <pc:docMk/>
          <pc:sldMasterMk cId="1912234829" sldId="2147483672"/>
        </pc:sldMasterMkLst>
        <pc:sldLayoutChg chg="modSp mod">
          <pc:chgData name="Juliet Kennard" userId="171ce03e-ecb9-44f8-bcbb-a85643c4c66a" providerId="ADAL" clId="{4C75268F-2556-447C-B324-C85F5C9930A2}" dt="2025-02-10T16:49:28.100" v="1" actId="1076"/>
          <pc:sldLayoutMkLst>
            <pc:docMk/>
            <pc:sldMasterMk cId="1912234829" sldId="2147483672"/>
            <pc:sldLayoutMk cId="3993923393" sldId="2147483684"/>
          </pc:sldLayoutMkLst>
          <pc:spChg chg="mod">
            <ac:chgData name="Juliet Kennard" userId="171ce03e-ecb9-44f8-bcbb-a85643c4c66a" providerId="ADAL" clId="{4C75268F-2556-447C-B324-C85F5C9930A2}" dt="2025-02-10T16:49:28.100" v="1" actId="1076"/>
            <ac:spMkLst>
              <pc:docMk/>
              <pc:sldMasterMk cId="1912234829" sldId="2147483672"/>
              <pc:sldLayoutMk cId="3993923393" sldId="2147483684"/>
              <ac:spMk id="2" creationId="{980296CB-FD8F-7B28-2D63-5BD1D318741F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E99E1-1495-406F-B49D-BDD45F7BC339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DA5DC-95BF-4697-A9FC-A2237F0DBC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resource is based on a method developed by CLEAPSS, PP057 Making a universal indicator – a microscale approach, available at https://science.cleapss.org.uk/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Royal Society of Chemistry, Emma Lumb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240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r>
              <a:rPr lang="en-GB" sz="18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</a:t>
            </a:r>
          </a:p>
          <a:p>
            <a:pPr marL="0" lvl="0" indent="0">
              <a:lnSpc>
                <a:spcPct val="107000"/>
              </a:lnSpc>
              <a:buFont typeface="+mj-lt"/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down the columns: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strong acid to each square in the column.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weak acid to each square in the column.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neutral buffer to each square in the column.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weak alkali to each square in the column.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strong alkali to each square in the column.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across the rows: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bromothymol blue to each square in the row.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methyl orange to each square in the row.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phenolphthalein to each square in the row.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universal indicator to each square in the row.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795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r>
              <a:rPr lang="en-GB" sz="18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the mixed indicator by adding 10 drops bromothymol blue, 5 drops methyl orange and 5 drops phenolphthalein to a small beaker or vial.</a:t>
            </a:r>
          </a:p>
          <a:p>
            <a:pPr marL="0" lvl="0" indent="0">
              <a:lnSpc>
                <a:spcPct val="107000"/>
              </a:lnSpc>
              <a:buFont typeface="+mj-lt"/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down the columns: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 startAt="2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strong acid to each square in the column.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weak acid to each square in the column.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neutral buffer to each square in the column.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weak alkali to each square in the column.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strong alkali to each square in the column.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across the rows: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your mixed indicator to each square in the row.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universal indicator to each square in the row.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183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rsc.li/4i8Muq6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11/02/2025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63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9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06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60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3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6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18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375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14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3" y="5816606"/>
            <a:ext cx="1754412" cy="417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0296CB-FD8F-7B28-2D63-5BD1D318741F}"/>
              </a:ext>
            </a:extLst>
          </p:cNvPr>
          <p:cNvSpPr txBox="1"/>
          <p:nvPr userDrawn="1"/>
        </p:nvSpPr>
        <p:spPr>
          <a:xfrm>
            <a:off x="7749450" y="5814707"/>
            <a:ext cx="5062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dirty="0" err="1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Lawrlwytho</a:t>
            </a:r>
            <a:r>
              <a:rPr lang="en-GB" sz="18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o</a:t>
            </a:r>
            <a:r>
              <a:rPr lang="en-GB" sz="1800" b="1" u="non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n-GB" b="1" u="none" dirty="0">
                <a:solidFill>
                  <a:schemeClr val="bg1"/>
                </a:solidFill>
                <a:latin typeface="Century Gothic" panose="020B0502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rsc.li/4i8Muq6 </a:t>
            </a:r>
            <a:endParaRPr lang="en-GB" sz="1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92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11/02/2025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23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5" r:id="rId2"/>
    <p:sldLayoutId id="2147483686" r:id="rId3"/>
    <p:sldLayoutId id="214748368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rsc.li/4i8Muq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rsc.li/4i8Muq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FE117A8-3006-844E-A87E-1574BE8ABE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9750" y="2314575"/>
            <a:ext cx="5410200" cy="244792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750" b="1" i="0" u="none" strike="noStrike" kern="1200" cap="none" spc="0" normalizeH="0" baseline="0" noProof="0" dirty="0" err="1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Dangosydd</a:t>
            </a:r>
            <a:r>
              <a:rPr kumimoji="0" lang="en-GB" sz="3750" b="1" i="0" u="none" strike="noStrike" kern="1200" cap="none" spc="0" normalizeH="0" baseline="0" noProof="0" dirty="0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GB" sz="3750" b="1" i="0" u="none" strike="noStrike" kern="1200" cap="none" spc="0" normalizeH="0" baseline="0" noProof="0" dirty="0" err="1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cyffredinol</a:t>
            </a:r>
            <a:r>
              <a:rPr kumimoji="0" lang="en-US" sz="3750" b="1" i="0" u="none" strike="noStrike" kern="1200" cap="none" spc="0" normalizeH="0" baseline="0" noProof="0" dirty="0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GB" sz="3750" b="1" i="0" u="none" strike="noStrike" kern="1200" cap="none" spc="0" normalizeH="0" baseline="0" noProof="0" dirty="0" err="1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graddfa</a:t>
            </a:r>
            <a:r>
              <a:rPr kumimoji="0" lang="en-GB" sz="3750" b="1" i="0" u="none" strike="noStrike" kern="1200" cap="none" spc="0" normalizeH="0" baseline="0" noProof="0" dirty="0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micro</a:t>
            </a:r>
            <a:endParaRPr kumimoji="0" lang="en-US" sz="3750" b="1" i="0" u="none" strike="noStrike" kern="1200" cap="none" spc="0" normalizeH="0" baseline="0" noProof="0" dirty="0">
              <a:ln>
                <a:noFill/>
              </a:ln>
              <a:solidFill>
                <a:srgbClr val="C8102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3750" b="1" i="0" u="none" strike="noStrike" kern="1200" cap="none" spc="0" normalizeH="0" baseline="0" noProof="0" dirty="0">
              <a:ln>
                <a:noFill/>
              </a:ln>
              <a:solidFill>
                <a:srgbClr val="C8102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Cyfarwyddiadau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Integredig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6" name="Picture 5" descr="An image showing small bottles with circles of coloured liquid">
            <a:extLst>
              <a:ext uri="{FF2B5EF4-FFF2-40B4-BE49-F238E27FC236}">
                <a16:creationId xmlns:a16="http://schemas.microsoft.com/office/drawing/2014/main" id="{6FF766FB-D5AD-0ED0-32F7-D81C540BA2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178" y="-584817"/>
            <a:ext cx="4320000" cy="432000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607"/>
            </a:stretch>
          </a:blipFill>
          <a:ln w="127000">
            <a:solidFill>
              <a:srgbClr val="C8102E"/>
            </a:solidFill>
          </a:ln>
        </p:spPr>
      </p:pic>
    </p:spTree>
    <p:extLst>
      <p:ext uri="{BB962C8B-B14F-4D97-AF65-F5344CB8AC3E}">
        <p14:creationId xmlns:p14="http://schemas.microsoft.com/office/powerpoint/2010/main" val="472853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F1B30-7860-0E79-C046-E709BF5EF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entury Gothic"/>
              </a:rPr>
              <a:t>Cyfarwyddiadau</a:t>
            </a:r>
            <a:r>
              <a:rPr lang="en-GB" dirty="0">
                <a:latin typeface="Century Gothic"/>
              </a:rPr>
              <a:t> </a:t>
            </a:r>
            <a:r>
              <a:rPr lang="en-GB" dirty="0" err="1">
                <a:latin typeface="Century Gothic"/>
              </a:rPr>
              <a:t>Integredig</a:t>
            </a:r>
            <a:r>
              <a:rPr lang="en-GB" dirty="0">
                <a:latin typeface="Century Gothic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9B1BE-418B-A700-C671-97C104E1A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GB" sz="1800" dirty="0">
                <a:latin typeface="Century Gothic"/>
              </a:rPr>
              <a:t>Mae </a:t>
            </a:r>
            <a:r>
              <a:rPr lang="en-GB" sz="1800" dirty="0" err="1">
                <a:latin typeface="Century Gothic"/>
              </a:rPr>
              <a:t>cyfarwyddiadau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integredig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yn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defnyddio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rhifo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clir</a:t>
            </a:r>
            <a:r>
              <a:rPr lang="en-GB" sz="1800" dirty="0">
                <a:latin typeface="Century Gothic"/>
              </a:rPr>
              <a:t>, </a:t>
            </a:r>
            <a:r>
              <a:rPr lang="en-GB" sz="1800" dirty="0" err="1">
                <a:latin typeface="Century Gothic"/>
              </a:rPr>
              <a:t>saethau</a:t>
            </a:r>
            <a:r>
              <a:rPr lang="en-GB" sz="1800" dirty="0">
                <a:latin typeface="Century Gothic"/>
              </a:rPr>
              <a:t> a </a:t>
            </a:r>
            <a:r>
              <a:rPr lang="en-GB" sz="1800" dirty="0" err="1">
                <a:latin typeface="Century Gothic"/>
              </a:rPr>
              <a:t>phictogramau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syml</a:t>
            </a:r>
            <a:r>
              <a:rPr lang="en-GB" sz="1800" dirty="0">
                <a:latin typeface="Century Gothic"/>
              </a:rPr>
              <a:t>, </a:t>
            </a:r>
            <a:r>
              <a:rPr lang="en-GB" sz="1800" dirty="0" err="1">
                <a:latin typeface="Century Gothic"/>
              </a:rPr>
              <a:t>fel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llygad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ddangos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pryd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wneud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arsylwadau</a:t>
            </a:r>
            <a:r>
              <a:rPr lang="en-GB" sz="1800" dirty="0">
                <a:latin typeface="Century Gothic"/>
              </a:rPr>
              <a:t>. </a:t>
            </a:r>
            <a:r>
              <a:rPr lang="en-GB" sz="1800" dirty="0" err="1">
                <a:latin typeface="Century Gothic"/>
              </a:rPr>
              <a:t>Cawsant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eu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datblygu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gan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ddefnyddio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theori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llwyth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gwybyddol</a:t>
            </a:r>
            <a:r>
              <a:rPr lang="en-GB" sz="1800" dirty="0">
                <a:latin typeface="Century Gothic"/>
              </a:rPr>
              <a:t> ac </a:t>
            </a:r>
            <a:r>
              <a:rPr lang="en-GB" sz="1800" dirty="0" err="1">
                <a:latin typeface="Century Gothic"/>
              </a:rPr>
              <a:t>maen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nhw’n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dileu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gwybodaeth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ddiangen</a:t>
            </a:r>
            <a:r>
              <a:rPr lang="en-GB" sz="1800" dirty="0">
                <a:latin typeface="Century Gothic"/>
              </a:rPr>
              <a:t>. Felly, </a:t>
            </a:r>
            <a:r>
              <a:rPr lang="en-GB" sz="1800" dirty="0" err="1">
                <a:latin typeface="Century Gothic"/>
              </a:rPr>
              <a:t>mae'r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cyfarwyddiadau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yn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lleihau'r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llwyth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diangen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ar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ddysgwyr</a:t>
            </a:r>
            <a:r>
              <a:rPr lang="en-GB" sz="1800" dirty="0">
                <a:latin typeface="Century Gothic"/>
              </a:rPr>
              <a:t>, </a:t>
            </a:r>
            <a:r>
              <a:rPr lang="en-GB" sz="1800" dirty="0" err="1">
                <a:latin typeface="Century Gothic"/>
              </a:rPr>
              <a:t>gan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gynyddu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gallu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eu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cof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gweithredol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feddwl</a:t>
            </a:r>
            <a:r>
              <a:rPr lang="en-GB" sz="1800" dirty="0">
                <a:latin typeface="Century Gothic"/>
              </a:rPr>
              <a:t> am </a:t>
            </a:r>
            <a:r>
              <a:rPr lang="en-GB" sz="1800" dirty="0" err="1">
                <a:latin typeface="Century Gothic"/>
              </a:rPr>
              <a:t>yr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hyn</a:t>
            </a:r>
            <a:r>
              <a:rPr lang="en-GB" sz="1800" dirty="0">
                <a:latin typeface="Century Gothic"/>
              </a:rPr>
              <a:t> y </a:t>
            </a:r>
            <a:r>
              <a:rPr lang="en-GB" sz="1800" dirty="0" err="1">
                <a:latin typeface="Century Gothic"/>
              </a:rPr>
              <a:t>maent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yn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ei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wneud</a:t>
            </a:r>
            <a:r>
              <a:rPr lang="en-GB" sz="1800" dirty="0">
                <a:latin typeface="Century Gothic"/>
              </a:rPr>
              <a:t> a </a:t>
            </a:r>
            <a:r>
              <a:rPr lang="en-GB" sz="1800" dirty="0" err="1">
                <a:latin typeface="Century Gothic"/>
              </a:rPr>
              <a:t>pham</a:t>
            </a:r>
            <a:r>
              <a:rPr lang="en-GB" sz="1800" dirty="0">
                <a:latin typeface="Century Gothic"/>
              </a:rPr>
              <a:t>.</a:t>
            </a:r>
            <a:endParaRPr lang="en-US" dirty="0">
              <a:latin typeface="Century Gothic"/>
            </a:endParaRPr>
          </a:p>
          <a:p>
            <a:r>
              <a:rPr lang="en-GB" sz="1800" dirty="0" err="1">
                <a:latin typeface="Century Gothic"/>
                <a:ea typeface="Calibri"/>
                <a:cs typeface="Times New Roman"/>
              </a:rPr>
              <a:t>Darllenwch</a:t>
            </a:r>
            <a:r>
              <a:rPr lang="en-GB" sz="1800" dirty="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dirty="0" err="1">
                <a:latin typeface="Century Gothic"/>
                <a:ea typeface="Calibri"/>
                <a:cs typeface="Times New Roman"/>
              </a:rPr>
              <a:t>fwy</a:t>
            </a:r>
            <a:r>
              <a:rPr lang="en-GB" sz="1800" dirty="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dirty="0" err="1">
                <a:latin typeface="Century Gothic"/>
                <a:ea typeface="Calibri"/>
                <a:cs typeface="Times New Roman"/>
              </a:rPr>
              <a:t>yn</a:t>
            </a:r>
            <a:r>
              <a:rPr lang="en-GB" sz="1800" dirty="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entury Gothic"/>
                <a:ea typeface="Calibri"/>
                <a:cs typeface="Times New Roman"/>
              </a:rPr>
              <a:t>rsc.li/47bIKi5 </a:t>
            </a:r>
            <a:r>
              <a:rPr lang="en-GB" sz="1800" dirty="0">
                <a:effectLst/>
                <a:latin typeface="Century Gothic"/>
                <a:ea typeface="Calibri"/>
                <a:cs typeface="Times New Roman"/>
              </a:rPr>
              <a:t>. </a:t>
            </a:r>
            <a:endParaRPr lang="en-GB" dirty="0"/>
          </a:p>
          <a:p>
            <a:pPr marL="0" indent="0">
              <a:buNone/>
            </a:pPr>
            <a:endParaRPr lang="en-GB" sz="1800" dirty="0">
              <a:latin typeface="Century Gothic"/>
              <a:ea typeface="Calibri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498C19-6EEE-0A48-266C-E2BC17B5EDDE}"/>
              </a:ext>
            </a:extLst>
          </p:cNvPr>
          <p:cNvSpPr txBox="1"/>
          <p:nvPr/>
        </p:nvSpPr>
        <p:spPr>
          <a:xfrm rot="5400000" flipH="1">
            <a:off x="9762367" y="2046423"/>
            <a:ext cx="406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Rhagarweiniad</a:t>
            </a:r>
            <a:endParaRPr lang="en-GB" sz="3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859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832256A5-0B13-D201-425D-B3DB942F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z="4000" err="1">
                <a:latin typeface="Calibri Light"/>
                <a:cs typeface="Calibri Light"/>
              </a:rPr>
              <a:t>Cyfarwyddiadau</a:t>
            </a:r>
            <a:r>
              <a:rPr lang="en-GB" sz="4000" dirty="0">
                <a:latin typeface="Calibri Light"/>
                <a:cs typeface="Calibri Light"/>
              </a:rPr>
              <a:t> </a:t>
            </a:r>
            <a:r>
              <a:rPr lang="en-GB" sz="4000" err="1">
                <a:latin typeface="Calibri Light"/>
                <a:cs typeface="Calibri Light"/>
              </a:rPr>
              <a:t>integredig</a:t>
            </a:r>
            <a:r>
              <a:rPr lang="en-GB" sz="4000" dirty="0"/>
              <a:t>: </a:t>
            </a:r>
            <a:r>
              <a:rPr lang="en-GB" sz="4000" err="1">
                <a:latin typeface="Calibri Light"/>
                <a:ea typeface="Calibri Light"/>
                <a:cs typeface="Calibri Light"/>
              </a:rPr>
              <a:t>dangosydd</a:t>
            </a:r>
            <a:r>
              <a:rPr lang="en-GB" sz="4000" dirty="0">
                <a:latin typeface="Calibri Light"/>
                <a:ea typeface="Calibri Light"/>
                <a:cs typeface="Calibri Light"/>
              </a:rPr>
              <a:t> </a:t>
            </a:r>
            <a:r>
              <a:rPr lang="en-GB" sz="4000" err="1">
                <a:latin typeface="Calibri Light"/>
                <a:ea typeface="Calibri Light"/>
                <a:cs typeface="Calibri Light"/>
              </a:rPr>
              <a:t>cyffredinol</a:t>
            </a:r>
            <a:endParaRPr lang="en-US" sz="4000" err="1">
              <a:latin typeface="Calibri Light"/>
              <a:ea typeface="Calibri Light"/>
              <a:cs typeface="Calibri Light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6AF59D5-B8A6-FC57-7D48-CF37B4FC9403}"/>
              </a:ext>
            </a:extLst>
          </p:cNvPr>
          <p:cNvGraphicFramePr>
            <a:graphicFrameLocks noGrp="1"/>
          </p:cNvGraphicFramePr>
          <p:nvPr/>
        </p:nvGraphicFramePr>
        <p:xfrm>
          <a:off x="304799" y="269967"/>
          <a:ext cx="9395790" cy="41317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7164">
                  <a:extLst>
                    <a:ext uri="{9D8B030D-6E8A-4147-A177-3AD203B41FA5}">
                      <a16:colId xmlns:a16="http://schemas.microsoft.com/office/drawing/2014/main" val="1934214308"/>
                    </a:ext>
                  </a:extLst>
                </a:gridCol>
                <a:gridCol w="1354766">
                  <a:extLst>
                    <a:ext uri="{9D8B030D-6E8A-4147-A177-3AD203B41FA5}">
                      <a16:colId xmlns:a16="http://schemas.microsoft.com/office/drawing/2014/main" val="92819854"/>
                    </a:ext>
                  </a:extLst>
                </a:gridCol>
                <a:gridCol w="1565965">
                  <a:extLst>
                    <a:ext uri="{9D8B030D-6E8A-4147-A177-3AD203B41FA5}">
                      <a16:colId xmlns:a16="http://schemas.microsoft.com/office/drawing/2014/main" val="2498211324"/>
                    </a:ext>
                  </a:extLst>
                </a:gridCol>
                <a:gridCol w="1565965">
                  <a:extLst>
                    <a:ext uri="{9D8B030D-6E8A-4147-A177-3AD203B41FA5}">
                      <a16:colId xmlns:a16="http://schemas.microsoft.com/office/drawing/2014/main" val="202781032"/>
                    </a:ext>
                  </a:extLst>
                </a:gridCol>
                <a:gridCol w="1565965">
                  <a:extLst>
                    <a:ext uri="{9D8B030D-6E8A-4147-A177-3AD203B41FA5}">
                      <a16:colId xmlns:a16="http://schemas.microsoft.com/office/drawing/2014/main" val="3082933127"/>
                    </a:ext>
                  </a:extLst>
                </a:gridCol>
                <a:gridCol w="1565965">
                  <a:extLst>
                    <a:ext uri="{9D8B030D-6E8A-4147-A177-3AD203B41FA5}">
                      <a16:colId xmlns:a16="http://schemas.microsoft.com/office/drawing/2014/main" val="1483382473"/>
                    </a:ext>
                  </a:extLst>
                </a:gridCol>
              </a:tblGrid>
              <a:tr h="559563"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Asid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cryf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Asid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gwan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Niwtral</a:t>
                      </a:r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Alcali</a:t>
                      </a:r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gwan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Alcali</a:t>
                      </a:r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cryf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6218193"/>
                  </a:ext>
                </a:extLst>
              </a:tr>
              <a:tr h="8930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Bromothymol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glas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384996"/>
                  </a:ext>
                </a:extLst>
              </a:tr>
              <a:tr h="8930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Methyl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oren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969809"/>
                  </a:ext>
                </a:extLst>
              </a:tr>
              <a:tr h="8930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Ffenolffthalein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908911"/>
                  </a:ext>
                </a:extLst>
              </a:tr>
              <a:tr h="8930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Dangosydd</a:t>
                      </a:r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cyffredinol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189278"/>
                  </a:ext>
                </a:extLst>
              </a:tr>
            </a:tbl>
          </a:graphicData>
        </a:graphic>
      </p:graphicFrame>
      <p:sp>
        <p:nvSpPr>
          <p:cNvPr id="27" name="Bent Arrow 111">
            <a:extLst>
              <a:ext uri="{FF2B5EF4-FFF2-40B4-BE49-F238E27FC236}">
                <a16:creationId xmlns:a16="http://schemas.microsoft.com/office/drawing/2014/main" id="{B6023369-5DA7-DD69-D7E0-7BD9BFC7C3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2087177" y="4240122"/>
            <a:ext cx="501866" cy="841158"/>
          </a:xfrm>
          <a:prstGeom prst="bentArrow">
            <a:avLst>
              <a:gd name="adj1" fmla="val 16104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1F7297-8AD7-C335-95DC-53E5A4FE5186}"/>
              </a:ext>
            </a:extLst>
          </p:cNvPr>
          <p:cNvSpPr txBox="1"/>
          <p:nvPr/>
        </p:nvSpPr>
        <p:spPr>
          <a:xfrm>
            <a:off x="304799" y="4616721"/>
            <a:ext cx="1612731" cy="10680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</a:t>
            </a:r>
            <a:r>
              <a:rPr lang="en-GB" sz="1600" dirty="0">
                <a:sym typeface="Wingdings 2" panose="05020102010507070707" pitchFamily="18" charset="2"/>
              </a:rPr>
              <a:t>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asid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cryf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47" name="Bent Arrow 111">
            <a:extLst>
              <a:ext uri="{FF2B5EF4-FFF2-40B4-BE49-F238E27FC236}">
                <a16:creationId xmlns:a16="http://schemas.microsoft.com/office/drawing/2014/main" id="{67BF9699-AA27-E157-D913-51D8A3453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3769531" y="4639249"/>
            <a:ext cx="652151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2D9C01-5C88-B3B8-45A4-CEF3DBF67F45}"/>
              </a:ext>
            </a:extLst>
          </p:cNvPr>
          <p:cNvSpPr txBox="1"/>
          <p:nvPr/>
        </p:nvSpPr>
        <p:spPr>
          <a:xfrm>
            <a:off x="2758688" y="5055325"/>
            <a:ext cx="1876747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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asid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gwan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46" name="Bent Arrow 111">
            <a:extLst>
              <a:ext uri="{FF2B5EF4-FFF2-40B4-BE49-F238E27FC236}">
                <a16:creationId xmlns:a16="http://schemas.microsoft.com/office/drawing/2014/main" id="{146DF48F-7493-DE36-384F-F404E03754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5148520" y="4890360"/>
            <a:ext cx="1141189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987BE3-2110-90DE-F626-8A550125A630}"/>
              </a:ext>
            </a:extLst>
          </p:cNvPr>
          <p:cNvSpPr txBox="1"/>
          <p:nvPr/>
        </p:nvSpPr>
        <p:spPr>
          <a:xfrm>
            <a:off x="4826029" y="5550956"/>
            <a:ext cx="1415952" cy="1141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 </a:t>
            </a:r>
          </a:p>
          <a:p>
            <a:pPr algn="ctr"/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niwtral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36" name="Bent Arrow 111">
            <a:extLst>
              <a:ext uri="{FF2B5EF4-FFF2-40B4-BE49-F238E27FC236}">
                <a16:creationId xmlns:a16="http://schemas.microsoft.com/office/drawing/2014/main" id="{11BD2C11-00C1-A69A-7B7B-A582C360B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7015825" y="4609920"/>
            <a:ext cx="580305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498B8E-B48B-B0E9-3CE2-DDD1C528C2B8}"/>
              </a:ext>
            </a:extLst>
          </p:cNvPr>
          <p:cNvSpPr txBox="1"/>
          <p:nvPr/>
        </p:nvSpPr>
        <p:spPr>
          <a:xfrm>
            <a:off x="6432575" y="4990073"/>
            <a:ext cx="1723417" cy="871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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alcali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gwan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37" name="Bent Arrow 111">
            <a:extLst>
              <a:ext uri="{FF2B5EF4-FFF2-40B4-BE49-F238E27FC236}">
                <a16:creationId xmlns:a16="http://schemas.microsoft.com/office/drawing/2014/main" id="{CC4C17E1-13A8-4E6C-F4CE-F60954CC2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8208799" y="4977595"/>
            <a:ext cx="1291329" cy="1698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21F79C-3895-F883-34F8-B3C33A75474B}"/>
              </a:ext>
            </a:extLst>
          </p:cNvPr>
          <p:cNvSpPr txBox="1"/>
          <p:nvPr/>
        </p:nvSpPr>
        <p:spPr>
          <a:xfrm>
            <a:off x="8278828" y="5472545"/>
            <a:ext cx="1497797" cy="11892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 </a:t>
            </a:r>
          </a:p>
          <a:p>
            <a:pPr algn="ctr"/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alcali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cryf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45" name="Bent Arrow 111">
            <a:extLst>
              <a:ext uri="{FF2B5EF4-FFF2-40B4-BE49-F238E27FC236}">
                <a16:creationId xmlns:a16="http://schemas.microsoft.com/office/drawing/2014/main" id="{BE390424-154B-126F-4862-BDD9F9803B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 flipV="1">
            <a:off x="9700588" y="1152780"/>
            <a:ext cx="675864" cy="179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8EB53FF-BD29-31F6-68DC-60313EFDDD17}"/>
              </a:ext>
            </a:extLst>
          </p:cNvPr>
          <p:cNvSpPr txBox="1"/>
          <p:nvPr/>
        </p:nvSpPr>
        <p:spPr>
          <a:xfrm>
            <a:off x="10321786" y="254633"/>
            <a:ext cx="1765851" cy="11892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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bromothymol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glas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48" name="Bent Arrow 111">
            <a:extLst>
              <a:ext uri="{FF2B5EF4-FFF2-40B4-BE49-F238E27FC236}">
                <a16:creationId xmlns:a16="http://schemas.microsoft.com/office/drawing/2014/main" id="{F0DF4F8E-556E-4673-637A-BF3ACAE95E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 flipV="1">
            <a:off x="9700588" y="2086734"/>
            <a:ext cx="675864" cy="179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EBF524-846B-85B8-03E2-D6D996ADA6D1}"/>
              </a:ext>
            </a:extLst>
          </p:cNvPr>
          <p:cNvSpPr txBox="1"/>
          <p:nvPr/>
        </p:nvSpPr>
        <p:spPr>
          <a:xfrm>
            <a:off x="10273392" y="1741184"/>
            <a:ext cx="1765852" cy="9933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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methyl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oren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49" name="Bent Arrow 111">
            <a:extLst>
              <a:ext uri="{FF2B5EF4-FFF2-40B4-BE49-F238E27FC236}">
                <a16:creationId xmlns:a16="http://schemas.microsoft.com/office/drawing/2014/main" id="{6ED84528-A052-1F18-028A-54D418C2F0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9700588" y="2925310"/>
            <a:ext cx="978843" cy="36981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0C832F-AA09-52DC-1F74-8F2A58BED715}"/>
              </a:ext>
            </a:extLst>
          </p:cNvPr>
          <p:cNvSpPr txBox="1"/>
          <p:nvPr/>
        </p:nvSpPr>
        <p:spPr>
          <a:xfrm>
            <a:off x="10167258" y="3192866"/>
            <a:ext cx="1865716" cy="11892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</a:t>
            </a:r>
            <a:r>
              <a:rPr lang="en-GB" sz="3200" kern="100" dirty="0"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  <a:sym typeface="Wingdings 2" panose="05020102010507070707" pitchFamily="18" charset="2"/>
              </a:rPr>
              <a:t></a:t>
            </a:r>
            <a:r>
              <a:rPr lang="en-GB" sz="3200" dirty="0">
                <a:sym typeface="Wingdings 2" panose="05020102010507070707" pitchFamily="18" charset="2"/>
              </a:rPr>
              <a:t>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ffenolffthalein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50" name="Bent Arrow 111">
            <a:extLst>
              <a:ext uri="{FF2B5EF4-FFF2-40B4-BE49-F238E27FC236}">
                <a16:creationId xmlns:a16="http://schemas.microsoft.com/office/drawing/2014/main" id="{D915B106-AA82-37C0-BF98-4CC9F2CF6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9707214" y="3824497"/>
            <a:ext cx="359895" cy="129132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3E6971-1648-1A8C-7752-C57DB1AEBF03}"/>
              </a:ext>
            </a:extLst>
          </p:cNvPr>
          <p:cNvSpPr txBox="1"/>
          <p:nvPr/>
        </p:nvSpPr>
        <p:spPr>
          <a:xfrm>
            <a:off x="9918895" y="4831214"/>
            <a:ext cx="2059413" cy="10252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sym typeface="Wingdings 2" panose="05020102010507070707" pitchFamily="18" charset="2"/>
              </a:rPr>
              <a:t>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dangosydd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cyffredinol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100" name="TextBox 9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003" y="6050866"/>
            <a:ext cx="2695571" cy="777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GB" sz="1400" b="1" dirty="0">
                <a:solidFill>
                  <a:srgbClr val="C00000"/>
                </a:solidFill>
                <a:latin typeface="Century Gothic"/>
                <a:sym typeface="Wingdings 2" panose="05020102010507070707" pitchFamily="18" charset="2"/>
              </a:rPr>
              <a:t>RSC </a:t>
            </a:r>
            <a:r>
              <a:rPr lang="en-GB" sz="1400" b="1" dirty="0" err="1">
                <a:solidFill>
                  <a:srgbClr val="C00000"/>
                </a:solidFill>
                <a:latin typeface="Century Gothic"/>
              </a:rPr>
              <a:t>cemeg</a:t>
            </a:r>
            <a:r>
              <a:rPr lang="en-GB" sz="1400" b="1" dirty="0">
                <a:solidFill>
                  <a:srgbClr val="C00000"/>
                </a:solidFill>
                <a:latin typeface="Century Gothic"/>
              </a:rPr>
              <a:t> </a:t>
            </a:r>
            <a:r>
              <a:rPr lang="en-GB" sz="1400" b="1" dirty="0" err="1">
                <a:solidFill>
                  <a:srgbClr val="C00000"/>
                </a:solidFill>
                <a:latin typeface="Century Gothic"/>
              </a:rPr>
              <a:t>graddfa</a:t>
            </a:r>
            <a:r>
              <a:rPr lang="en-GB" sz="1400" b="1" dirty="0">
                <a:solidFill>
                  <a:srgbClr val="C00000"/>
                </a:solidFill>
                <a:latin typeface="Century Gothic"/>
              </a:rPr>
              <a:t> micro</a:t>
            </a:r>
            <a:endParaRPr lang="en-GB" sz="1400" b="1" dirty="0">
              <a:solidFill>
                <a:srgbClr val="C00000"/>
              </a:solidFill>
              <a:latin typeface="Century Gothic"/>
              <a:sym typeface="Wingdings 2" panose="05020102010507070707" pitchFamily="18" charset="2"/>
            </a:endParaRPr>
          </a:p>
          <a:p>
            <a:r>
              <a:rPr lang="en-GB" sz="1400" b="1" dirty="0" err="1">
                <a:latin typeface="Century Gothic"/>
                <a:ea typeface="Calibri Light"/>
                <a:cs typeface="Calibri Light"/>
                <a:sym typeface="Wingdings 2" panose="05020102010507070707" pitchFamily="18" charset="2"/>
              </a:rPr>
              <a:t>Dangosydd</a:t>
            </a:r>
            <a:r>
              <a:rPr lang="en-GB" sz="1400" b="1" dirty="0">
                <a:latin typeface="Century Gothic"/>
                <a:ea typeface="Calibri Light"/>
                <a:cs typeface="Calibri Light"/>
                <a:sym typeface="Wingdings 2" panose="05020102010507070707" pitchFamily="18" charset="2"/>
              </a:rPr>
              <a:t> </a:t>
            </a:r>
            <a:r>
              <a:rPr lang="en-GB" sz="1400" b="1" dirty="0" err="1">
                <a:latin typeface="Century Gothic"/>
                <a:ea typeface="Calibri Light"/>
                <a:cs typeface="Calibri Light"/>
                <a:sym typeface="Wingdings 2" panose="05020102010507070707" pitchFamily="18" charset="2"/>
              </a:rPr>
              <a:t>cyffredinol</a:t>
            </a:r>
            <a:endParaRPr lang="en-GB" sz="1400" b="1" dirty="0">
              <a:latin typeface="Century Gothic"/>
            </a:endParaRPr>
          </a:p>
          <a:p>
            <a:r>
              <a:rPr lang="en-GB" sz="1400" dirty="0" err="1">
                <a:effectLst/>
                <a:latin typeface="Century Gothic" panose="020B0502020202020204" pitchFamily="34" charset="0"/>
              </a:rPr>
              <a:t>Lawrlwytho</a:t>
            </a:r>
            <a:r>
              <a:rPr lang="en-GB" sz="1400" dirty="0">
                <a:effectLst/>
                <a:latin typeface="Century Gothic" panose="020B0502020202020204" pitchFamily="34" charset="0"/>
              </a:rPr>
              <a:t> o</a:t>
            </a:r>
            <a:r>
              <a:rPr lang="en-GB" sz="1400" u="none" dirty="0">
                <a:latin typeface="Century Gothic" panose="020B0502020202020204" pitchFamily="34" charset="0"/>
              </a:rPr>
              <a:t> </a:t>
            </a:r>
            <a:r>
              <a:rPr lang="en-GB" sz="1400" dirty="0">
                <a:latin typeface="Century Gothic"/>
                <a:hlinkClick r:id="rId3"/>
              </a:rPr>
              <a:t>rsc.li/4i8Muq6</a:t>
            </a:r>
            <a:endParaRPr lang="en-GB" sz="1400" dirty="0">
              <a:latin typeface="Century Gothic"/>
            </a:endParaRPr>
          </a:p>
          <a:p>
            <a:endParaRPr lang="en-GB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61460D-DEDE-FA39-D7F9-E7891E9E0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0713" y="6055867"/>
            <a:ext cx="835175" cy="777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hlinkClick r:id="rId5"/>
            <a:extLst>
              <a:ext uri="{FF2B5EF4-FFF2-40B4-BE49-F238E27FC236}">
                <a16:creationId xmlns:a16="http://schemas.microsoft.com/office/drawing/2014/main" id="{7F3FEE55-4A4C-859F-7023-829912061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8837" y="6422507"/>
            <a:ext cx="1233163" cy="43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145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832256A5-0B13-D201-425D-B3DB942F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876722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z="4000" dirty="0" err="1"/>
              <a:t>Cyfarwyddiadau</a:t>
            </a:r>
            <a:r>
              <a:rPr lang="en-GB" sz="4000" dirty="0"/>
              <a:t> </a:t>
            </a:r>
            <a:r>
              <a:rPr lang="en-GB" sz="4000" dirty="0" err="1"/>
              <a:t>integredig</a:t>
            </a:r>
            <a:r>
              <a:rPr lang="en-GB" sz="4000" dirty="0"/>
              <a:t>: </a:t>
            </a:r>
            <a:r>
              <a:rPr lang="en-GB" sz="4000" dirty="0" err="1"/>
              <a:t>dangosydd</a:t>
            </a:r>
            <a:r>
              <a:rPr lang="en-GB" sz="4000" dirty="0"/>
              <a:t> </a:t>
            </a:r>
            <a:r>
              <a:rPr lang="en-GB" sz="4000" dirty="0" err="1"/>
              <a:t>cyffredinol</a:t>
            </a:r>
            <a:r>
              <a:rPr lang="en-GB" sz="4000" dirty="0"/>
              <a:t> 2</a:t>
            </a:r>
            <a:endParaRPr lang="en-GB" sz="4000" dirty="0">
              <a:ea typeface="Calibri Light"/>
              <a:cs typeface="Calibri Light"/>
            </a:endParaRPr>
          </a:p>
        </p:txBody>
      </p:sp>
      <p:sp>
        <p:nvSpPr>
          <p:cNvPr id="3" name="Freeform 159">
            <a:extLst>
              <a:ext uri="{FF2B5EF4-FFF2-40B4-BE49-F238E27FC236}">
                <a16:creationId xmlns:a16="http://schemas.microsoft.com/office/drawing/2014/main" id="{BA9061FA-30BC-C0B8-4B13-24626630B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5002693" y="292241"/>
            <a:ext cx="2063701" cy="265124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F11AE4-D331-5288-5E1E-E23E063E7BE2}"/>
              </a:ext>
            </a:extLst>
          </p:cNvPr>
          <p:cNvSpPr txBox="1"/>
          <p:nvPr/>
        </p:nvSpPr>
        <p:spPr>
          <a:xfrm>
            <a:off x="384117" y="206952"/>
            <a:ext cx="3801490" cy="11282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r"/>
            <a:r>
              <a:rPr lang="en-GB" sz="3200" dirty="0">
                <a:sym typeface="Wingdings 2" panose="05020102010507070707" pitchFamily="18" charset="2"/>
              </a:rPr>
              <a:t></a:t>
            </a:r>
            <a:r>
              <a:rPr lang="en-GB" sz="1600" dirty="0">
                <a:sym typeface="Wingdings 2" panose="05020102010507070707" pitchFamily="18" charset="2"/>
              </a:rPr>
              <a:t>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10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bromothymol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glas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</a:p>
          <a:p>
            <a:pPr algn="r"/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5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methyl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oren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1600" dirty="0">
              <a:latin typeface="Century Gothic" panose="020B0502020202020204" pitchFamily="34" charset="0"/>
              <a:sym typeface="Wingdings 2" panose="05020102010507070707" pitchFamily="18" charset="2"/>
            </a:endParaRPr>
          </a:p>
          <a:p>
            <a:pPr algn="r"/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5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diferyn</a:t>
            </a:r>
            <a:r>
              <a:rPr lang="en-GB" sz="1600" b="1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ffenolffthalein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1600" dirty="0">
              <a:latin typeface="Century Gothic" panose="020B0502020202020204" pitchFamily="34" charset="0"/>
              <a:sym typeface="Wingdings 2" panose="05020102010507070707" pitchFamily="18" charset="2"/>
            </a:endParaRPr>
          </a:p>
          <a:p>
            <a:pPr algn="r"/>
            <a:r>
              <a:rPr lang="en-GB" sz="2400" dirty="0"/>
              <a:t> </a:t>
            </a:r>
          </a:p>
        </p:txBody>
      </p:sp>
      <p:grpSp>
        <p:nvGrpSpPr>
          <p:cNvPr id="11" name="Group 10" descr="Image showing the outline of a beaker containing liquid">
            <a:extLst>
              <a:ext uri="{FF2B5EF4-FFF2-40B4-BE49-F238E27FC236}">
                <a16:creationId xmlns:a16="http://schemas.microsoft.com/office/drawing/2014/main" id="{D91C0347-A44F-F142-A03E-9219966F6197}"/>
              </a:ext>
            </a:extLst>
          </p:cNvPr>
          <p:cNvGrpSpPr/>
          <p:nvPr/>
        </p:nvGrpSpPr>
        <p:grpSpPr>
          <a:xfrm>
            <a:off x="6906556" y="597465"/>
            <a:ext cx="978844" cy="1224213"/>
            <a:chOff x="7088319" y="555876"/>
            <a:chExt cx="978844" cy="122421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39825DD-BFFD-4E15-60C5-E214271BED3E}"/>
                </a:ext>
              </a:extLst>
            </p:cNvPr>
            <p:cNvGrpSpPr/>
            <p:nvPr/>
          </p:nvGrpSpPr>
          <p:grpSpPr>
            <a:xfrm>
              <a:off x="7088319" y="555876"/>
              <a:ext cx="978844" cy="1224213"/>
              <a:chOff x="3611698" y="3629643"/>
              <a:chExt cx="2156411" cy="2549567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AA10F35D-AA4F-EFF5-B868-2A16243A3FDD}"/>
                  </a:ext>
                </a:extLst>
              </p:cNvPr>
              <p:cNvCxnSpPr/>
              <p:nvPr/>
            </p:nvCxnSpPr>
            <p:spPr>
              <a:xfrm>
                <a:off x="3611698" y="3629643"/>
                <a:ext cx="315044" cy="2541169"/>
              </a:xfrm>
              <a:prstGeom prst="line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9A1EA0E9-3D6F-B0FF-1B07-F17B5788ECC0}"/>
                  </a:ext>
                </a:extLst>
              </p:cNvPr>
              <p:cNvCxnSpPr/>
              <p:nvPr/>
            </p:nvCxnSpPr>
            <p:spPr>
              <a:xfrm>
                <a:off x="3922441" y="6179210"/>
                <a:ext cx="1538848" cy="0"/>
              </a:xfrm>
              <a:prstGeom prst="line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4B196042-7BFB-1E5D-F1E6-F3BAD2A359B2}"/>
                  </a:ext>
                </a:extLst>
              </p:cNvPr>
              <p:cNvCxnSpPr/>
              <p:nvPr/>
            </p:nvCxnSpPr>
            <p:spPr>
              <a:xfrm flipH="1">
                <a:off x="5453065" y="3638041"/>
                <a:ext cx="315044" cy="2541169"/>
              </a:xfrm>
              <a:prstGeom prst="line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8E8015E-8B45-B0D2-48DA-818AD41B6CBF}"/>
                </a:ext>
              </a:extLst>
            </p:cNvPr>
            <p:cNvCxnSpPr/>
            <p:nvPr/>
          </p:nvCxnSpPr>
          <p:spPr>
            <a:xfrm>
              <a:off x="7159822" y="1293602"/>
              <a:ext cx="83583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6AF59D5-B8A6-FC57-7D48-CF37B4FC9403}"/>
              </a:ext>
            </a:extLst>
          </p:cNvPr>
          <p:cNvGraphicFramePr>
            <a:graphicFrameLocks noGrp="1"/>
          </p:cNvGraphicFramePr>
          <p:nvPr/>
        </p:nvGraphicFramePr>
        <p:xfrm>
          <a:off x="304798" y="2056763"/>
          <a:ext cx="9395790" cy="23456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7164">
                  <a:extLst>
                    <a:ext uri="{9D8B030D-6E8A-4147-A177-3AD203B41FA5}">
                      <a16:colId xmlns:a16="http://schemas.microsoft.com/office/drawing/2014/main" val="1934214308"/>
                    </a:ext>
                  </a:extLst>
                </a:gridCol>
                <a:gridCol w="1354766">
                  <a:extLst>
                    <a:ext uri="{9D8B030D-6E8A-4147-A177-3AD203B41FA5}">
                      <a16:colId xmlns:a16="http://schemas.microsoft.com/office/drawing/2014/main" val="92819854"/>
                    </a:ext>
                  </a:extLst>
                </a:gridCol>
                <a:gridCol w="1565965">
                  <a:extLst>
                    <a:ext uri="{9D8B030D-6E8A-4147-A177-3AD203B41FA5}">
                      <a16:colId xmlns:a16="http://schemas.microsoft.com/office/drawing/2014/main" val="2498211324"/>
                    </a:ext>
                  </a:extLst>
                </a:gridCol>
                <a:gridCol w="1565965">
                  <a:extLst>
                    <a:ext uri="{9D8B030D-6E8A-4147-A177-3AD203B41FA5}">
                      <a16:colId xmlns:a16="http://schemas.microsoft.com/office/drawing/2014/main" val="202781032"/>
                    </a:ext>
                  </a:extLst>
                </a:gridCol>
                <a:gridCol w="1565965">
                  <a:extLst>
                    <a:ext uri="{9D8B030D-6E8A-4147-A177-3AD203B41FA5}">
                      <a16:colId xmlns:a16="http://schemas.microsoft.com/office/drawing/2014/main" val="3082933127"/>
                    </a:ext>
                  </a:extLst>
                </a:gridCol>
                <a:gridCol w="1565965">
                  <a:extLst>
                    <a:ext uri="{9D8B030D-6E8A-4147-A177-3AD203B41FA5}">
                      <a16:colId xmlns:a16="http://schemas.microsoft.com/office/drawing/2014/main" val="1483382473"/>
                    </a:ext>
                  </a:extLst>
                </a:gridCol>
              </a:tblGrid>
              <a:tr h="559563"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Asid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cryf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Asid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gwan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Niwtral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Alcali</a:t>
                      </a:r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gwan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Alcali</a:t>
                      </a:r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cryf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6218193"/>
                  </a:ext>
                </a:extLst>
              </a:tr>
              <a:tr h="8930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Dangosydd</a:t>
                      </a:r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cymysg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908911"/>
                  </a:ext>
                </a:extLst>
              </a:tr>
              <a:tr h="8930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Dangosydd</a:t>
                      </a:r>
                      <a:r>
                        <a:rPr lang="en-GB" sz="1400" b="1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GB" sz="1400" b="1" dirty="0" err="1">
                          <a:latin typeface="Century Gothic" panose="020B0502020202020204" pitchFamily="34" charset="0"/>
                        </a:rPr>
                        <a:t>cyffredinol</a:t>
                      </a:r>
                      <a:endParaRPr lang="en-GB" sz="1400" b="1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189278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51F7297-8AD7-C335-95DC-53E5A4FE5186}"/>
              </a:ext>
            </a:extLst>
          </p:cNvPr>
          <p:cNvSpPr txBox="1"/>
          <p:nvPr/>
        </p:nvSpPr>
        <p:spPr>
          <a:xfrm>
            <a:off x="384117" y="4616721"/>
            <a:ext cx="1533413" cy="10680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</a:t>
            </a:r>
            <a:r>
              <a:rPr lang="en-GB" sz="1600" dirty="0">
                <a:sym typeface="Wingdings 2" panose="05020102010507070707" pitchFamily="18" charset="2"/>
              </a:rPr>
              <a:t> </a:t>
            </a:r>
          </a:p>
          <a:p>
            <a:pPr algn="ctr"/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asid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cryf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2D9C01-5C88-B3B8-45A4-CEF3DBF67F45}"/>
              </a:ext>
            </a:extLst>
          </p:cNvPr>
          <p:cNvSpPr txBox="1"/>
          <p:nvPr/>
        </p:nvSpPr>
        <p:spPr>
          <a:xfrm>
            <a:off x="2758688" y="5055325"/>
            <a:ext cx="1876747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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asid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gwan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987BE3-2110-90DE-F626-8A550125A630}"/>
              </a:ext>
            </a:extLst>
          </p:cNvPr>
          <p:cNvSpPr txBox="1"/>
          <p:nvPr/>
        </p:nvSpPr>
        <p:spPr>
          <a:xfrm>
            <a:off x="4826029" y="5550956"/>
            <a:ext cx="1497796" cy="11108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 </a:t>
            </a:r>
          </a:p>
          <a:p>
            <a:pPr algn="ctr"/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niwtral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498B8E-B48B-B0E9-3CE2-DDD1C528C2B8}"/>
              </a:ext>
            </a:extLst>
          </p:cNvPr>
          <p:cNvSpPr txBox="1"/>
          <p:nvPr/>
        </p:nvSpPr>
        <p:spPr>
          <a:xfrm>
            <a:off x="6432575" y="4990073"/>
            <a:ext cx="1723417" cy="871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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alcali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gwan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49" name="Bent Arrow 111">
            <a:extLst>
              <a:ext uri="{FF2B5EF4-FFF2-40B4-BE49-F238E27FC236}">
                <a16:creationId xmlns:a16="http://schemas.microsoft.com/office/drawing/2014/main" id="{6ED84528-A052-1F18-028A-54D418C2F0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9700588" y="2925310"/>
            <a:ext cx="978843" cy="36981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21F79C-3895-F883-34F8-B3C33A75474B}"/>
              </a:ext>
            </a:extLst>
          </p:cNvPr>
          <p:cNvSpPr txBox="1"/>
          <p:nvPr/>
        </p:nvSpPr>
        <p:spPr>
          <a:xfrm>
            <a:off x="8278828" y="5472545"/>
            <a:ext cx="1497797" cy="11892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 </a:t>
            </a:r>
          </a:p>
          <a:p>
            <a:pPr algn="ctr"/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alclai</a:t>
            </a:r>
            <a:r>
              <a:rPr lang="en-GB" sz="1600">
                <a:latin typeface="Century Gothic" panose="020B0502020202020204" pitchFamily="34" charset="0"/>
                <a:sym typeface="Wingdings 2" panose="05020102010507070707" pitchFamily="18" charset="2"/>
              </a:rPr>
              <a:t> cryf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50" name="Bent Arrow 111">
            <a:extLst>
              <a:ext uri="{FF2B5EF4-FFF2-40B4-BE49-F238E27FC236}">
                <a16:creationId xmlns:a16="http://schemas.microsoft.com/office/drawing/2014/main" id="{D915B106-AA82-37C0-BF98-4CC9F2CF6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9707214" y="3824497"/>
            <a:ext cx="359895" cy="129132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0C832F-AA09-52DC-1F74-8F2A58BED715}"/>
              </a:ext>
            </a:extLst>
          </p:cNvPr>
          <p:cNvSpPr txBox="1"/>
          <p:nvPr/>
        </p:nvSpPr>
        <p:spPr>
          <a:xfrm>
            <a:off x="10167258" y="3192866"/>
            <a:ext cx="1865716" cy="11892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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dangosydd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cymysg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3E6971-1648-1A8C-7752-C57DB1AEBF03}"/>
              </a:ext>
            </a:extLst>
          </p:cNvPr>
          <p:cNvSpPr txBox="1"/>
          <p:nvPr/>
        </p:nvSpPr>
        <p:spPr>
          <a:xfrm>
            <a:off x="9918895" y="4831214"/>
            <a:ext cx="2059413" cy="10252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kern="100" dirty="0"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  <a:sym typeface="Wingdings 2" panose="05020102010507070707" pitchFamily="18" charset="2"/>
              </a:rPr>
              <a:t></a:t>
            </a:r>
            <a:r>
              <a:rPr lang="en-GB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2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dangosydd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cyffredinol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37" name="Bent Arrow 111">
            <a:extLst>
              <a:ext uri="{FF2B5EF4-FFF2-40B4-BE49-F238E27FC236}">
                <a16:creationId xmlns:a16="http://schemas.microsoft.com/office/drawing/2014/main" id="{CC4C17E1-13A8-4E6C-F4CE-F60954CC2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8346932" y="4869943"/>
            <a:ext cx="1025204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6" name="Bent Arrow 111">
            <a:extLst>
              <a:ext uri="{FF2B5EF4-FFF2-40B4-BE49-F238E27FC236}">
                <a16:creationId xmlns:a16="http://schemas.microsoft.com/office/drawing/2014/main" id="{11BD2C11-00C1-A69A-7B7B-A582C360B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7015825" y="4609920"/>
            <a:ext cx="580305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0" name="TextBox 9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003" y="6113416"/>
            <a:ext cx="2701264" cy="7197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GB" sz="1400" b="1" dirty="0">
                <a:solidFill>
                  <a:srgbClr val="C00000"/>
                </a:solidFill>
                <a:latin typeface="Century Gothic"/>
                <a:sym typeface="Wingdings 2" panose="05020102010507070707" pitchFamily="18" charset="2"/>
              </a:rPr>
              <a:t>RSC </a:t>
            </a:r>
            <a:r>
              <a:rPr lang="en-GB" sz="1400" b="1" dirty="0" err="1">
                <a:solidFill>
                  <a:srgbClr val="C00000"/>
                </a:solidFill>
                <a:latin typeface="Century Gothic"/>
              </a:rPr>
              <a:t>cemeg</a:t>
            </a:r>
            <a:r>
              <a:rPr lang="en-GB" sz="1400" b="1" dirty="0">
                <a:solidFill>
                  <a:srgbClr val="C00000"/>
                </a:solidFill>
                <a:latin typeface="Century Gothic"/>
              </a:rPr>
              <a:t> </a:t>
            </a:r>
            <a:r>
              <a:rPr lang="en-GB" sz="1400" b="1" dirty="0" err="1">
                <a:solidFill>
                  <a:srgbClr val="C00000"/>
                </a:solidFill>
                <a:latin typeface="Century Gothic"/>
              </a:rPr>
              <a:t>graddfa</a:t>
            </a:r>
            <a:r>
              <a:rPr lang="en-GB" sz="1400" b="1" dirty="0">
                <a:solidFill>
                  <a:srgbClr val="C00000"/>
                </a:solidFill>
                <a:latin typeface="Century Gothic"/>
              </a:rPr>
              <a:t> micro</a:t>
            </a:r>
            <a:endParaRPr lang="en-GB" sz="1400" b="1" dirty="0">
              <a:solidFill>
                <a:srgbClr val="C00000"/>
              </a:solidFill>
              <a:latin typeface="Century Gothic"/>
              <a:sym typeface="Wingdings 2" panose="05020102010507070707" pitchFamily="18" charset="2"/>
            </a:endParaRPr>
          </a:p>
          <a:p>
            <a:r>
              <a:rPr lang="en-GB" sz="1400" b="1" dirty="0" err="1">
                <a:latin typeface="Century Gothic"/>
                <a:ea typeface="Calibri Light"/>
                <a:cs typeface="Calibri Light"/>
                <a:sym typeface="Wingdings 2" panose="05020102010507070707" pitchFamily="18" charset="2"/>
              </a:rPr>
              <a:t>Dangosydd</a:t>
            </a:r>
            <a:r>
              <a:rPr lang="en-GB" sz="1400" b="1" dirty="0">
                <a:latin typeface="Century Gothic"/>
                <a:ea typeface="Calibri Light"/>
                <a:cs typeface="Calibri Light"/>
                <a:sym typeface="Wingdings 2" panose="05020102010507070707" pitchFamily="18" charset="2"/>
              </a:rPr>
              <a:t> </a:t>
            </a:r>
            <a:r>
              <a:rPr lang="en-GB" sz="1400" b="1" dirty="0" err="1">
                <a:latin typeface="Century Gothic"/>
                <a:ea typeface="Calibri Light"/>
                <a:cs typeface="Calibri Light"/>
                <a:sym typeface="Wingdings 2" panose="05020102010507070707" pitchFamily="18" charset="2"/>
              </a:rPr>
              <a:t>cyffredinol</a:t>
            </a:r>
            <a:r>
              <a:rPr lang="en-GB" sz="1400" b="1" dirty="0">
                <a:latin typeface="Century Gothic"/>
                <a:ea typeface="Calibri Light"/>
                <a:cs typeface="Calibri Light"/>
                <a:sym typeface="Wingdings 2" panose="05020102010507070707" pitchFamily="18" charset="2"/>
              </a:rPr>
              <a:t> 2</a:t>
            </a:r>
            <a:endParaRPr lang="en-GB" sz="1400" b="1" dirty="0">
              <a:latin typeface="Century Gothic"/>
            </a:endParaRPr>
          </a:p>
          <a:p>
            <a:r>
              <a:rPr lang="en-GB" sz="1400" dirty="0" err="1">
                <a:effectLst/>
                <a:latin typeface="Century Gothic" panose="020B0502020202020204" pitchFamily="34" charset="0"/>
              </a:rPr>
              <a:t>Lawrlwytho</a:t>
            </a:r>
            <a:r>
              <a:rPr lang="en-GB" sz="1400" dirty="0">
                <a:effectLst/>
                <a:latin typeface="Century Gothic" panose="020B0502020202020204" pitchFamily="34" charset="0"/>
              </a:rPr>
              <a:t> o</a:t>
            </a:r>
            <a:r>
              <a:rPr lang="en-GB" sz="1400" u="none" dirty="0">
                <a:latin typeface="Century Gothic" panose="020B0502020202020204" pitchFamily="34" charset="0"/>
              </a:rPr>
              <a:t> </a:t>
            </a:r>
            <a:r>
              <a:rPr lang="en-GB" sz="1400" dirty="0">
                <a:latin typeface="Century Gothic"/>
                <a:hlinkClick r:id="rId3"/>
              </a:rPr>
              <a:t>rsc.li/4i8Muq6</a:t>
            </a:r>
            <a:endParaRPr lang="en-GB" sz="1400" dirty="0">
              <a:latin typeface="Century Gothic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61460D-DEDE-FA39-D7F9-E7891E9E0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0713" y="6055867"/>
            <a:ext cx="835175" cy="777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hlinkClick r:id="rId5"/>
            <a:extLst>
              <a:ext uri="{FF2B5EF4-FFF2-40B4-BE49-F238E27FC236}">
                <a16:creationId xmlns:a16="http://schemas.microsoft.com/office/drawing/2014/main" id="{7F3FEE55-4A4C-859F-7023-829912061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8837" y="6422507"/>
            <a:ext cx="1233163" cy="43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Bent Arrow 111">
            <a:extLst>
              <a:ext uri="{FF2B5EF4-FFF2-40B4-BE49-F238E27FC236}">
                <a16:creationId xmlns:a16="http://schemas.microsoft.com/office/drawing/2014/main" id="{B6023369-5DA7-DD69-D7E0-7BD9BFC7C3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2087177" y="4240122"/>
            <a:ext cx="501866" cy="841158"/>
          </a:xfrm>
          <a:prstGeom prst="bentArrow">
            <a:avLst>
              <a:gd name="adj1" fmla="val 16104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6" name="Bent Arrow 111">
            <a:extLst>
              <a:ext uri="{FF2B5EF4-FFF2-40B4-BE49-F238E27FC236}">
                <a16:creationId xmlns:a16="http://schemas.microsoft.com/office/drawing/2014/main" id="{146DF48F-7493-DE36-384F-F404E03754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5148520" y="4890360"/>
            <a:ext cx="1141189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7" name="Bent Arrow 111">
            <a:extLst>
              <a:ext uri="{FF2B5EF4-FFF2-40B4-BE49-F238E27FC236}">
                <a16:creationId xmlns:a16="http://schemas.microsoft.com/office/drawing/2014/main" id="{67BF9699-AA27-E157-D913-51D8A3453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V="1">
            <a:off x="3769531" y="4639249"/>
            <a:ext cx="652151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6CF1F9A-E00B-3D3C-C1C9-24643508E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95606" y="334803"/>
            <a:ext cx="787209" cy="180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186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ad90e4-f9f8-4758-a1e3-0a7f403e271e">
      <Terms xmlns="http://schemas.microsoft.com/office/infopath/2007/PartnerControls"/>
    </lcf76f155ced4ddcb4097134ff3c332f>
    <TaxCatchAll xmlns="27e564b6-8a00-461c-8d45-4d4e49e620e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9AEF31871D1488CE76DAAD549738C" ma:contentTypeVersion="17" ma:contentTypeDescription="Create a new document." ma:contentTypeScope="" ma:versionID="dd32f7734da563801c50a67f3ca51d7f">
  <xsd:schema xmlns:xsd="http://www.w3.org/2001/XMLSchema" xmlns:xs="http://www.w3.org/2001/XMLSchema" xmlns:p="http://schemas.microsoft.com/office/2006/metadata/properties" xmlns:ns2="72ad90e4-f9f8-4758-a1e3-0a7f403e271e" xmlns:ns3="27e564b6-8a00-461c-8d45-4d4e49e620eb" targetNamespace="http://schemas.microsoft.com/office/2006/metadata/properties" ma:root="true" ma:fieldsID="3904ce9d5d0d0c785c6930ce28762cd2" ns2:_="" ns3:_="">
    <xsd:import namespace="72ad90e4-f9f8-4758-a1e3-0a7f403e271e"/>
    <xsd:import namespace="27e564b6-8a00-461c-8d45-4d4e49e620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ad90e4-f9f8-4758-a1e3-0a7f403e27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564b6-8a00-461c-8d45-4d4e49e620e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ae0381d-0c94-4a3f-aade-9a29dd7f4345}" ma:internalName="TaxCatchAll" ma:showField="CatchAllData" ma:web="27e564b6-8a00-461c-8d45-4d4e49e620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0960F0-ECAC-4E0E-B882-D59142520847}">
  <ds:schemaRefs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72ad90e4-f9f8-4758-a1e3-0a7f403e271e"/>
    <ds:schemaRef ds:uri="http://schemas.microsoft.com/office/2006/metadata/properties"/>
    <ds:schemaRef ds:uri="http://purl.org/dc/dcmitype/"/>
    <ds:schemaRef ds:uri="http://schemas.microsoft.com/office/infopath/2007/PartnerControls"/>
    <ds:schemaRef ds:uri="27e564b6-8a00-461c-8d45-4d4e49e620e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0C1965-6782-4BE5-A8C8-525E69E63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ad90e4-f9f8-4758-a1e3-0a7f403e271e"/>
    <ds:schemaRef ds:uri="27e564b6-8a00-461c-8d45-4d4e49e620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E3F6584-FC0E-4836-A64E-D446D265CC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4199</TotalTime>
  <Words>586</Words>
  <Application>Microsoft Office PowerPoint</Application>
  <PresentationFormat>Widescreen</PresentationFormat>
  <Paragraphs>100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Century Gothic</vt:lpstr>
      <vt:lpstr>Wingdings</vt:lpstr>
      <vt:lpstr>Wingdings 2</vt:lpstr>
      <vt:lpstr>Office Theme</vt:lpstr>
      <vt:lpstr>Dangosydd cyffredinol graddfa micro  Cyfarwyddiadau Integredig </vt:lpstr>
      <vt:lpstr>Cyfarwyddiadau Integredig </vt:lpstr>
      <vt:lpstr>Cyfarwyddiadau integredig: dangosydd cyffredinol</vt:lpstr>
      <vt:lpstr>Cyfarwyddiadau integredig: dangosydd cyffredinol 2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Microscale universal indicator integrated instructions Welsh</dc:title>
  <dc:creator>Royal Society of Chemistry</dc:creator>
  <cp:keywords>Welsh, microscale, experiment, GCSE, practical, acids, alkalis, bases, indicators, microscale, drop method</cp:keywords>
  <dc:description>From rsc.li/4i8Muq6, full techinician notes available</dc:description>
  <cp:lastModifiedBy>Juliet Kennard</cp:lastModifiedBy>
  <cp:revision>163</cp:revision>
  <dcterms:created xsi:type="dcterms:W3CDTF">2017-10-18T10:44:09Z</dcterms:created>
  <dcterms:modified xsi:type="dcterms:W3CDTF">2025-02-11T17:03:12Z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0x010100B329AEF31871D1488CE76DAAD549738C</vt:lpwstr>
  </property>
  <property fmtid="{D5CDD505-2E9C-101B-9397-08002B2CF9AE}" pid="3" name="MediaServiceImageTags">
    <vt:lpwstr/>
  </property>
</Properties>
</file>