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4"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894" autoAdjust="0"/>
    <p:restoredTop sz="71671" autoAdjust="0"/>
  </p:normalViewPr>
  <p:slideViewPr>
    <p:cSldViewPr snapToGrid="0" snapToObjects="1">
      <p:cViewPr varScale="1">
        <p:scale>
          <a:sx n="79" d="100"/>
          <a:sy n="79" d="100"/>
        </p:scale>
        <p:origin x="432" y="84"/>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notesMaster" Target="notesMasters/notesMaster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02/12/2021</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14</a:t>
            </a:r>
            <a:r>
              <a:rPr lang="en-US" dirty="0"/>
              <a:t>–</a:t>
            </a:r>
            <a:r>
              <a:rPr lang="en-GB" baseline="0" dirty="0"/>
              <a:t>16 lesson on global warming.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a:t>
            </a:r>
            <a:r>
              <a:rPr lang="en-GB" b="0" i="0" dirty="0" err="1">
                <a:solidFill>
                  <a:srgbClr val="172B4D"/>
                </a:solidFill>
                <a:effectLst/>
                <a:latin typeface="-apple-system"/>
              </a:rPr>
              <a:t>WildDrone</a:t>
            </a:r>
            <a:r>
              <a:rPr lang="en-GB" b="0" i="0" dirty="0">
                <a:solidFill>
                  <a:srgbClr val="172B4D"/>
                </a:solidFill>
                <a:effectLst/>
                <a:latin typeface="-apple-system"/>
              </a:rPr>
              <a:t>/Shutterstock</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3379238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14</a:t>
            </a:r>
            <a:r>
              <a:rPr lang="en-US" dirty="0"/>
              <a:t>–</a:t>
            </a:r>
            <a:r>
              <a:rPr lang="en-GB" baseline="0" dirty="0"/>
              <a:t>16 lesson on global warming.</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a:t>
            </a:r>
            <a:r>
              <a:rPr lang="en-GB" b="0" i="0" dirty="0" err="1">
                <a:solidFill>
                  <a:srgbClr val="172B4D"/>
                </a:solidFill>
                <a:effectLst/>
                <a:latin typeface="-apple-system"/>
              </a:rPr>
              <a:t>WildDrone</a:t>
            </a:r>
            <a:r>
              <a:rPr lang="en-GB" b="0" i="0" dirty="0">
                <a:solidFill>
                  <a:srgbClr val="172B4D"/>
                </a:solidFill>
                <a:effectLst/>
                <a:latin typeface="-apple-system"/>
              </a:rPr>
              <a:t>/Shutterstock</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Global warming, or consequences of global warming, such as s</a:t>
            </a:r>
            <a:r>
              <a:rPr lang="en-US" sz="1200" baseline="0" dirty="0" err="1">
                <a:solidFill>
                  <a:schemeClr val="tx1"/>
                </a:solidFill>
                <a:latin typeface="+mn-lt"/>
              </a:rPr>
              <a:t>ea</a:t>
            </a:r>
            <a:r>
              <a:rPr lang="en-US" sz="1200" baseline="0" dirty="0">
                <a:solidFill>
                  <a:schemeClr val="tx1"/>
                </a:solidFill>
                <a:latin typeface="+mn-lt"/>
              </a:rPr>
              <a:t> level rises, flooding, increased coastal erosion and more frequent and severe storms.</a:t>
            </a:r>
            <a:endParaRPr lang="en-GB" sz="1200" baseline="0" dirty="0">
              <a:solidFill>
                <a:schemeClr val="tx1"/>
              </a:solidFill>
              <a:latin typeface="+mn-lt"/>
            </a:endParaRPr>
          </a:p>
          <a:p>
            <a:pPr marL="228600" indent="-228600">
              <a:buAutoNum type="arabicPeriod"/>
            </a:pPr>
            <a:r>
              <a:rPr lang="en-US" sz="1200" baseline="0" dirty="0">
                <a:solidFill>
                  <a:schemeClr val="tx1"/>
                </a:solidFill>
                <a:latin typeface="+mn-lt"/>
              </a:rPr>
              <a:t>Carbon in a fuel reacts with oxygen to produce CO</a:t>
            </a:r>
            <a:r>
              <a:rPr lang="en-US" sz="1200" baseline="-25000" dirty="0">
                <a:solidFill>
                  <a:schemeClr val="tx1"/>
                </a:solidFill>
                <a:latin typeface="+mn-lt"/>
              </a:rPr>
              <a:t>2</a:t>
            </a:r>
            <a:r>
              <a:rPr lang="en-US" sz="1200" baseline="0" dirty="0">
                <a:solidFill>
                  <a:schemeClr val="tx1"/>
                </a:solidFill>
                <a:latin typeface="+mn-lt"/>
              </a:rPr>
              <a:t> or complete combustion of hydrocarbon fuels.</a:t>
            </a:r>
            <a:endParaRPr lang="en-US" sz="1200" baseline="-25000" dirty="0">
              <a:solidFill>
                <a:schemeClr val="tx1"/>
              </a:solidFill>
              <a:latin typeface="+mn-lt"/>
            </a:endParaRPr>
          </a:p>
          <a:p>
            <a:pPr marL="228600" indent="-228600">
              <a:buAutoNum type="arabicPeriod"/>
            </a:pPr>
            <a:r>
              <a:rPr lang="en-US" sz="1200" baseline="0" dirty="0">
                <a:solidFill>
                  <a:schemeClr val="tx1"/>
                </a:solidFill>
                <a:latin typeface="+mn-lt"/>
              </a:rPr>
              <a:t>CO</a:t>
            </a:r>
            <a:r>
              <a:rPr lang="en-US" sz="1200" baseline="-25000" dirty="0">
                <a:solidFill>
                  <a:schemeClr val="tx1"/>
                </a:solidFill>
                <a:latin typeface="+mn-lt"/>
              </a:rPr>
              <a:t>2</a:t>
            </a:r>
            <a:r>
              <a:rPr lang="en-US" sz="1200" baseline="0" dirty="0">
                <a:solidFill>
                  <a:schemeClr val="tx1"/>
                </a:solidFill>
                <a:latin typeface="+mn-lt"/>
              </a:rPr>
              <a:t> is trapped by an adsorbent substance which and so is removed from the atmosphere.</a:t>
            </a:r>
            <a:endParaRPr lang="en-GB" sz="1200" baseline="0" dirty="0">
              <a:solidFill>
                <a:schemeClr val="tx1"/>
              </a:solidFill>
              <a:latin typeface="+mn-lt"/>
            </a:endParaRPr>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6075502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looMKA"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looMK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39" y="36451"/>
            <a:ext cx="8030101" cy="1325563"/>
          </a:xfrm>
        </p:spPr>
        <p:txBody>
          <a:bodyPr>
            <a:normAutofit/>
          </a:bodyPr>
          <a:lstStyle/>
          <a:p>
            <a:r>
              <a:rPr lang="en-GB" sz="3200" dirty="0"/>
              <a:t>Testing carbon capture technology virtually</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95088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rsc.li/3looMKA</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112601" y="4341254"/>
            <a:ext cx="8225202" cy="162382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dirty="0"/>
          </a:p>
        </p:txBody>
      </p:sp>
      <p:pic>
        <p:nvPicPr>
          <p:cNvPr id="10" name="Picture 9" descr="A factory with smoke coming out of it&#10;&#10;Description automatically generated with low confidence">
            <a:extLst>
              <a:ext uri="{FF2B5EF4-FFF2-40B4-BE49-F238E27FC236}">
                <a16:creationId xmlns:a16="http://schemas.microsoft.com/office/drawing/2014/main" id="{A53F903D-4672-4B56-B746-ED441A52ADAD}"/>
              </a:ext>
            </a:extLst>
          </p:cNvPr>
          <p:cNvPicPr>
            <a:picLocks noChangeAspect="1"/>
          </p:cNvPicPr>
          <p:nvPr/>
        </p:nvPicPr>
        <p:blipFill>
          <a:blip r:embed="rId5"/>
          <a:stretch>
            <a:fillRect/>
          </a:stretch>
        </p:blipFill>
        <p:spPr>
          <a:xfrm>
            <a:off x="5906526" y="1168495"/>
            <a:ext cx="2983454" cy="1988969"/>
          </a:xfrm>
          <a:prstGeom prst="rect">
            <a:avLst/>
          </a:prstGeom>
        </p:spPr>
      </p:pic>
      <p:sp>
        <p:nvSpPr>
          <p:cNvPr id="15" name="TextBox 14">
            <a:extLst>
              <a:ext uri="{FF2B5EF4-FFF2-40B4-BE49-F238E27FC236}">
                <a16:creationId xmlns:a16="http://schemas.microsoft.com/office/drawing/2014/main" id="{C2A518E4-FE70-434C-8E1B-774982F24C52}"/>
              </a:ext>
            </a:extLst>
          </p:cNvPr>
          <p:cNvSpPr txBox="1"/>
          <p:nvPr/>
        </p:nvSpPr>
        <p:spPr>
          <a:xfrm>
            <a:off x="6040855" y="3207873"/>
            <a:ext cx="2762295" cy="276999"/>
          </a:xfrm>
          <a:prstGeom prst="rect">
            <a:avLst/>
          </a:prstGeom>
          <a:noFill/>
        </p:spPr>
        <p:txBody>
          <a:bodyPr wrap="none" rtlCol="0">
            <a:spAutoFit/>
          </a:bodyPr>
          <a:lstStyle/>
          <a:p>
            <a:r>
              <a:rPr lang="en-US" sz="1200" baseline="0" dirty="0">
                <a:solidFill>
                  <a:schemeClr val="tx1"/>
                </a:solidFill>
                <a:latin typeface="+mn-lt"/>
              </a:rPr>
              <a:t>CO</a:t>
            </a:r>
            <a:r>
              <a:rPr lang="en-US" sz="1200" baseline="-25000" dirty="0">
                <a:solidFill>
                  <a:schemeClr val="tx1"/>
                </a:solidFill>
                <a:latin typeface="+mn-lt"/>
              </a:rPr>
              <a:t>2 </a:t>
            </a:r>
            <a:r>
              <a:rPr lang="en-US" sz="1200" baseline="0" dirty="0">
                <a:solidFill>
                  <a:schemeClr val="tx1"/>
                </a:solidFill>
                <a:latin typeface="+mn-lt"/>
              </a:rPr>
              <a:t>is emitted by industrial processes</a:t>
            </a:r>
            <a:endParaRPr lang="en-GB" sz="1200" dirty="0"/>
          </a:p>
        </p:txBody>
      </p:sp>
      <p:sp>
        <p:nvSpPr>
          <p:cNvPr id="13" name="TextBox 12">
            <a:extLst>
              <a:ext uri="{FF2B5EF4-FFF2-40B4-BE49-F238E27FC236}">
                <a16:creationId xmlns:a16="http://schemas.microsoft.com/office/drawing/2014/main" id="{3103C8CB-F406-4966-87CA-E8F772E7FC14}"/>
              </a:ext>
            </a:extLst>
          </p:cNvPr>
          <p:cNvSpPr txBox="1"/>
          <p:nvPr/>
        </p:nvSpPr>
        <p:spPr>
          <a:xfrm>
            <a:off x="476133" y="1322937"/>
            <a:ext cx="5560526" cy="2385268"/>
          </a:xfrm>
          <a:prstGeom prst="rect">
            <a:avLst/>
          </a:prstGeom>
          <a:noFill/>
        </p:spPr>
        <p:txBody>
          <a:bodyPr wrap="square">
            <a:spAutoFit/>
          </a:bodyPr>
          <a:lstStyle/>
          <a:p>
            <a:r>
              <a:rPr lang="en-GB" sz="1600" dirty="0">
                <a:solidFill>
                  <a:srgbClr val="54585A"/>
                </a:solidFill>
              </a:rPr>
              <a:t>A software tool for assessing the performance and economic viability of newly developed adsorbents for </a:t>
            </a:r>
            <a:br>
              <a:rPr lang="en-GB" sz="1600" dirty="0">
                <a:solidFill>
                  <a:srgbClr val="54585A"/>
                </a:solidFill>
              </a:rPr>
            </a:br>
            <a:r>
              <a:rPr lang="en-GB" sz="1600" dirty="0">
                <a:solidFill>
                  <a:srgbClr val="54585A"/>
                </a:solidFill>
              </a:rPr>
              <a:t>post-combustion CO</a:t>
            </a:r>
            <a:r>
              <a:rPr lang="en-GB" sz="1600" baseline="-25000" dirty="0">
                <a:solidFill>
                  <a:srgbClr val="54585A"/>
                </a:solidFill>
              </a:rPr>
              <a:t>2</a:t>
            </a:r>
            <a:r>
              <a:rPr lang="en-GB" sz="1600" dirty="0">
                <a:solidFill>
                  <a:srgbClr val="54585A"/>
                </a:solidFill>
              </a:rPr>
              <a:t> capture has been developed.</a:t>
            </a:r>
          </a:p>
          <a:p>
            <a:pPr>
              <a:spcAft>
                <a:spcPts val="600"/>
              </a:spcAft>
            </a:pPr>
            <a:r>
              <a:rPr lang="en-GB" sz="1600" dirty="0">
                <a:solidFill>
                  <a:srgbClr val="54585A"/>
                </a:solidFill>
              </a:rPr>
              <a:t>Currently, most new adsorbent materials are only tested </a:t>
            </a:r>
            <a:br>
              <a:rPr lang="en-GB" sz="1600" dirty="0">
                <a:solidFill>
                  <a:srgbClr val="54585A"/>
                </a:solidFill>
              </a:rPr>
            </a:br>
            <a:r>
              <a:rPr lang="en-GB" sz="1600" dirty="0">
                <a:solidFill>
                  <a:srgbClr val="54585A"/>
                </a:solidFill>
              </a:rPr>
              <a:t>in labs, without knowing how they will perform in industry. </a:t>
            </a:r>
          </a:p>
          <a:p>
            <a:r>
              <a:rPr lang="en-GB" sz="1600" dirty="0">
                <a:solidFill>
                  <a:srgbClr val="54585A"/>
                </a:solidFill>
              </a:rPr>
              <a:t>Existing models for evaluating adsorbents often fail to consider the size of equipment, operating variables and cost, leading to inconsistencies in performance following process scale-up.</a:t>
            </a:r>
          </a:p>
        </p:txBody>
      </p:sp>
      <p:sp>
        <p:nvSpPr>
          <p:cNvPr id="16" name="TextBox 15">
            <a:extLst>
              <a:ext uri="{FF2B5EF4-FFF2-40B4-BE49-F238E27FC236}">
                <a16:creationId xmlns:a16="http://schemas.microsoft.com/office/drawing/2014/main" id="{1F398063-46C0-4556-8280-1785DDF8BF97}"/>
              </a:ext>
            </a:extLst>
          </p:cNvPr>
          <p:cNvSpPr txBox="1"/>
          <p:nvPr/>
        </p:nvSpPr>
        <p:spPr>
          <a:xfrm>
            <a:off x="476133" y="3643803"/>
            <a:ext cx="8225202" cy="1077218"/>
          </a:xfrm>
          <a:prstGeom prst="rect">
            <a:avLst/>
          </a:prstGeom>
          <a:noFill/>
        </p:spPr>
        <p:txBody>
          <a:bodyPr wrap="square">
            <a:spAutoFit/>
          </a:bodyPr>
          <a:lstStyle/>
          <a:p>
            <a:r>
              <a:rPr lang="en-GB" sz="1600" dirty="0">
                <a:solidFill>
                  <a:srgbClr val="54585A"/>
                </a:solidFill>
              </a:rPr>
              <a:t>Factors including the purity of the CO</a:t>
            </a:r>
            <a:r>
              <a:rPr lang="en-GB" sz="1600" baseline="-25000" dirty="0">
                <a:solidFill>
                  <a:srgbClr val="54585A"/>
                </a:solidFill>
              </a:rPr>
              <a:t>2</a:t>
            </a:r>
            <a:r>
              <a:rPr lang="en-GB" sz="1600" dirty="0">
                <a:solidFill>
                  <a:srgbClr val="54585A"/>
                </a:solidFill>
              </a:rPr>
              <a:t> captured, the quantity of CO</a:t>
            </a:r>
            <a:r>
              <a:rPr lang="en-GB" sz="1600" baseline="-25000" dirty="0">
                <a:solidFill>
                  <a:srgbClr val="54585A"/>
                </a:solidFill>
              </a:rPr>
              <a:t>2</a:t>
            </a:r>
            <a:r>
              <a:rPr lang="en-GB" sz="1600" dirty="0">
                <a:solidFill>
                  <a:srgbClr val="54585A"/>
                </a:solidFill>
              </a:rPr>
              <a:t> recovered and the energy required for the capture process have been considered. These factors were combined with other economic factors such as the compression cost to assess adsorbent suitability for carbon capture on an industrial scale. </a:t>
            </a:r>
          </a:p>
        </p:txBody>
      </p:sp>
    </p:spTree>
    <p:extLst>
      <p:ext uri="{BB962C8B-B14F-4D97-AF65-F5344CB8AC3E}">
        <p14:creationId xmlns:p14="http://schemas.microsoft.com/office/powerpoint/2010/main" val="3033370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618139" y="36451"/>
            <a:ext cx="8030101" cy="1325563"/>
          </a:xfrm>
        </p:spPr>
        <p:txBody>
          <a:bodyPr>
            <a:normAutofit/>
          </a:bodyPr>
          <a:lstStyle/>
          <a:p>
            <a:r>
              <a:rPr lang="en-GB" sz="3200" dirty="0"/>
              <a:t>Testing carbon capture technology virtually</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689282" y="4756611"/>
            <a:ext cx="7874083" cy="923330"/>
          </a:xfrm>
          <a:prstGeom prst="rect">
            <a:avLst/>
          </a:prstGeom>
          <a:noFill/>
        </p:spPr>
        <p:txBody>
          <a:bodyPr wrap="square" rtlCol="0">
            <a:spAutoFit/>
          </a:bodyPr>
          <a:lstStyle/>
          <a:p>
            <a:pPr marL="342900" indent="-342900">
              <a:buAutoNum type="arabicPeriod"/>
            </a:pPr>
            <a:r>
              <a:rPr lang="en-GB" dirty="0"/>
              <a:t>Give an environmental problem of increased CO</a:t>
            </a:r>
            <a:r>
              <a:rPr lang="en-GB" baseline="-25000" dirty="0"/>
              <a:t>2 </a:t>
            </a:r>
            <a:r>
              <a:rPr lang="en-GB" dirty="0"/>
              <a:t>production.</a:t>
            </a:r>
          </a:p>
          <a:p>
            <a:pPr marL="342900" indent="-342900">
              <a:buAutoNum type="arabicPeriod"/>
            </a:pPr>
            <a:r>
              <a:rPr lang="en-GB" dirty="0"/>
              <a:t>Explain how CO</a:t>
            </a:r>
            <a:r>
              <a:rPr lang="en-GB" baseline="-25000" dirty="0"/>
              <a:t>2</a:t>
            </a:r>
            <a:r>
              <a:rPr lang="en-GB" dirty="0"/>
              <a:t> is produced from burning fuels.</a:t>
            </a:r>
          </a:p>
          <a:p>
            <a:pPr marL="342900" indent="-342900">
              <a:buAutoNum type="arabicPeriod"/>
            </a:pPr>
            <a:r>
              <a:rPr lang="en-GB" dirty="0"/>
              <a:t>Explain how carbon capture could help reduce the carbon footprint.</a:t>
            </a:r>
          </a:p>
        </p:txBody>
      </p:sp>
      <p:sp>
        <p:nvSpPr>
          <p:cNvPr id="7" name="TextBox 11"/>
          <p:cNvSpPr txBox="1"/>
          <p:nvPr/>
        </p:nvSpPr>
        <p:spPr>
          <a:xfrm>
            <a:off x="824748" y="950885"/>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rsc.li/3looMKA</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112601" y="4341254"/>
            <a:ext cx="8225202" cy="1623824"/>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800" dirty="0"/>
          </a:p>
        </p:txBody>
      </p:sp>
      <p:pic>
        <p:nvPicPr>
          <p:cNvPr id="10" name="Picture 9" descr="A factory with smoke coming out of it&#10;&#10;Description automatically generated with low confidence">
            <a:extLst>
              <a:ext uri="{FF2B5EF4-FFF2-40B4-BE49-F238E27FC236}">
                <a16:creationId xmlns:a16="http://schemas.microsoft.com/office/drawing/2014/main" id="{A53F903D-4672-4B56-B746-ED441A52ADAD}"/>
              </a:ext>
            </a:extLst>
          </p:cNvPr>
          <p:cNvPicPr>
            <a:picLocks noChangeAspect="1"/>
          </p:cNvPicPr>
          <p:nvPr/>
        </p:nvPicPr>
        <p:blipFill>
          <a:blip r:embed="rId5"/>
          <a:stretch>
            <a:fillRect/>
          </a:stretch>
        </p:blipFill>
        <p:spPr>
          <a:xfrm>
            <a:off x="5906526" y="1168495"/>
            <a:ext cx="2983454" cy="1988969"/>
          </a:xfrm>
          <a:prstGeom prst="rect">
            <a:avLst/>
          </a:prstGeom>
        </p:spPr>
      </p:pic>
      <p:sp>
        <p:nvSpPr>
          <p:cNvPr id="15" name="TextBox 14">
            <a:extLst>
              <a:ext uri="{FF2B5EF4-FFF2-40B4-BE49-F238E27FC236}">
                <a16:creationId xmlns:a16="http://schemas.microsoft.com/office/drawing/2014/main" id="{C2A518E4-FE70-434C-8E1B-774982F24C52}"/>
              </a:ext>
            </a:extLst>
          </p:cNvPr>
          <p:cNvSpPr txBox="1"/>
          <p:nvPr/>
        </p:nvSpPr>
        <p:spPr>
          <a:xfrm>
            <a:off x="6040855" y="3207873"/>
            <a:ext cx="2762295" cy="276999"/>
          </a:xfrm>
          <a:prstGeom prst="rect">
            <a:avLst/>
          </a:prstGeom>
          <a:noFill/>
        </p:spPr>
        <p:txBody>
          <a:bodyPr wrap="none" rtlCol="0">
            <a:spAutoFit/>
          </a:bodyPr>
          <a:lstStyle/>
          <a:p>
            <a:r>
              <a:rPr lang="en-US" sz="1200" baseline="0" dirty="0">
                <a:solidFill>
                  <a:schemeClr val="tx1"/>
                </a:solidFill>
                <a:latin typeface="+mn-lt"/>
              </a:rPr>
              <a:t>CO</a:t>
            </a:r>
            <a:r>
              <a:rPr lang="en-US" sz="1200" baseline="-25000" dirty="0">
                <a:solidFill>
                  <a:schemeClr val="tx1"/>
                </a:solidFill>
                <a:latin typeface="+mn-lt"/>
              </a:rPr>
              <a:t>2 </a:t>
            </a:r>
            <a:r>
              <a:rPr lang="en-US" sz="1200" baseline="0" dirty="0">
                <a:solidFill>
                  <a:schemeClr val="tx1"/>
                </a:solidFill>
                <a:latin typeface="+mn-lt"/>
              </a:rPr>
              <a:t>is emitted by industrial processes</a:t>
            </a:r>
            <a:endParaRPr lang="en-GB" sz="1200" dirty="0"/>
          </a:p>
        </p:txBody>
      </p:sp>
      <p:sp>
        <p:nvSpPr>
          <p:cNvPr id="13" name="TextBox 12">
            <a:extLst>
              <a:ext uri="{FF2B5EF4-FFF2-40B4-BE49-F238E27FC236}">
                <a16:creationId xmlns:a16="http://schemas.microsoft.com/office/drawing/2014/main" id="{3103C8CB-F406-4966-87CA-E8F772E7FC14}"/>
              </a:ext>
            </a:extLst>
          </p:cNvPr>
          <p:cNvSpPr txBox="1"/>
          <p:nvPr/>
        </p:nvSpPr>
        <p:spPr>
          <a:xfrm>
            <a:off x="476133" y="1322937"/>
            <a:ext cx="5560526" cy="2385268"/>
          </a:xfrm>
          <a:prstGeom prst="rect">
            <a:avLst/>
          </a:prstGeom>
          <a:noFill/>
        </p:spPr>
        <p:txBody>
          <a:bodyPr wrap="square">
            <a:spAutoFit/>
          </a:bodyPr>
          <a:lstStyle/>
          <a:p>
            <a:r>
              <a:rPr lang="en-GB" sz="1600" dirty="0">
                <a:solidFill>
                  <a:srgbClr val="54585A"/>
                </a:solidFill>
              </a:rPr>
              <a:t>A software tool for assessing the performance and economic viability of newly developed adsorbents for </a:t>
            </a:r>
            <a:br>
              <a:rPr lang="en-GB" sz="1600" dirty="0">
                <a:solidFill>
                  <a:srgbClr val="54585A"/>
                </a:solidFill>
              </a:rPr>
            </a:br>
            <a:r>
              <a:rPr lang="en-GB" sz="1600" dirty="0">
                <a:solidFill>
                  <a:srgbClr val="54585A"/>
                </a:solidFill>
              </a:rPr>
              <a:t>post-combustion CO</a:t>
            </a:r>
            <a:r>
              <a:rPr lang="en-GB" sz="1600" baseline="-25000" dirty="0">
                <a:solidFill>
                  <a:srgbClr val="54585A"/>
                </a:solidFill>
              </a:rPr>
              <a:t>2</a:t>
            </a:r>
            <a:r>
              <a:rPr lang="en-GB" sz="1600" dirty="0">
                <a:solidFill>
                  <a:srgbClr val="54585A"/>
                </a:solidFill>
              </a:rPr>
              <a:t> capture has been developed.</a:t>
            </a:r>
          </a:p>
          <a:p>
            <a:pPr>
              <a:spcAft>
                <a:spcPts val="600"/>
              </a:spcAft>
            </a:pPr>
            <a:r>
              <a:rPr lang="en-GB" sz="1600" dirty="0">
                <a:solidFill>
                  <a:srgbClr val="54585A"/>
                </a:solidFill>
              </a:rPr>
              <a:t>Currently, most new adsorbent materials are only tested </a:t>
            </a:r>
            <a:br>
              <a:rPr lang="en-GB" sz="1600" dirty="0">
                <a:solidFill>
                  <a:srgbClr val="54585A"/>
                </a:solidFill>
              </a:rPr>
            </a:br>
            <a:r>
              <a:rPr lang="en-GB" sz="1600" dirty="0">
                <a:solidFill>
                  <a:srgbClr val="54585A"/>
                </a:solidFill>
              </a:rPr>
              <a:t>in labs, without knowing how they will perform in industry. </a:t>
            </a:r>
          </a:p>
          <a:p>
            <a:r>
              <a:rPr lang="en-GB" sz="1600" dirty="0">
                <a:solidFill>
                  <a:srgbClr val="54585A"/>
                </a:solidFill>
              </a:rPr>
              <a:t>Existing models for evaluating adsorbents often fail to consider the size of equipment, operating variables and cost, leading to inconsistencies in performance following process scale-up.</a:t>
            </a:r>
          </a:p>
        </p:txBody>
      </p:sp>
      <p:sp>
        <p:nvSpPr>
          <p:cNvPr id="16" name="TextBox 15">
            <a:extLst>
              <a:ext uri="{FF2B5EF4-FFF2-40B4-BE49-F238E27FC236}">
                <a16:creationId xmlns:a16="http://schemas.microsoft.com/office/drawing/2014/main" id="{1F398063-46C0-4556-8280-1785DDF8BF97}"/>
              </a:ext>
            </a:extLst>
          </p:cNvPr>
          <p:cNvSpPr txBox="1"/>
          <p:nvPr/>
        </p:nvSpPr>
        <p:spPr>
          <a:xfrm>
            <a:off x="476133" y="3643803"/>
            <a:ext cx="8225202" cy="1077218"/>
          </a:xfrm>
          <a:prstGeom prst="rect">
            <a:avLst/>
          </a:prstGeom>
          <a:noFill/>
        </p:spPr>
        <p:txBody>
          <a:bodyPr wrap="square">
            <a:spAutoFit/>
          </a:bodyPr>
          <a:lstStyle/>
          <a:p>
            <a:r>
              <a:rPr lang="en-GB" sz="1600" dirty="0">
                <a:solidFill>
                  <a:srgbClr val="54585A"/>
                </a:solidFill>
              </a:rPr>
              <a:t>Factors including the purity of the CO</a:t>
            </a:r>
            <a:r>
              <a:rPr lang="en-GB" sz="1600" baseline="-25000" dirty="0">
                <a:solidFill>
                  <a:srgbClr val="54585A"/>
                </a:solidFill>
              </a:rPr>
              <a:t>2</a:t>
            </a:r>
            <a:r>
              <a:rPr lang="en-GB" sz="1600" dirty="0">
                <a:solidFill>
                  <a:srgbClr val="54585A"/>
                </a:solidFill>
              </a:rPr>
              <a:t> captured, the quantity of CO</a:t>
            </a:r>
            <a:r>
              <a:rPr lang="en-GB" sz="1600" baseline="-25000" dirty="0">
                <a:solidFill>
                  <a:srgbClr val="54585A"/>
                </a:solidFill>
              </a:rPr>
              <a:t>2</a:t>
            </a:r>
            <a:r>
              <a:rPr lang="en-GB" sz="1600" dirty="0">
                <a:solidFill>
                  <a:srgbClr val="54585A"/>
                </a:solidFill>
              </a:rPr>
              <a:t> recovered and the energy required for the capture process have been considered. These factors were combined with other economic factors such as the compression cost to assess adsorbent suitability for carbon capture on an industrial scale. </a:t>
            </a:r>
          </a:p>
        </p:txBody>
      </p:sp>
    </p:spTree>
    <p:extLst>
      <p:ext uri="{BB962C8B-B14F-4D97-AF65-F5344CB8AC3E}">
        <p14:creationId xmlns:p14="http://schemas.microsoft.com/office/powerpoint/2010/main" val="1253391607"/>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Props1.xml><?xml version="1.0" encoding="utf-8"?>
<ds:datastoreItem xmlns:ds="http://schemas.openxmlformats.org/officeDocument/2006/customXml" ds:itemID="{7D9B7705-6E4A-433D-914A-8894B6FAEACB}">
  <ds:schemaRefs>
    <ds:schemaRef ds:uri="http://schemas.microsoft.com/sharepoint/v3/contenttype/forms"/>
  </ds:schemaRefs>
</ds:datastoreItem>
</file>

<file path=customXml/itemProps2.xml><?xml version="1.0" encoding="utf-8"?>
<ds:datastoreItem xmlns:ds="http://schemas.openxmlformats.org/officeDocument/2006/customXml" ds:itemID="{507900DF-3EEF-46A5-94A9-21789EBC7165}">
  <ds:schemaRefs>
    <ds:schemaRef ds:uri="http://purl.org/dc/elements/1.1/"/>
    <ds:schemaRef ds:uri="http://schemas.microsoft.com/office/2006/documentManagement/types"/>
    <ds:schemaRef ds:uri="http://schemas.openxmlformats.org/package/2006/metadata/core-properties"/>
    <ds:schemaRef ds:uri="27d643f5-4560-4eff-9f48-d0fe6b2bec2d"/>
    <ds:schemaRef ds:uri="http://www.w3.org/XML/1998/namespace"/>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1989</TotalTime>
  <Words>456</Words>
  <Application>Microsoft Office PowerPoint</Application>
  <PresentationFormat>On-screen Show (4:3)</PresentationFormat>
  <Paragraphs>32</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Testing carbon capture technology virtually</vt:lpstr>
      <vt:lpstr>Testing carbon capture technology virtually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Testing carbon capture technology virtually</dc:title>
  <dc:creator>Neil Goalby</dc:creator>
  <cp:keywords>global warming; carbon capture; CO2; </cp:keywords>
  <dc:description>From Education in Chemistry https://rsc.li/3looMKA </dc:description>
  <cp:lastModifiedBy>Katherine Hartop</cp:lastModifiedBy>
  <cp:revision>165</cp:revision>
  <dcterms:created xsi:type="dcterms:W3CDTF">2020-04-08T13:50:19Z</dcterms:created>
  <dcterms:modified xsi:type="dcterms:W3CDTF">2021-12-02T14:53:23Z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