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280" r:id="rId3"/>
    <p:sldId id="281" r:id="rId4"/>
    <p:sldId id="274" r:id="rId5"/>
    <p:sldId id="279" r:id="rId6"/>
    <p:sldId id="282" r:id="rId7"/>
    <p:sldId id="283" r:id="rId8"/>
    <p:sldId id="284" r:id="rId9"/>
    <p:sldId id="285" r:id="rId10"/>
    <p:sldId id="286" r:id="rId11"/>
    <p:sldId id="287" r:id="rId12"/>
    <p:sldId id="288" r:id="rId13"/>
    <p:sldId id="289" r:id="rId14"/>
    <p:sldId id="290" r:id="rId15"/>
    <p:sldId id="291" r:id="rId16"/>
    <p:sldId id="292" r:id="rId17"/>
    <p:sldId id="2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B"/>
    <a:srgbClr val="FC4C02"/>
    <a:srgbClr val="006F62"/>
    <a:srgbClr val="48A9C5"/>
    <a:srgbClr val="DA1884"/>
    <a:srgbClr val="991E66"/>
    <a:srgbClr val="6F2C91"/>
    <a:srgbClr val="84AD40"/>
    <a:srgbClr val="45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62"/>
    <p:restoredTop sz="96327"/>
  </p:normalViewPr>
  <p:slideViewPr>
    <p:cSldViewPr snapToGrid="0" snapToObjects="1">
      <p:cViewPr varScale="1">
        <p:scale>
          <a:sx n="105" d="100"/>
          <a:sy n="105" d="100"/>
        </p:scale>
        <p:origin x="126" y="21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89B06-3FDA-704A-BEB5-16840E063A9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96B65-6210-4D41-B1D8-F0C1B23E0970}" type="slidenum">
              <a:rPr lang="en-US" smtClean="0"/>
              <a:t>‹#›</a:t>
            </a:fld>
            <a:endParaRPr lang="en-US"/>
          </a:p>
        </p:txBody>
      </p:sp>
    </p:spTree>
    <p:extLst>
      <p:ext uri="{BB962C8B-B14F-4D97-AF65-F5344CB8AC3E}">
        <p14:creationId xmlns:p14="http://schemas.microsoft.com/office/powerpoint/2010/main" val="4431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4</a:t>
            </a:fld>
            <a:endParaRPr lang="en-US"/>
          </a:p>
        </p:txBody>
      </p:sp>
    </p:spTree>
    <p:extLst>
      <p:ext uri="{BB962C8B-B14F-4D97-AF65-F5344CB8AC3E}">
        <p14:creationId xmlns:p14="http://schemas.microsoft.com/office/powerpoint/2010/main" val="66653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17</a:t>
            </a:fld>
            <a:endParaRPr lang="en-US"/>
          </a:p>
        </p:txBody>
      </p:sp>
    </p:spTree>
    <p:extLst>
      <p:ext uri="{BB962C8B-B14F-4D97-AF65-F5344CB8AC3E}">
        <p14:creationId xmlns:p14="http://schemas.microsoft.com/office/powerpoint/2010/main" val="1939927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C83F81C-B88A-2941-9D8F-5A3D9513D004}"/>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33" name="Picture 32">
            <a:extLst>
              <a:ext uri="{FF2B5EF4-FFF2-40B4-BE49-F238E27FC236}">
                <a16:creationId xmlns:a16="http://schemas.microsoft.com/office/drawing/2014/main" id="{CB45055E-FB27-2744-BDD7-574CD1D71666}"/>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2" name="Picture 11">
            <a:extLst>
              <a:ext uri="{FF2B5EF4-FFF2-40B4-BE49-F238E27FC236}">
                <a16:creationId xmlns:a16="http://schemas.microsoft.com/office/drawing/2014/main" id="{4BC43455-E1EC-D040-A3DD-B255355BE11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2225" y="3439603"/>
            <a:ext cx="7260362" cy="3441096"/>
          </a:xfrm>
          <a:prstGeom prst="rect">
            <a:avLst/>
          </a:prstGeom>
        </p:spPr>
      </p:pic>
      <p:pic>
        <p:nvPicPr>
          <p:cNvPr id="14" name="Picture 13">
            <a:extLst>
              <a:ext uri="{FF2B5EF4-FFF2-40B4-BE49-F238E27FC236}">
                <a16:creationId xmlns:a16="http://schemas.microsoft.com/office/drawing/2014/main" id="{6C037925-731D-9144-8FDA-17EF33F6DAC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E9BB27DE-B4A8-3944-A1B8-D9E63E153B4E}"/>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17" name="Picture 16">
            <a:extLst>
              <a:ext uri="{FF2B5EF4-FFF2-40B4-BE49-F238E27FC236}">
                <a16:creationId xmlns:a16="http://schemas.microsoft.com/office/drawing/2014/main" id="{C0B1A029-DBE0-DA48-A232-C055415372BB}"/>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pic>
        <p:nvPicPr>
          <p:cNvPr id="31" name="Picture 30">
            <a:extLst>
              <a:ext uri="{FF2B5EF4-FFF2-40B4-BE49-F238E27FC236}">
                <a16:creationId xmlns:a16="http://schemas.microsoft.com/office/drawing/2014/main" id="{D59F8CF3-1C00-FA4C-9050-80B91A202FA8}"/>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Series 2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BC4B3A-192D-6A4F-962E-29ACA56E35AB}"/>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CDED8E45-1196-D144-8A83-88BD976CE4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Series 2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48A9C5"/>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Series 2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48A9C5"/>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61320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eries 3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Series 3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39455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ries 3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B8E50-4F96-1549-B0E5-6AE751D2CC1E}"/>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BBD93AC6-5F95-EB41-9DF2-4A8BC96C3E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4AEF7362-CDAE-3A4C-B5F4-1272C475C07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59336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Series 3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7F905F-E14A-3F4B-8D12-435E5D2A988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C8C1579B-5CF8-B84D-BDB9-BDBC6F6E3BD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Series 3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006F6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Series 3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006F6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761645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ries 4 title 1-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26627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661A8A8-34FC-AA46-BB0B-471DC4A8D317}"/>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4656F937-D3B3-6149-B4C6-D6E682CEAC1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9" name="Picture 18">
            <a:extLst>
              <a:ext uri="{FF2B5EF4-FFF2-40B4-BE49-F238E27FC236}">
                <a16:creationId xmlns:a16="http://schemas.microsoft.com/office/drawing/2014/main" id="{C8FD0214-A6D4-CC49-987A-0D2C0242D41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20" name="Picture 19">
            <a:extLst>
              <a:ext uri="{FF2B5EF4-FFF2-40B4-BE49-F238E27FC236}">
                <a16:creationId xmlns:a16="http://schemas.microsoft.com/office/drawing/2014/main" id="{D61471A6-7CED-4242-A817-0755F977EAE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21708745-D9B4-EE4E-A98D-2882440D00E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pic>
        <p:nvPicPr>
          <p:cNvPr id="22" name="Picture 21">
            <a:extLst>
              <a:ext uri="{FF2B5EF4-FFF2-40B4-BE49-F238E27FC236}">
                <a16:creationId xmlns:a16="http://schemas.microsoft.com/office/drawing/2014/main" id="{CC3BEBF7-3A6E-1446-A94E-1E259C33B84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6021"/>
            <a:ext cx="5940000"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8" name="Picture 7">
            <a:extLst>
              <a:ext uri="{FF2B5EF4-FFF2-40B4-BE49-F238E27FC236}">
                <a16:creationId xmlns:a16="http://schemas.microsoft.com/office/drawing/2014/main" id="{87D1B154-0491-B449-9FB0-FFD90BBF5F4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3_Series 4 title 2-line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450884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ries 4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D3922B-5FAE-5642-9693-8B3B905B6ABF}"/>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DFF236EA-F98D-644B-9888-9363A958AA6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63E6BD84-B7A7-8344-9CD2-B59464610B5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837794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Series 4 basic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A35DC-09E3-804D-821C-2652022E9AB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69DAF224-57EB-4744-946B-24D79C47E69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042035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4_Series 4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FC4C0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722756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5_Series 4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FC4C0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673610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4DF-4CB8-7246-8732-59BD7244E9B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F961292-047D-BD42-BB7C-A04CC627CE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743F09-9507-2C4F-A295-2057163E18B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51902F6-871E-9246-B174-71DB63096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59D3F-3B4E-AF4B-802C-21A7EDD384A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93886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0F6A-370C-CB48-BE91-949E07CA1F9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8ACC0BD-739B-9E40-9FB4-5AFFFAFF1F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C79CAD-EF2C-9341-8D52-EB55425F24E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4185104-9009-DE41-AB2F-1400919B9C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6A6BDB5B-A79E-824C-BBA6-6324C5206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2826B-E143-0744-BB1D-367776B6A6AF}"/>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75996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9035-CE48-A74E-BB30-5CFDEC9D6C8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BA8D-3CCC-D349-A9B5-36F85733A6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2277D6-5E2E-8544-83FA-81CD1F9C8F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98F78DE-5CBC-1249-AFC4-A38658BB1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8F2CFBC-FCDF-A74C-948C-43D53F245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C100A-3231-A84B-8F17-0D79862CB72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8" name="Footer Placeholder 7">
            <a:extLst>
              <a:ext uri="{FF2B5EF4-FFF2-40B4-BE49-F238E27FC236}">
                <a16:creationId xmlns:a16="http://schemas.microsoft.com/office/drawing/2014/main" id="{CE0E5AAF-B5C5-F14D-B70A-5A25488BB9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74D52B-46F2-CA42-8375-20B52DF9464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84149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4E8B-1427-9848-BA35-E1A962469F9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6B0BB2-C9F7-CA48-B48A-9775FDE5421A}"/>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4" name="Footer Placeholder 3">
            <a:extLst>
              <a:ext uri="{FF2B5EF4-FFF2-40B4-BE49-F238E27FC236}">
                <a16:creationId xmlns:a16="http://schemas.microsoft.com/office/drawing/2014/main" id="{70CFB2BF-0017-0A41-9235-610E1C991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11DAA1-DFFC-384C-913F-7A7846A01AC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775256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9EB5E-873C-D743-A09C-1EE93DFC2581}"/>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3" name="Footer Placeholder 2">
            <a:extLst>
              <a:ext uri="{FF2B5EF4-FFF2-40B4-BE49-F238E27FC236}">
                <a16:creationId xmlns:a16="http://schemas.microsoft.com/office/drawing/2014/main" id="{79966030-EEC7-8F4B-9365-6E7BC5EFE7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155700-9005-ED49-8CFD-28315B2C4132}"/>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78957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800554-CEA0-3B49-AD5A-291293B256F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8" name="Picture 7">
            <a:extLst>
              <a:ext uri="{FF2B5EF4-FFF2-40B4-BE49-F238E27FC236}">
                <a16:creationId xmlns:a16="http://schemas.microsoft.com/office/drawing/2014/main" id="{F49247DE-8923-8740-869A-E34DFC6B020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7BF48-6D55-C540-A2D9-5DABE10BC3F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6BE94E-4FCF-9B41-88B9-181D15256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516BAA-861F-7E4C-885C-E27F7DA47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61D5B1-A99B-E548-99FB-2F4E3E21886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905E8105-9252-D846-BF1B-988BBF691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A4546-7FDD-0440-AA1B-A3DD8ECBC97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3376764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BEB6-27DF-D045-89EC-B391BB53AD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C92ED5-737D-F14D-9FC4-D342DB9E1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BFD161-A999-D24A-8A19-FC0ECDC48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CF7D5E-C507-554B-A1ED-4B9CA83934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31AD2D1C-EFF0-1D49-9E10-FF6861BF4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8F1B2E-6903-1449-89C9-10456A61AA5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95355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989D-858B-C943-BB0A-6B4E40F68D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679284-7CD6-1D47-B997-DF1474EAE36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5802F-B396-F345-AA6A-D921630AB2E6}"/>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2C65F27-DBBA-3D4A-88D1-21B6ECE669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83E9-0B8A-354F-9E5C-06591DF838F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610326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719DF-B196-AF4B-91BC-8F0FE2918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54E535-340B-C647-B2CF-DF8DC5A4B0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B618F3-4268-EA47-BDA0-4F86A036F22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3D044047-EDB4-3B44-A48F-C532E7433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EFAFC-8600-4F43-AB6A-BF5246736F5D}"/>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956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D13214-A543-C84D-AB71-3A8E03AC3F6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E0B33618-9CD2-2E47-A8DE-FB6CEB79F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Series 1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DA1884"/>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17096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Series 2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Series 2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ries 2 introduc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9A100C-4939-D243-8405-C73DD7EABA59}"/>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98773044-8ED8-1C49-B318-37EC36C5469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8" name="Content Placeholder 2">
            <a:extLst>
              <a:ext uri="{FF2B5EF4-FFF2-40B4-BE49-F238E27FC236}">
                <a16:creationId xmlns:a16="http://schemas.microsoft.com/office/drawing/2014/main" id="{A3A58B7E-E4EE-B442-8D2D-7EDB7C825995}"/>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6086315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 id="2147483675" r:id="rId6"/>
    <p:sldLayoutId id="2147483661" r:id="rId7"/>
    <p:sldLayoutId id="2147483679" r:id="rId8"/>
    <p:sldLayoutId id="2147483662" r:id="rId9"/>
    <p:sldLayoutId id="2147483672" r:id="rId10"/>
    <p:sldLayoutId id="2147483668" r:id="rId11"/>
    <p:sldLayoutId id="2147483676" r:id="rId12"/>
    <p:sldLayoutId id="2147483663" r:id="rId13"/>
    <p:sldLayoutId id="2147483680" r:id="rId14"/>
    <p:sldLayoutId id="2147483664" r:id="rId15"/>
    <p:sldLayoutId id="2147483673" r:id="rId16"/>
    <p:sldLayoutId id="2147483669" r:id="rId17"/>
    <p:sldLayoutId id="2147483677" r:id="rId18"/>
    <p:sldLayoutId id="2147483665" r:id="rId19"/>
    <p:sldLayoutId id="2147483681" r:id="rId20"/>
    <p:sldLayoutId id="2147483666" r:id="rId21"/>
    <p:sldLayoutId id="2147483674" r:id="rId22"/>
    <p:sldLayoutId id="2147483670" r:id="rId23"/>
    <p:sldLayoutId id="2147483678" r:id="rId24"/>
    <p:sldLayoutId id="2147483651" r:id="rId25"/>
    <p:sldLayoutId id="2147483652" r:id="rId26"/>
    <p:sldLayoutId id="2147483653" r:id="rId27"/>
    <p:sldLayoutId id="2147483654" r:id="rId28"/>
    <p:sldLayoutId id="2147483655" r:id="rId29"/>
    <p:sldLayoutId id="2147483656" r:id="rId30"/>
    <p:sldLayoutId id="2147483657" r:id="rId31"/>
    <p:sldLayoutId id="2147483658" r:id="rId32"/>
    <p:sldLayoutId id="2147483659"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Ip3ER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3A9B-BBE6-8A4D-809B-356757B5FA25}"/>
              </a:ext>
            </a:extLst>
          </p:cNvPr>
          <p:cNvSpPr>
            <a:spLocks noGrp="1"/>
          </p:cNvSpPr>
          <p:nvPr>
            <p:ph type="ctrTitle"/>
          </p:nvPr>
        </p:nvSpPr>
        <p:spPr/>
        <p:txBody>
          <a:bodyPr/>
          <a:lstStyle/>
          <a:p>
            <a:r>
              <a:rPr lang="en-GB" dirty="0"/>
              <a:t>Science careers for primary</a:t>
            </a:r>
            <a:endParaRPr lang="en-US" dirty="0"/>
          </a:p>
        </p:txBody>
      </p:sp>
      <p:sp>
        <p:nvSpPr>
          <p:cNvPr id="3" name="Subtitle 2">
            <a:extLst>
              <a:ext uri="{FF2B5EF4-FFF2-40B4-BE49-F238E27FC236}">
                <a16:creationId xmlns:a16="http://schemas.microsoft.com/office/drawing/2014/main" id="{8E8E6F90-E948-9345-994C-D0BBCEE33245}"/>
              </a:ext>
            </a:extLst>
          </p:cNvPr>
          <p:cNvSpPr>
            <a:spLocks noGrp="1"/>
          </p:cNvSpPr>
          <p:nvPr>
            <p:ph type="subTitle" idx="1"/>
          </p:nvPr>
        </p:nvSpPr>
        <p:spPr/>
        <p:txBody>
          <a:bodyPr/>
          <a:lstStyle/>
          <a:p>
            <a:r>
              <a:rPr lang="en-US" dirty="0"/>
              <a:t>Skills card sort</a:t>
            </a:r>
          </a:p>
        </p:txBody>
      </p:sp>
      <p:sp>
        <p:nvSpPr>
          <p:cNvPr id="4" name="Title 1">
            <a:extLst>
              <a:ext uri="{FF2B5EF4-FFF2-40B4-BE49-F238E27FC236}">
                <a16:creationId xmlns:a16="http://schemas.microsoft.com/office/drawing/2014/main" id="{E952EBE2-9512-18E2-63EC-324E79DDBE4E}"/>
              </a:ext>
            </a:extLst>
          </p:cNvPr>
          <p:cNvSpPr txBox="1">
            <a:spLocks/>
          </p:cNvSpPr>
          <p:nvPr/>
        </p:nvSpPr>
        <p:spPr>
          <a:xfrm>
            <a:off x="615600" y="6383437"/>
            <a:ext cx="5728570" cy="336777"/>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2000" b="1" i="0" kern="1200">
                <a:solidFill>
                  <a:schemeClr val="tx1"/>
                </a:solidFill>
                <a:latin typeface="Century Gothic" panose="020B0502020202020204" pitchFamily="34" charset="0"/>
                <a:ea typeface="+mj-ea"/>
                <a:cs typeface="+mj-cs"/>
              </a:defRPr>
            </a:lvl1pPr>
          </a:lstStyle>
          <a:p>
            <a:r>
              <a:rPr lang="en-GB" sz="1200" dirty="0">
                <a:solidFill>
                  <a:srgbClr val="242424"/>
                </a:solidFill>
                <a:effectLst/>
                <a:ea typeface="Calibri" panose="020F0502020204030204" pitchFamily="34" charset="0"/>
              </a:rPr>
              <a:t>Available from: </a:t>
            </a:r>
            <a:r>
              <a:rPr lang="en-GB" sz="1200" u="none" strike="noStrike" dirty="0">
                <a:solidFill>
                  <a:srgbClr val="4F52B2"/>
                </a:solidFill>
                <a:effectLst/>
                <a:ea typeface="Calibri" panose="020F0502020204030204" pitchFamily="34" charset="0"/>
                <a:cs typeface="Times New Roman" panose="02020603050405020304" pitchFamily="18" charset="0"/>
                <a:hlinkClick r:id="rId2" tooltip="https://rsc.li/3Ip3ER2"/>
              </a:rPr>
              <a:t>rsc.li/3Ip3ER2</a:t>
            </a:r>
            <a:endParaRPr lang="en-US" sz="1200" dirty="0"/>
          </a:p>
        </p:txBody>
      </p:sp>
    </p:spTree>
    <p:extLst>
      <p:ext uri="{BB962C8B-B14F-4D97-AF65-F5344CB8AC3E}">
        <p14:creationId xmlns:p14="http://schemas.microsoft.com/office/powerpoint/2010/main" val="1714111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E6696-D011-512A-5238-3D929B927BF3}"/>
              </a:ext>
            </a:extLst>
          </p:cNvPr>
          <p:cNvSpPr>
            <a:spLocks noGrp="1"/>
          </p:cNvSpPr>
          <p:nvPr>
            <p:ph type="title"/>
          </p:nvPr>
        </p:nvSpPr>
        <p:spPr/>
        <p:txBody>
          <a:bodyPr/>
          <a:lstStyle/>
          <a:p>
            <a:r>
              <a:rPr lang="en-GB" dirty="0"/>
              <a:t>Colour technician (hair)</a:t>
            </a:r>
          </a:p>
        </p:txBody>
      </p:sp>
      <p:pic>
        <p:nvPicPr>
          <p:cNvPr id="5" name="Picture 4" descr="A hairdresser colouring a clients hair red and white">
            <a:extLst>
              <a:ext uri="{FF2B5EF4-FFF2-40B4-BE49-F238E27FC236}">
                <a16:creationId xmlns:a16="http://schemas.microsoft.com/office/drawing/2014/main" id="{0B39F7E8-99B8-117E-8DA3-1782B127C5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20471" cy="5040000"/>
          </a:xfrm>
          <a:prstGeom prst="rect">
            <a:avLst/>
          </a:prstGeom>
        </p:spPr>
      </p:pic>
      <p:sp>
        <p:nvSpPr>
          <p:cNvPr id="4" name="Content Placeholder 2">
            <a:extLst>
              <a:ext uri="{FF2B5EF4-FFF2-40B4-BE49-F238E27FC236}">
                <a16:creationId xmlns:a16="http://schemas.microsoft.com/office/drawing/2014/main" id="{9CE4EB6C-5E2D-BDA8-ADE2-E3951FBCB8A3}"/>
              </a:ext>
            </a:extLst>
          </p:cNvPr>
          <p:cNvSpPr>
            <a:spLocks noGrp="1"/>
          </p:cNvSpPr>
          <p:nvPr>
            <p:ph idx="1"/>
          </p:nvPr>
        </p:nvSpPr>
        <p:spPr>
          <a:xfrm>
            <a:off x="4266000" y="1259999"/>
            <a:ext cx="5673513" cy="5040000"/>
          </a:xfrm>
        </p:spPr>
        <p:txBody>
          <a:bodyPr>
            <a:normAutofit/>
          </a:bodyPr>
          <a:lstStyle/>
          <a:p>
            <a:r>
              <a:rPr lang="en-GB" dirty="0"/>
              <a:t>A colour technician is a type of hairdresser that uses science and design and technology to create and use different hair dyes to colour hair. </a:t>
            </a:r>
            <a:br>
              <a:rPr lang="en-GB" dirty="0"/>
            </a:br>
            <a:r>
              <a:rPr lang="en-GB" dirty="0"/>
              <a:t>A colour technician enjoys working with lots of different people.</a:t>
            </a:r>
          </a:p>
        </p:txBody>
      </p:sp>
      <p:pic>
        <p:nvPicPr>
          <p:cNvPr id="9" name="Picture 8">
            <a:extLst>
              <a:ext uri="{FF2B5EF4-FFF2-40B4-BE49-F238E27FC236}">
                <a16:creationId xmlns:a16="http://schemas.microsoft.com/office/drawing/2014/main" id="{5344D538-91F9-85D6-E9B0-11C3844BA8D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6284" y="4629600"/>
            <a:ext cx="1394786" cy="2037600"/>
          </a:xfrm>
          <a:prstGeom prst="rect">
            <a:avLst/>
          </a:prstGeom>
        </p:spPr>
      </p:pic>
    </p:spTree>
    <p:extLst>
      <p:ext uri="{BB962C8B-B14F-4D97-AF65-F5344CB8AC3E}">
        <p14:creationId xmlns:p14="http://schemas.microsoft.com/office/powerpoint/2010/main" val="204784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309A7-8E46-B7BE-DF0A-73481BE0F688}"/>
              </a:ext>
            </a:extLst>
          </p:cNvPr>
          <p:cNvSpPr>
            <a:spLocks noGrp="1"/>
          </p:cNvSpPr>
          <p:nvPr>
            <p:ph type="title"/>
          </p:nvPr>
        </p:nvSpPr>
        <p:spPr/>
        <p:txBody>
          <a:bodyPr/>
          <a:lstStyle/>
          <a:p>
            <a:r>
              <a:rPr lang="en-GB" dirty="0"/>
              <a:t>Research scientist</a:t>
            </a:r>
          </a:p>
        </p:txBody>
      </p:sp>
      <p:pic>
        <p:nvPicPr>
          <p:cNvPr id="5" name="Picture 4" descr="A research scientist in a lab coat and goggles wearing gloves looking at a flask with yellow liquid in it">
            <a:extLst>
              <a:ext uri="{FF2B5EF4-FFF2-40B4-BE49-F238E27FC236}">
                <a16:creationId xmlns:a16="http://schemas.microsoft.com/office/drawing/2014/main" id="{7FCDB785-B781-66E3-34C8-B7CB1B84C2BE}"/>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CE06C440-B3C8-819A-F297-7D7AB11AE7B2}"/>
              </a:ext>
            </a:extLst>
          </p:cNvPr>
          <p:cNvSpPr>
            <a:spLocks noGrp="1"/>
          </p:cNvSpPr>
          <p:nvPr>
            <p:ph idx="1"/>
          </p:nvPr>
        </p:nvSpPr>
        <p:spPr>
          <a:xfrm>
            <a:off x="4266000" y="1259999"/>
            <a:ext cx="5673513" cy="5040000"/>
          </a:xfrm>
        </p:spPr>
        <p:txBody>
          <a:bodyPr>
            <a:normAutofit/>
          </a:bodyPr>
          <a:lstStyle/>
          <a:p>
            <a:r>
              <a:rPr lang="en-GB" dirty="0"/>
              <a:t>A research scientist plans and performs experiments. They might work in different fields such as medical research, battery design or computer science. Research scientists work in different kinds of organisations, including government agencies, universities and private businesses. Scientists often work in teams, but can also conduct research on their own and will communicate their work to other people.</a:t>
            </a:r>
          </a:p>
        </p:txBody>
      </p:sp>
      <p:pic>
        <p:nvPicPr>
          <p:cNvPr id="8" name="Picture 7">
            <a:extLst>
              <a:ext uri="{FF2B5EF4-FFF2-40B4-BE49-F238E27FC236}">
                <a16:creationId xmlns:a16="http://schemas.microsoft.com/office/drawing/2014/main" id="{2575BDE5-B975-F439-2079-8267DC103EE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spTree>
    <p:extLst>
      <p:ext uri="{BB962C8B-B14F-4D97-AF65-F5344CB8AC3E}">
        <p14:creationId xmlns:p14="http://schemas.microsoft.com/office/powerpoint/2010/main" val="159824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1C9F6-C8A8-D7B1-552C-BD1ED6493E1E}"/>
              </a:ext>
            </a:extLst>
          </p:cNvPr>
          <p:cNvSpPr>
            <a:spLocks noGrp="1"/>
          </p:cNvSpPr>
          <p:nvPr>
            <p:ph type="title"/>
          </p:nvPr>
        </p:nvSpPr>
        <p:spPr/>
        <p:txBody>
          <a:bodyPr/>
          <a:lstStyle/>
          <a:p>
            <a:r>
              <a:rPr lang="en-GB" dirty="0"/>
              <a:t>Toy maker</a:t>
            </a:r>
          </a:p>
        </p:txBody>
      </p:sp>
      <p:pic>
        <p:nvPicPr>
          <p:cNvPr id="5" name="Picture 4" descr="A toy maker in a woodwork workshop showing off her wooden digger toy">
            <a:extLst>
              <a:ext uri="{FF2B5EF4-FFF2-40B4-BE49-F238E27FC236}">
                <a16:creationId xmlns:a16="http://schemas.microsoft.com/office/drawing/2014/main" id="{C8F5759A-E7E6-9A9F-05B9-24231ABFE0C4}"/>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346113C-7578-6478-3671-D5154FA7210F}"/>
              </a:ext>
            </a:extLst>
          </p:cNvPr>
          <p:cNvSpPr>
            <a:spLocks noGrp="1"/>
          </p:cNvSpPr>
          <p:nvPr>
            <p:ph idx="1"/>
          </p:nvPr>
        </p:nvSpPr>
        <p:spPr>
          <a:xfrm>
            <a:off x="4266000" y="1259999"/>
            <a:ext cx="5673513" cy="5040000"/>
          </a:xfrm>
        </p:spPr>
        <p:txBody>
          <a:bodyPr>
            <a:normAutofit/>
          </a:bodyPr>
          <a:lstStyle/>
          <a:p>
            <a:r>
              <a:rPr lang="en-GB" dirty="0"/>
              <a:t>A toy maker designs and makes new toys. They choose materials carefully to make toys that work. Toy makers need to be creative and interested in what children enjoy playing with but also understand how different materials behave. For example, a bouncy ball needs a stretchy material </a:t>
            </a:r>
            <a:r>
              <a:rPr lang="en-GB"/>
              <a:t>and plastic </a:t>
            </a:r>
            <a:r>
              <a:rPr lang="en-GB" dirty="0"/>
              <a:t>building </a:t>
            </a:r>
            <a:r>
              <a:rPr lang="en-GB"/>
              <a:t>bricks need </a:t>
            </a:r>
            <a:r>
              <a:rPr lang="en-GB" dirty="0"/>
              <a:t>to be strong.</a:t>
            </a:r>
          </a:p>
        </p:txBody>
      </p:sp>
      <p:pic>
        <p:nvPicPr>
          <p:cNvPr id="8" name="Picture 7">
            <a:extLst>
              <a:ext uri="{FF2B5EF4-FFF2-40B4-BE49-F238E27FC236}">
                <a16:creationId xmlns:a16="http://schemas.microsoft.com/office/drawing/2014/main" id="{27981C12-6A3D-7AE9-5BB1-59B2FBCE71D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169787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F8-AC7C-E698-96B9-56E2D3B9ED2E}"/>
              </a:ext>
            </a:extLst>
          </p:cNvPr>
          <p:cNvSpPr>
            <a:spLocks noGrp="1"/>
          </p:cNvSpPr>
          <p:nvPr>
            <p:ph type="title"/>
          </p:nvPr>
        </p:nvSpPr>
        <p:spPr/>
        <p:txBody>
          <a:bodyPr/>
          <a:lstStyle/>
          <a:p>
            <a:r>
              <a:rPr lang="en-GB" dirty="0"/>
              <a:t>Inventor</a:t>
            </a:r>
          </a:p>
        </p:txBody>
      </p:sp>
      <p:pic>
        <p:nvPicPr>
          <p:cNvPr id="5" name="Picture 4" descr="An inventor testing an electrical circuit of his invention">
            <a:extLst>
              <a:ext uri="{FF2B5EF4-FFF2-40B4-BE49-F238E27FC236}">
                <a16:creationId xmlns:a16="http://schemas.microsoft.com/office/drawing/2014/main" id="{440EDB3D-9E31-EA2F-C54F-2C1ECB6AC9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67A1E54F-D375-3425-4745-2E4D0187B86C}"/>
              </a:ext>
            </a:extLst>
          </p:cNvPr>
          <p:cNvSpPr>
            <a:spLocks noGrp="1"/>
          </p:cNvSpPr>
          <p:nvPr>
            <p:ph idx="1"/>
          </p:nvPr>
        </p:nvSpPr>
        <p:spPr>
          <a:xfrm>
            <a:off x="4266000" y="1259999"/>
            <a:ext cx="5673513" cy="5040000"/>
          </a:xfrm>
        </p:spPr>
        <p:txBody>
          <a:bodyPr>
            <a:normAutofit/>
          </a:bodyPr>
          <a:lstStyle/>
          <a:p>
            <a:r>
              <a:rPr lang="en-GB" dirty="0"/>
              <a:t>An inventor creates and discovers new things. They try to find ways of solving problems so need to be creative and curious. Inventors work in lots of different areas, such as material science or computer technology.</a:t>
            </a:r>
          </a:p>
        </p:txBody>
      </p:sp>
      <p:pic>
        <p:nvPicPr>
          <p:cNvPr id="8" name="Picture 7">
            <a:extLst>
              <a:ext uri="{FF2B5EF4-FFF2-40B4-BE49-F238E27FC236}">
                <a16:creationId xmlns:a16="http://schemas.microsoft.com/office/drawing/2014/main" id="{33C33C25-6929-6CFA-0806-53776A460D5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000699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F17A-3613-B873-2579-6BF502C64ADD}"/>
              </a:ext>
            </a:extLst>
          </p:cNvPr>
          <p:cNvSpPr>
            <a:spLocks noGrp="1"/>
          </p:cNvSpPr>
          <p:nvPr>
            <p:ph type="title"/>
          </p:nvPr>
        </p:nvSpPr>
        <p:spPr/>
        <p:txBody>
          <a:bodyPr/>
          <a:lstStyle/>
          <a:p>
            <a:r>
              <a:rPr lang="en-GB" dirty="0"/>
              <a:t>Radiologist</a:t>
            </a:r>
          </a:p>
        </p:txBody>
      </p:sp>
      <p:pic>
        <p:nvPicPr>
          <p:cNvPr id="5" name="Picture 4" descr="A radiologist in a lab coat with a stethoscope holding up an x ray for her to look at">
            <a:extLst>
              <a:ext uri="{FF2B5EF4-FFF2-40B4-BE49-F238E27FC236}">
                <a16:creationId xmlns:a16="http://schemas.microsoft.com/office/drawing/2014/main" id="{25BBBC87-B871-A654-E8AA-909A976ACCF7}"/>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10720218-BA0F-50FF-03AC-2642E65DF43F}"/>
              </a:ext>
            </a:extLst>
          </p:cNvPr>
          <p:cNvSpPr>
            <a:spLocks noGrp="1"/>
          </p:cNvSpPr>
          <p:nvPr>
            <p:ph idx="1"/>
          </p:nvPr>
        </p:nvSpPr>
        <p:spPr>
          <a:xfrm>
            <a:off x="4266001" y="1259999"/>
            <a:ext cx="5214883" cy="5040000"/>
          </a:xfrm>
        </p:spPr>
        <p:txBody>
          <a:bodyPr>
            <a:normAutofit/>
          </a:bodyPr>
          <a:lstStyle/>
          <a:p>
            <a:r>
              <a:rPr lang="en-GB" dirty="0"/>
              <a:t>A radiologist is a type of doctor who uses medical imaging such as X-rays or MRI scans to support the diagnosis and treatment of various illnesses and injuries. They will work with patients and doctors, taking the images they need and then interpreting what they see.</a:t>
            </a:r>
          </a:p>
        </p:txBody>
      </p:sp>
      <p:pic>
        <p:nvPicPr>
          <p:cNvPr id="8" name="Picture 7">
            <a:extLst>
              <a:ext uri="{FF2B5EF4-FFF2-40B4-BE49-F238E27FC236}">
                <a16:creationId xmlns:a16="http://schemas.microsoft.com/office/drawing/2014/main" id="{62AA9E1F-AC23-49E9-9108-665E63C5A6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4228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E02-E9BB-32D6-E8A1-97EDCB604441}"/>
              </a:ext>
            </a:extLst>
          </p:cNvPr>
          <p:cNvSpPr>
            <a:spLocks noGrp="1"/>
          </p:cNvSpPr>
          <p:nvPr>
            <p:ph type="title"/>
          </p:nvPr>
        </p:nvSpPr>
        <p:spPr/>
        <p:txBody>
          <a:bodyPr/>
          <a:lstStyle/>
          <a:p>
            <a:r>
              <a:rPr lang="en-GB" dirty="0"/>
              <a:t>Physiotherapist</a:t>
            </a:r>
          </a:p>
        </p:txBody>
      </p:sp>
      <p:pic>
        <p:nvPicPr>
          <p:cNvPr id="5" name="Picture 4" descr="A physiotherapist in scrubs helping his patient walk using a frame in a gym studio">
            <a:extLst>
              <a:ext uri="{FF2B5EF4-FFF2-40B4-BE49-F238E27FC236}">
                <a16:creationId xmlns:a16="http://schemas.microsoft.com/office/drawing/2014/main" id="{0ABCC9A3-A076-1D73-374D-E254480246D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771106" cy="5040000"/>
          </a:xfrm>
          <a:prstGeom prst="rect">
            <a:avLst/>
          </a:prstGeom>
        </p:spPr>
      </p:pic>
      <p:sp>
        <p:nvSpPr>
          <p:cNvPr id="4" name="Content Placeholder 2">
            <a:extLst>
              <a:ext uri="{FF2B5EF4-FFF2-40B4-BE49-F238E27FC236}">
                <a16:creationId xmlns:a16="http://schemas.microsoft.com/office/drawing/2014/main" id="{CA131333-1137-22C6-91AA-58664993BA1C}"/>
              </a:ext>
            </a:extLst>
          </p:cNvPr>
          <p:cNvSpPr>
            <a:spLocks noGrp="1"/>
          </p:cNvSpPr>
          <p:nvPr>
            <p:ph idx="1"/>
          </p:nvPr>
        </p:nvSpPr>
        <p:spPr>
          <a:xfrm>
            <a:off x="4668253" y="1259999"/>
            <a:ext cx="5271260" cy="5040000"/>
          </a:xfrm>
        </p:spPr>
        <p:txBody>
          <a:bodyPr>
            <a:normAutofit/>
          </a:bodyPr>
          <a:lstStyle/>
          <a:p>
            <a:r>
              <a:rPr lang="en-GB" dirty="0"/>
              <a:t>Physiotherapists help people affected by injury, illness or disability. They help patients through movement and exercise and provide manual therapy, education and advice. They will work with patients in hospitals, clinics and in their homes.</a:t>
            </a:r>
          </a:p>
        </p:txBody>
      </p:sp>
      <p:pic>
        <p:nvPicPr>
          <p:cNvPr id="8" name="Picture 7">
            <a:extLst>
              <a:ext uri="{FF2B5EF4-FFF2-40B4-BE49-F238E27FC236}">
                <a16:creationId xmlns:a16="http://schemas.microsoft.com/office/drawing/2014/main" id="{777D7F25-7714-F963-7BB8-E17B087AEF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04220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8D24-8D59-47AC-2EB6-C9E7EB71460F}"/>
              </a:ext>
            </a:extLst>
          </p:cNvPr>
          <p:cNvSpPr>
            <a:spLocks noGrp="1"/>
          </p:cNvSpPr>
          <p:nvPr>
            <p:ph type="title"/>
          </p:nvPr>
        </p:nvSpPr>
        <p:spPr/>
        <p:txBody>
          <a:bodyPr/>
          <a:lstStyle/>
          <a:p>
            <a:r>
              <a:rPr lang="en-GB" dirty="0"/>
              <a:t>Zoologist</a:t>
            </a:r>
          </a:p>
        </p:txBody>
      </p:sp>
      <p:pic>
        <p:nvPicPr>
          <p:cNvPr id="5" name="Picture 4" descr="A zoologist in khaki uniform crouched down surrounded by mongooses, one of which is on her knee stretching up to her shoulder">
            <a:extLst>
              <a:ext uri="{FF2B5EF4-FFF2-40B4-BE49-F238E27FC236}">
                <a16:creationId xmlns:a16="http://schemas.microsoft.com/office/drawing/2014/main" id="{FEF9DED3-FE28-3ED4-CD14-43635584EF18}"/>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8FB646F3-087D-1C97-BF8C-8B08C815A66A}"/>
              </a:ext>
            </a:extLst>
          </p:cNvPr>
          <p:cNvSpPr>
            <a:spLocks noGrp="1"/>
          </p:cNvSpPr>
          <p:nvPr>
            <p:ph idx="1"/>
          </p:nvPr>
        </p:nvSpPr>
        <p:spPr>
          <a:xfrm>
            <a:off x="4266000" y="1259999"/>
            <a:ext cx="5673513" cy="5040000"/>
          </a:xfrm>
        </p:spPr>
        <p:txBody>
          <a:bodyPr>
            <a:normAutofit/>
          </a:bodyPr>
          <a:lstStyle/>
          <a:p>
            <a:r>
              <a:rPr lang="en-GB" dirty="0"/>
              <a:t>Zoologists are biologists who study animals and their behaviour. They may work in zoos, aquariums, in research laboratories or outside studying animals in their natural habitat. Zoologists will usually need to communicate their findings to other scientists or to the general public.</a:t>
            </a:r>
          </a:p>
        </p:txBody>
      </p:sp>
      <p:pic>
        <p:nvPicPr>
          <p:cNvPr id="8" name="Picture 7">
            <a:extLst>
              <a:ext uri="{FF2B5EF4-FFF2-40B4-BE49-F238E27FC236}">
                <a16:creationId xmlns:a16="http://schemas.microsoft.com/office/drawing/2014/main" id="{7CDA5CFD-8C83-3AA3-4625-DC196911D4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41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DB4C-4114-F34C-D608-D271839F3B04}"/>
              </a:ext>
            </a:extLst>
          </p:cNvPr>
          <p:cNvSpPr>
            <a:spLocks noGrp="1"/>
          </p:cNvSpPr>
          <p:nvPr>
            <p:ph type="title"/>
          </p:nvPr>
        </p:nvSpPr>
        <p:spPr/>
        <p:txBody>
          <a:bodyPr/>
          <a:lstStyle/>
          <a:p>
            <a:r>
              <a:rPr lang="en-GB" dirty="0"/>
              <a:t>Oceanographer</a:t>
            </a:r>
          </a:p>
        </p:txBody>
      </p:sp>
      <p:pic>
        <p:nvPicPr>
          <p:cNvPr id="5" name="Picture 4" descr="An oceanographer on a boat in the sea using a hydrophone to track tagged great white sharks">
            <a:extLst>
              <a:ext uri="{FF2B5EF4-FFF2-40B4-BE49-F238E27FC236}">
                <a16:creationId xmlns:a16="http://schemas.microsoft.com/office/drawing/2014/main" id="{31747F18-5C5D-8C3F-4563-2CAEFD958D3D}"/>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56391743-ED4A-1640-3567-317DD21C69D3}"/>
              </a:ext>
            </a:extLst>
          </p:cNvPr>
          <p:cNvSpPr>
            <a:spLocks noGrp="1"/>
          </p:cNvSpPr>
          <p:nvPr>
            <p:ph idx="1"/>
          </p:nvPr>
        </p:nvSpPr>
        <p:spPr>
          <a:xfrm>
            <a:off x="4266001" y="1259999"/>
            <a:ext cx="5515674" cy="5040000"/>
          </a:xfrm>
        </p:spPr>
        <p:txBody>
          <a:bodyPr>
            <a:normAutofit/>
          </a:bodyPr>
          <a:lstStyle/>
          <a:p>
            <a:r>
              <a:rPr lang="en-GB" dirty="0"/>
              <a:t>Oceanographers use mathematical, engineering and scientific theories to investigate the oceans and to communicate their findings to other scientists. They look at relationships between fresh water, seawater, the atmosphere and polar ice caps. They can study marine life, the ocean floor, chemicals in sea water, water temperature, tides and currents.</a:t>
            </a:r>
          </a:p>
        </p:txBody>
      </p:sp>
      <p:pic>
        <p:nvPicPr>
          <p:cNvPr id="8" name="Picture 7">
            <a:extLst>
              <a:ext uri="{FF2B5EF4-FFF2-40B4-BE49-F238E27FC236}">
                <a16:creationId xmlns:a16="http://schemas.microsoft.com/office/drawing/2014/main" id="{AD1458CE-3754-C82E-49D9-6886CC3C4F9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232132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A8B96-507B-FD7A-685A-3F6C522AB0D4}"/>
              </a:ext>
              <a:ext uri="{C183D7F6-B498-43B3-948B-1728B52AA6E4}">
                <adec:decorative xmlns:adec="http://schemas.microsoft.com/office/drawing/2017/decorative" val="0"/>
              </a:ext>
            </a:extLst>
          </p:cNvPr>
          <p:cNvSpPr>
            <a:spLocks noGrp="1"/>
          </p:cNvSpPr>
          <p:nvPr>
            <p:ph type="title"/>
          </p:nvPr>
        </p:nvSpPr>
        <p:spPr>
          <a:xfrm>
            <a:off x="540000" y="540000"/>
            <a:ext cx="7893995" cy="976828"/>
          </a:xfrm>
        </p:spPr>
        <p:txBody>
          <a:bodyPr/>
          <a:lstStyle/>
          <a:p>
            <a:r>
              <a:rPr lang="en-US" dirty="0"/>
              <a:t>What skills do you think these scientists need to do their job?</a:t>
            </a:r>
          </a:p>
        </p:txBody>
      </p:sp>
      <p:pic>
        <p:nvPicPr>
          <p:cNvPr id="3" name="Picture 2">
            <a:extLst>
              <a:ext uri="{FF2B5EF4-FFF2-40B4-BE49-F238E27FC236}">
                <a16:creationId xmlns:a16="http://schemas.microsoft.com/office/drawing/2014/main" id="{83F79BA1-62F3-8C24-3046-B84BD551DB3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pic>
        <p:nvPicPr>
          <p:cNvPr id="4" name="Picture 3" descr="A veterinary nurse in scrubs holding a grey puppy in her arms">
            <a:extLst>
              <a:ext uri="{FF2B5EF4-FFF2-40B4-BE49-F238E27FC236}">
                <a16:creationId xmlns:a16="http://schemas.microsoft.com/office/drawing/2014/main" id="{F8703BAA-7800-0B3C-6026-0FF8D6D534B9}"/>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2907000"/>
            <a:ext cx="1652400" cy="2481519"/>
          </a:xfrm>
          <a:prstGeom prst="rect">
            <a:avLst/>
          </a:prstGeom>
        </p:spPr>
      </p:pic>
      <p:pic>
        <p:nvPicPr>
          <p:cNvPr id="7" name="Picture 6" descr="A science teacher holding her students work books">
            <a:extLst>
              <a:ext uri="{FF2B5EF4-FFF2-40B4-BE49-F238E27FC236}">
                <a16:creationId xmlns:a16="http://schemas.microsoft.com/office/drawing/2014/main" id="{3A9C52F8-ADCD-F85B-57EE-19701A92297F}"/>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4000" y="1620000"/>
            <a:ext cx="1652400" cy="2481519"/>
          </a:xfrm>
          <a:prstGeom prst="rect">
            <a:avLst/>
          </a:prstGeom>
        </p:spPr>
      </p:pic>
      <p:pic>
        <p:nvPicPr>
          <p:cNvPr id="11" name="Picture 10" descr="A research scientist in a lab coat and goggles wearing gloves looking at a flask with yellow liquid in it">
            <a:extLst>
              <a:ext uri="{FF2B5EF4-FFF2-40B4-BE49-F238E27FC236}">
                <a16:creationId xmlns:a16="http://schemas.microsoft.com/office/drawing/2014/main" id="{DB4B444E-597D-582F-1E28-363588C1E9BA}"/>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4000" y="4194000"/>
            <a:ext cx="1652400" cy="2481519"/>
          </a:xfrm>
          <a:prstGeom prst="rect">
            <a:avLst/>
          </a:prstGeom>
        </p:spPr>
      </p:pic>
      <p:pic>
        <p:nvPicPr>
          <p:cNvPr id="13" name="Picture 12" descr="A radiologist in a lab coat with a stethoscope holding up an x ray for her to look at">
            <a:extLst>
              <a:ext uri="{FF2B5EF4-FFF2-40B4-BE49-F238E27FC236}">
                <a16:creationId xmlns:a16="http://schemas.microsoft.com/office/drawing/2014/main" id="{4F92B397-CD94-2CD7-48AC-4CABFD4F3A00}"/>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68000" y="2907000"/>
            <a:ext cx="1652400" cy="2481519"/>
          </a:xfrm>
          <a:prstGeom prst="rect">
            <a:avLst/>
          </a:prstGeom>
        </p:spPr>
      </p:pic>
      <p:pic>
        <p:nvPicPr>
          <p:cNvPr id="17" name="Picture 16" descr="A geologist crouching on a mountain looking at the rocks and using a small hammer to break open a rock in his hand">
            <a:extLst>
              <a:ext uri="{FF2B5EF4-FFF2-40B4-BE49-F238E27FC236}">
                <a16:creationId xmlns:a16="http://schemas.microsoft.com/office/drawing/2014/main" id="{0D6103CF-C670-C7A8-CE85-B100268D670A}"/>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2000" y="1620000"/>
            <a:ext cx="1652400" cy="2481519"/>
          </a:xfrm>
          <a:prstGeom prst="rect">
            <a:avLst/>
          </a:prstGeom>
        </p:spPr>
      </p:pic>
      <p:pic>
        <p:nvPicPr>
          <p:cNvPr id="20" name="Picture 19" descr="An oceanographer on a boat in the sea using a hydrophone to track tagged great white sharks">
            <a:extLst>
              <a:ext uri="{FF2B5EF4-FFF2-40B4-BE49-F238E27FC236}">
                <a16:creationId xmlns:a16="http://schemas.microsoft.com/office/drawing/2014/main" id="{55F658B4-B496-F093-CCE2-0F6431CE9392}"/>
              </a:ext>
              <a:ext uri="{C183D7F6-B498-43B3-948B-1728B52AA6E4}">
                <adec:decorative xmlns:adec="http://schemas.microsoft.com/office/drawing/2017/decorative" val="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32000" y="4194000"/>
            <a:ext cx="1652400" cy="2479300"/>
          </a:xfrm>
          <a:prstGeom prst="rect">
            <a:avLst/>
          </a:prstGeom>
        </p:spPr>
      </p:pic>
      <p:pic>
        <p:nvPicPr>
          <p:cNvPr id="23" name="Picture 22" descr="An inventor testing an electrical circuit of his invention">
            <a:extLst>
              <a:ext uri="{FF2B5EF4-FFF2-40B4-BE49-F238E27FC236}">
                <a16:creationId xmlns:a16="http://schemas.microsoft.com/office/drawing/2014/main" id="{FC150B98-F443-AFCD-A62D-C6B4B6646979}"/>
              </a:ext>
              <a:ext uri="{C183D7F6-B498-43B3-948B-1728B52AA6E4}">
                <adec:decorative xmlns:adec="http://schemas.microsoft.com/office/drawing/2017/decorative" val="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96000" y="324000"/>
            <a:ext cx="1652400" cy="2479300"/>
          </a:xfrm>
          <a:prstGeom prst="rect">
            <a:avLst/>
          </a:prstGeom>
        </p:spPr>
      </p:pic>
      <p:pic>
        <p:nvPicPr>
          <p:cNvPr id="26" name="Picture 25" descr="A food scientist in a lab coat looking at tomatoes in a large greenhouse">
            <a:extLst>
              <a:ext uri="{FF2B5EF4-FFF2-40B4-BE49-F238E27FC236}">
                <a16:creationId xmlns:a16="http://schemas.microsoft.com/office/drawing/2014/main" id="{941B0CD6-C137-830D-6117-A3DFAC5DE2B9}"/>
              </a:ext>
              <a:ext uri="{C183D7F6-B498-43B3-948B-1728B52AA6E4}">
                <adec:decorative xmlns:adec="http://schemas.microsoft.com/office/drawing/2017/decorative" val="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96000" y="2907000"/>
            <a:ext cx="1652400" cy="2481519"/>
          </a:xfrm>
          <a:prstGeom prst="rect">
            <a:avLst/>
          </a:prstGeom>
        </p:spPr>
      </p:pic>
      <p:pic>
        <p:nvPicPr>
          <p:cNvPr id="32" name="Picture 31" descr="A palaeontologist sat amongst large dinosaur bones at a dig site">
            <a:extLst>
              <a:ext uri="{FF2B5EF4-FFF2-40B4-BE49-F238E27FC236}">
                <a16:creationId xmlns:a16="http://schemas.microsoft.com/office/drawing/2014/main" id="{361787C2-E322-79BF-C117-4E32DDC19D57}"/>
              </a:ext>
              <a:ext uri="{C183D7F6-B498-43B3-948B-1728B52AA6E4}">
                <adec:decorative xmlns:adec="http://schemas.microsoft.com/office/drawing/2017/decorative" val="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349200" y="2034559"/>
            <a:ext cx="2483607" cy="1652400"/>
          </a:xfrm>
          <a:prstGeom prst="rect">
            <a:avLst/>
          </a:prstGeom>
        </p:spPr>
      </p:pic>
    </p:spTree>
    <p:extLst>
      <p:ext uri="{BB962C8B-B14F-4D97-AF65-F5344CB8AC3E}">
        <p14:creationId xmlns:p14="http://schemas.microsoft.com/office/powerpoint/2010/main" val="1494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E22F-A2F6-F19C-E17A-D153AE93343A}"/>
              </a:ext>
            </a:extLst>
          </p:cNvPr>
          <p:cNvSpPr>
            <a:spLocks noGrp="1"/>
          </p:cNvSpPr>
          <p:nvPr>
            <p:ph type="title"/>
          </p:nvPr>
        </p:nvSpPr>
        <p:spPr/>
        <p:txBody>
          <a:bodyPr/>
          <a:lstStyle/>
          <a:p>
            <a:r>
              <a:rPr lang="en-GB" dirty="0"/>
              <a:t>Science teacher</a:t>
            </a:r>
            <a:endParaRPr lang="en-US" dirty="0"/>
          </a:p>
        </p:txBody>
      </p:sp>
      <p:pic>
        <p:nvPicPr>
          <p:cNvPr id="4" name="Picture 3" descr="A science teacher holding her students work books">
            <a:extLst>
              <a:ext uri="{FF2B5EF4-FFF2-40B4-BE49-F238E27FC236}">
                <a16:creationId xmlns:a16="http://schemas.microsoft.com/office/drawing/2014/main" id="{EA8E47DE-772F-FE91-DF9C-11D205B6EBC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8" name="Content Placeholder 2">
            <a:extLst>
              <a:ext uri="{FF2B5EF4-FFF2-40B4-BE49-F238E27FC236}">
                <a16:creationId xmlns:a16="http://schemas.microsoft.com/office/drawing/2014/main" id="{299A48E6-0658-0F07-210F-60B380AE3703}"/>
              </a:ext>
            </a:extLst>
          </p:cNvPr>
          <p:cNvSpPr>
            <a:spLocks noGrp="1"/>
          </p:cNvSpPr>
          <p:nvPr>
            <p:ph idx="1"/>
          </p:nvPr>
        </p:nvSpPr>
        <p:spPr>
          <a:xfrm>
            <a:off x="4266000" y="1259999"/>
            <a:ext cx="5673513" cy="5040000"/>
          </a:xfrm>
        </p:spPr>
        <p:txBody>
          <a:bodyPr>
            <a:normAutofit/>
          </a:bodyPr>
          <a:lstStyle/>
          <a:p>
            <a:r>
              <a:rPr lang="en-GB" dirty="0"/>
              <a:t>Science teachers help students learn the facts and skills they need to solve problems. A science teacher might work in a school, college or university, sharing their knowledge with students. Teachers help students learn the facts and skills they need to solve problems. A teacher likes working with young people and usually has specialist knowledge about a particular subject, such as engines or animals.</a:t>
            </a:r>
          </a:p>
        </p:txBody>
      </p:sp>
      <p:pic>
        <p:nvPicPr>
          <p:cNvPr id="13" name="Picture 12">
            <a:extLst>
              <a:ext uri="{FF2B5EF4-FFF2-40B4-BE49-F238E27FC236}">
                <a16:creationId xmlns:a16="http://schemas.microsoft.com/office/drawing/2014/main" id="{C5B0F5E8-D7CC-1FA4-16E5-A6FD584CC97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363542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BD74-080F-A548-B813-E56D374A59FE}"/>
              </a:ext>
            </a:extLst>
          </p:cNvPr>
          <p:cNvSpPr>
            <a:spLocks noGrp="1"/>
          </p:cNvSpPr>
          <p:nvPr>
            <p:ph type="title"/>
          </p:nvPr>
        </p:nvSpPr>
        <p:spPr/>
        <p:txBody>
          <a:bodyPr/>
          <a:lstStyle/>
          <a:p>
            <a:r>
              <a:rPr lang="en-GB" dirty="0"/>
              <a:t>Veterinary nurse</a:t>
            </a:r>
          </a:p>
        </p:txBody>
      </p:sp>
      <p:pic>
        <p:nvPicPr>
          <p:cNvPr id="6" name="Picture 5" descr="A veterinary nurse in scrubs holding a grey puppy in her arms">
            <a:extLst>
              <a:ext uri="{FF2B5EF4-FFF2-40B4-BE49-F238E27FC236}">
                <a16:creationId xmlns:a16="http://schemas.microsoft.com/office/drawing/2014/main" id="{3DE49756-51B5-4047-C6AE-FD934375BA9E}"/>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3" name="Content Placeholder 2">
            <a:extLst>
              <a:ext uri="{FF2B5EF4-FFF2-40B4-BE49-F238E27FC236}">
                <a16:creationId xmlns:a16="http://schemas.microsoft.com/office/drawing/2014/main" id="{225A8EF4-3E45-5848-BBA3-2944FA2C56DC}"/>
              </a:ext>
            </a:extLst>
          </p:cNvPr>
          <p:cNvSpPr>
            <a:spLocks noGrp="1"/>
          </p:cNvSpPr>
          <p:nvPr>
            <p:ph idx="1"/>
          </p:nvPr>
        </p:nvSpPr>
        <p:spPr>
          <a:xfrm>
            <a:off x="4266000" y="1259999"/>
            <a:ext cx="5673513" cy="5040000"/>
          </a:xfrm>
        </p:spPr>
        <p:txBody>
          <a:bodyPr>
            <a:normAutofit/>
          </a:bodyPr>
          <a:lstStyle/>
          <a:p>
            <a:r>
              <a:rPr lang="en-GB" dirty="0"/>
              <a:t>A veterinary nurse assists in the care of animal patients, helps the veterinarian during operations and cleans surgical instruments when the operation is over. A veterinary nurse loves all kinds of animals and is interested in keeping animals healthy.</a:t>
            </a:r>
          </a:p>
        </p:txBody>
      </p:sp>
      <p:pic>
        <p:nvPicPr>
          <p:cNvPr id="8" name="Picture 7">
            <a:extLst>
              <a:ext uri="{FF2B5EF4-FFF2-40B4-BE49-F238E27FC236}">
                <a16:creationId xmlns:a16="http://schemas.microsoft.com/office/drawing/2014/main" id="{A51C030B-D641-B24A-947B-DF447E37D32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38791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68496-41A0-3843-8746-8B16C3041D32}"/>
              </a:ext>
            </a:extLst>
          </p:cNvPr>
          <p:cNvSpPr>
            <a:spLocks noGrp="1"/>
          </p:cNvSpPr>
          <p:nvPr>
            <p:ph type="title"/>
          </p:nvPr>
        </p:nvSpPr>
        <p:spPr/>
        <p:txBody>
          <a:bodyPr/>
          <a:lstStyle/>
          <a:p>
            <a:r>
              <a:rPr lang="en-GB" dirty="0"/>
              <a:t>Palaeontologist</a:t>
            </a:r>
          </a:p>
        </p:txBody>
      </p:sp>
      <p:sp>
        <p:nvSpPr>
          <p:cNvPr id="3" name="Content Placeholder 2">
            <a:extLst>
              <a:ext uri="{FF2B5EF4-FFF2-40B4-BE49-F238E27FC236}">
                <a16:creationId xmlns:a16="http://schemas.microsoft.com/office/drawing/2014/main" id="{EE6AFED2-B297-754A-A822-F3328F368978}"/>
              </a:ext>
            </a:extLst>
          </p:cNvPr>
          <p:cNvSpPr>
            <a:spLocks noGrp="1"/>
          </p:cNvSpPr>
          <p:nvPr>
            <p:ph idx="1"/>
          </p:nvPr>
        </p:nvSpPr>
        <p:spPr>
          <a:xfrm>
            <a:off x="540000" y="1260000"/>
            <a:ext cx="9540000" cy="1944754"/>
          </a:xfrm>
        </p:spPr>
        <p:txBody>
          <a:bodyPr/>
          <a:lstStyle/>
          <a:p>
            <a:r>
              <a:rPr lang="en-GB" dirty="0"/>
              <a:t>A palaeontologist studies fossils to find out about the history of life on Earth. They excavate, clean and study fossils. They might work in a laboratory or outside, sometimes in difficult conditions.</a:t>
            </a:r>
          </a:p>
        </p:txBody>
      </p:sp>
      <p:pic>
        <p:nvPicPr>
          <p:cNvPr id="6" name="Picture 5" descr="A palaeontologist sat amongst large dinosaur bones at a dig site">
            <a:extLst>
              <a:ext uri="{FF2B5EF4-FFF2-40B4-BE49-F238E27FC236}">
                <a16:creationId xmlns:a16="http://schemas.microsoft.com/office/drawing/2014/main" id="{4CB50C73-DF56-86F0-A2C8-9B1AE50FC260}"/>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559600"/>
            <a:ext cx="5794388" cy="3855137"/>
          </a:xfrm>
          <a:prstGeom prst="rect">
            <a:avLst/>
          </a:prstGeom>
        </p:spPr>
      </p:pic>
      <p:pic>
        <p:nvPicPr>
          <p:cNvPr id="4" name="Picture 3">
            <a:extLst>
              <a:ext uri="{FF2B5EF4-FFF2-40B4-BE49-F238E27FC236}">
                <a16:creationId xmlns:a16="http://schemas.microsoft.com/office/drawing/2014/main" id="{69FA3836-A51E-4542-97DF-A5C1E23FC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150406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1324-2072-588A-6DA7-2EBD8C033939}"/>
              </a:ext>
            </a:extLst>
          </p:cNvPr>
          <p:cNvSpPr>
            <a:spLocks noGrp="1"/>
          </p:cNvSpPr>
          <p:nvPr>
            <p:ph type="title"/>
          </p:nvPr>
        </p:nvSpPr>
        <p:spPr/>
        <p:txBody>
          <a:bodyPr/>
          <a:lstStyle/>
          <a:p>
            <a:r>
              <a:rPr lang="en-GB" dirty="0"/>
              <a:t>Food scientist</a:t>
            </a:r>
          </a:p>
        </p:txBody>
      </p:sp>
      <p:pic>
        <p:nvPicPr>
          <p:cNvPr id="5" name="Picture 4" descr="A food scientist in a lab coat looking at tomatoes in a large greenhouse">
            <a:extLst>
              <a:ext uri="{FF2B5EF4-FFF2-40B4-BE49-F238E27FC236}">
                <a16:creationId xmlns:a16="http://schemas.microsoft.com/office/drawing/2014/main" id="{20C899E8-BBBC-9195-DF77-9F53A352C682}"/>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DB80A89-CB89-4D8B-4953-F412087BB324}"/>
              </a:ext>
            </a:extLst>
          </p:cNvPr>
          <p:cNvSpPr>
            <a:spLocks noGrp="1"/>
          </p:cNvSpPr>
          <p:nvPr>
            <p:ph idx="1"/>
          </p:nvPr>
        </p:nvSpPr>
        <p:spPr>
          <a:xfrm>
            <a:off x="4266000" y="1259999"/>
            <a:ext cx="5673513" cy="5040000"/>
          </a:xfrm>
        </p:spPr>
        <p:txBody>
          <a:bodyPr>
            <a:normAutofit/>
          </a:bodyPr>
          <a:lstStyle/>
          <a:p>
            <a:r>
              <a:rPr lang="en-GB" dirty="0"/>
              <a:t>A food scientist designs and makes new food products, or they may analyse food to make sure nutritional food labels are accurate. A food scientist is interested in taste, texture, nutrition and safety of food and in how different ingredients behave when they are cooked or frozen.</a:t>
            </a:r>
          </a:p>
        </p:txBody>
      </p:sp>
      <p:pic>
        <p:nvPicPr>
          <p:cNvPr id="10" name="Picture 9">
            <a:extLst>
              <a:ext uri="{FF2B5EF4-FFF2-40B4-BE49-F238E27FC236}">
                <a16:creationId xmlns:a16="http://schemas.microsoft.com/office/drawing/2014/main" id="{9C2FC8EA-F335-FD02-C4C3-7805CCFCA64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4323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5D38-7007-AD77-7287-87E0C0560EDB}"/>
              </a:ext>
            </a:extLst>
          </p:cNvPr>
          <p:cNvSpPr>
            <a:spLocks noGrp="1"/>
          </p:cNvSpPr>
          <p:nvPr>
            <p:ph type="title"/>
          </p:nvPr>
        </p:nvSpPr>
        <p:spPr/>
        <p:txBody>
          <a:bodyPr/>
          <a:lstStyle/>
          <a:p>
            <a:r>
              <a:rPr lang="en-GB" dirty="0"/>
              <a:t>Structural engineer</a:t>
            </a:r>
          </a:p>
        </p:txBody>
      </p:sp>
      <p:pic>
        <p:nvPicPr>
          <p:cNvPr id="4" name="Picture 3" descr="A structural engineer smiling with a yellow hard hat on in a construction site on her phone">
            <a:extLst>
              <a:ext uri="{FF2B5EF4-FFF2-40B4-BE49-F238E27FC236}">
                <a16:creationId xmlns:a16="http://schemas.microsoft.com/office/drawing/2014/main" id="{6BE04CFB-D09B-5200-66CB-AAB2717E749C}"/>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6" name="Content Placeholder 2">
            <a:extLst>
              <a:ext uri="{FF2B5EF4-FFF2-40B4-BE49-F238E27FC236}">
                <a16:creationId xmlns:a16="http://schemas.microsoft.com/office/drawing/2014/main" id="{37EB4C73-400E-9389-C674-9ED645A4D58D}"/>
              </a:ext>
            </a:extLst>
          </p:cNvPr>
          <p:cNvSpPr>
            <a:spLocks noGrp="1"/>
          </p:cNvSpPr>
          <p:nvPr>
            <p:ph idx="1"/>
          </p:nvPr>
        </p:nvSpPr>
        <p:spPr>
          <a:xfrm>
            <a:off x="4266000" y="1259999"/>
            <a:ext cx="5395357" cy="5040000"/>
          </a:xfrm>
        </p:spPr>
        <p:txBody>
          <a:bodyPr>
            <a:normAutofit/>
          </a:bodyPr>
          <a:lstStyle/>
          <a:p>
            <a:r>
              <a:rPr lang="en-GB" dirty="0"/>
              <a:t>A structural engineer designs structures such as buildings and bridges using computer technology. They need to have a good knowledge of maths and physics to understand the forces on a structure and to be able to make it strong.</a:t>
            </a:r>
          </a:p>
        </p:txBody>
      </p:sp>
      <p:pic>
        <p:nvPicPr>
          <p:cNvPr id="11" name="Picture 10">
            <a:extLst>
              <a:ext uri="{FF2B5EF4-FFF2-40B4-BE49-F238E27FC236}">
                <a16:creationId xmlns:a16="http://schemas.microsoft.com/office/drawing/2014/main" id="{C27AAC4A-9AF4-4BB8-CC31-8CB39C252B6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15668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4650-6147-2485-2E1C-79F3F710118D}"/>
              </a:ext>
            </a:extLst>
          </p:cNvPr>
          <p:cNvSpPr>
            <a:spLocks noGrp="1"/>
          </p:cNvSpPr>
          <p:nvPr>
            <p:ph type="title"/>
          </p:nvPr>
        </p:nvSpPr>
        <p:spPr/>
        <p:txBody>
          <a:bodyPr/>
          <a:lstStyle/>
          <a:p>
            <a:r>
              <a:rPr lang="en-GB" dirty="0"/>
              <a:t>Geologist</a:t>
            </a:r>
          </a:p>
        </p:txBody>
      </p:sp>
      <p:pic>
        <p:nvPicPr>
          <p:cNvPr id="5" name="Picture 4" descr="A geologist crouching on a mountain looking at the rocks and using a small hammer to break open a rock in his hand">
            <a:extLst>
              <a:ext uri="{FF2B5EF4-FFF2-40B4-BE49-F238E27FC236}">
                <a16:creationId xmlns:a16="http://schemas.microsoft.com/office/drawing/2014/main" id="{EDF212EB-4EF4-53A6-C9F7-48FDBC6C6B0A}"/>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D091B3FF-4391-BB1A-49EE-EDE04C0E4803}"/>
              </a:ext>
            </a:extLst>
          </p:cNvPr>
          <p:cNvSpPr>
            <a:spLocks noGrp="1"/>
          </p:cNvSpPr>
          <p:nvPr>
            <p:ph idx="1"/>
          </p:nvPr>
        </p:nvSpPr>
        <p:spPr>
          <a:xfrm>
            <a:off x="4266001" y="1259999"/>
            <a:ext cx="5623958" cy="5040000"/>
          </a:xfrm>
        </p:spPr>
        <p:txBody>
          <a:bodyPr>
            <a:normAutofit/>
          </a:bodyPr>
          <a:lstStyle/>
          <a:p>
            <a:r>
              <a:rPr lang="en-GB" dirty="0"/>
              <a:t>A geologist studies the Earth and how it was made. They might look at the Earth’s surface or use technology to survey deep underneath the ground and see its structure. A geologist could work with computers or may be outside looking at the ground and taking samples.</a:t>
            </a:r>
          </a:p>
        </p:txBody>
      </p:sp>
      <p:pic>
        <p:nvPicPr>
          <p:cNvPr id="9" name="Picture 8">
            <a:extLst>
              <a:ext uri="{FF2B5EF4-FFF2-40B4-BE49-F238E27FC236}">
                <a16:creationId xmlns:a16="http://schemas.microsoft.com/office/drawing/2014/main" id="{5D188793-9BED-D4D2-9DC9-CFE6B0E4857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128447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CD55-7033-B6BE-F88A-5E32DA3FAC9B}"/>
              </a:ext>
            </a:extLst>
          </p:cNvPr>
          <p:cNvSpPr>
            <a:spLocks noGrp="1"/>
          </p:cNvSpPr>
          <p:nvPr>
            <p:ph type="title"/>
          </p:nvPr>
        </p:nvSpPr>
        <p:spPr/>
        <p:txBody>
          <a:bodyPr/>
          <a:lstStyle/>
          <a:p>
            <a:r>
              <a:rPr lang="en-GB" dirty="0"/>
              <a:t>Medicinal chemist</a:t>
            </a:r>
          </a:p>
        </p:txBody>
      </p:sp>
      <p:pic>
        <p:nvPicPr>
          <p:cNvPr id="5" name="Picture 4" descr="A chemist in a lab coat and gloves standing in a medical laboratory">
            <a:extLst>
              <a:ext uri="{FF2B5EF4-FFF2-40B4-BE49-F238E27FC236}">
                <a16:creationId xmlns:a16="http://schemas.microsoft.com/office/drawing/2014/main" id="{6231A3D4-EA6F-1A76-930D-CBC42F2D825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60000" cy="5040000"/>
          </a:xfrm>
          <a:prstGeom prst="rect">
            <a:avLst/>
          </a:prstGeom>
        </p:spPr>
      </p:pic>
      <p:sp>
        <p:nvSpPr>
          <p:cNvPr id="4" name="Content Placeholder 2">
            <a:extLst>
              <a:ext uri="{FF2B5EF4-FFF2-40B4-BE49-F238E27FC236}">
                <a16:creationId xmlns:a16="http://schemas.microsoft.com/office/drawing/2014/main" id="{C29A474B-0542-3B13-C96D-53BB1F1A3B2B}"/>
              </a:ext>
            </a:extLst>
          </p:cNvPr>
          <p:cNvSpPr>
            <a:spLocks noGrp="1"/>
          </p:cNvSpPr>
          <p:nvPr>
            <p:ph idx="1"/>
          </p:nvPr>
        </p:nvSpPr>
        <p:spPr>
          <a:xfrm>
            <a:off x="4266000" y="1259999"/>
            <a:ext cx="5673513" cy="5040000"/>
          </a:xfrm>
        </p:spPr>
        <p:txBody>
          <a:bodyPr>
            <a:normAutofit/>
          </a:bodyPr>
          <a:lstStyle/>
          <a:p>
            <a:r>
              <a:rPr lang="en-GB" dirty="0"/>
              <a:t>Medicinal chemists mix chemicals to make medicines that treat illness and disease. They are interested in using science to help others. Medicinal chemists usually work in a laboratory.</a:t>
            </a:r>
          </a:p>
        </p:txBody>
      </p:sp>
      <p:pic>
        <p:nvPicPr>
          <p:cNvPr id="8" name="Picture 7">
            <a:extLst>
              <a:ext uri="{FF2B5EF4-FFF2-40B4-BE49-F238E27FC236}">
                <a16:creationId xmlns:a16="http://schemas.microsoft.com/office/drawing/2014/main" id="{F2B13881-6074-0FCC-C33C-E4A7ADC5A3D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124193" cy="2037600"/>
          </a:xfrm>
          <a:prstGeom prst="rect">
            <a:avLst/>
          </a:prstGeom>
        </p:spPr>
      </p:pic>
    </p:spTree>
    <p:extLst>
      <p:ext uri="{BB962C8B-B14F-4D97-AF65-F5344CB8AC3E}">
        <p14:creationId xmlns:p14="http://schemas.microsoft.com/office/powerpoint/2010/main" val="840563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906</TotalTime>
  <Words>781</Words>
  <Application>Microsoft Office PowerPoint</Application>
  <PresentationFormat>Widescreen</PresentationFormat>
  <Paragraphs>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Science careers for primary</vt:lpstr>
      <vt:lpstr>What skills do you think these scientists need to do their job?</vt:lpstr>
      <vt:lpstr>Science teacher</vt:lpstr>
      <vt:lpstr>Veterinary nurse</vt:lpstr>
      <vt:lpstr>Palaeontologist</vt:lpstr>
      <vt:lpstr>Food scientist</vt:lpstr>
      <vt:lpstr>Structural engineer</vt:lpstr>
      <vt:lpstr>Geologist</vt:lpstr>
      <vt:lpstr>Medicinal chemist</vt:lpstr>
      <vt:lpstr>Colour technician (hair)</vt:lpstr>
      <vt:lpstr>Research scientist</vt:lpstr>
      <vt:lpstr>Toy maker</vt:lpstr>
      <vt:lpstr>Inventor</vt:lpstr>
      <vt:lpstr>Radiologist</vt:lpstr>
      <vt:lpstr>Physiotherapist</vt:lpstr>
      <vt:lpstr>Zoologist</vt:lpstr>
      <vt:lpstr>Oceanographer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guidance for primary school STEM careers teaching in Wales</dc:title>
  <dc:subject>Presentation with teacher information for teaching about science jobs for Welsh primary school science </dc:subject>
  <dc:creator>Melinda Welch</dc:creator>
  <cp:lastModifiedBy>Lizzi Ransom</cp:lastModifiedBy>
  <cp:revision>440</cp:revision>
  <dcterms:created xsi:type="dcterms:W3CDTF">2021-04-13T16:26:00Z</dcterms:created>
  <dcterms:modified xsi:type="dcterms:W3CDTF">2023-01-09T12:42:08Z</dcterms:modified>
</cp:coreProperties>
</file>