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5" r:id="rId4"/>
    <p:sldId id="266" r:id="rId5"/>
    <p:sldId id="272" r:id="rId6"/>
    <p:sldId id="273" r:id="rId7"/>
    <p:sldId id="267" r:id="rId8"/>
    <p:sldId id="268" r:id="rId9"/>
    <p:sldId id="269" r:id="rId10"/>
    <p:sldId id="270" r:id="rId11"/>
    <p:sldId id="271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22" autoAdjust="0"/>
    <p:restoredTop sz="93792" autoAdjust="0"/>
  </p:normalViewPr>
  <p:slideViewPr>
    <p:cSldViewPr snapToGrid="0" snapToObjects="1">
      <p:cViewPr varScale="1">
        <p:scale>
          <a:sx n="67" d="100"/>
          <a:sy n="67" d="100"/>
        </p:scale>
        <p:origin x="56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9BBF4-0FA0-43CE-91FA-3E3DB7441653}" type="datetimeFigureOut">
              <a:rPr lang="en-GB" smtClean="0"/>
              <a:t>06/08/2021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66BD8-328F-4450-A4B1-418F531385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6701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0031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753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889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609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714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948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2WOQAyo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67776"/>
          </a:xfrm>
        </p:spPr>
        <p:txBody>
          <a:bodyPr>
            <a:normAutofit fontScale="90000"/>
          </a:bodyPr>
          <a:lstStyle/>
          <a:p>
            <a:r>
              <a:rPr lang="cy-GB" dirty="0"/>
              <a:t>Ymchwiliadau gwyddoniaeth cynradd</a:t>
            </a:r>
            <a:br>
              <a:rPr lang="cy-GB" dirty="0"/>
            </a:br>
            <a:r>
              <a:rPr lang="cy-GB" sz="1800" b="0" dirty="0">
                <a:hlinkClick r:id="rId2"/>
              </a:rPr>
              <a:t>https://rsc.li</a:t>
            </a:r>
            <a:r>
              <a:rPr lang="cy-GB" sz="1800" b="0">
                <a:hlinkClick r:id="rId2"/>
              </a:rPr>
              <a:t>/2WOQAyo</a:t>
            </a:r>
            <a:r>
              <a:rPr lang="cy-GB" sz="1800" b="0"/>
              <a:t> </a:t>
            </a:r>
            <a:br>
              <a:rPr lang="cy-GB" sz="1800" b="0" dirty="0"/>
            </a:br>
            <a:br>
              <a:rPr lang="cy-GB" dirty="0"/>
            </a:br>
            <a:endParaRPr lang="cy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y-GB"/>
              <a:t>Bomiau bath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Gwaith dilynol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30" y="1259999"/>
            <a:ext cx="9540000" cy="4011911"/>
          </a:xfrm>
        </p:spPr>
        <p:txBody>
          <a:bodyPr/>
          <a:lstStyle/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Sut gallwch chi wneud ‘bom bath’ gan ddefnyddio’r sylweddau hyn?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Beth arall allech chi ei ychwanegu ato i wneud i’r bom bath edrych/ arogli yn well?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541E6317-6799-4BF1-972E-B54167167AE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8628" y="3265954"/>
            <a:ext cx="7943523" cy="277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Gwerthusiad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7547DA-EE36-4E14-9B7D-778489F03919}"/>
              </a:ext>
            </a:extLst>
          </p:cNvPr>
          <p:cNvSpPr txBox="1"/>
          <p:nvPr/>
        </p:nvSpPr>
        <p:spPr>
          <a:xfrm>
            <a:off x="540001" y="1078686"/>
            <a:ext cx="995462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 dirty="0">
                <a:latin typeface="Century Gothic" panose="020B0502020202020204" pitchFamily="34" charset="0"/>
              </a:rPr>
              <a:t>Sut wyt ti’n teimlo am ein </a:t>
            </a:r>
            <a:r>
              <a:rPr lang="cy-GB" sz="2000" b="1" dirty="0">
                <a:solidFill>
                  <a:srgbClr val="DA1884"/>
                </a:solidFill>
                <a:latin typeface="Century Gothic" panose="020B0502020202020204" pitchFamily="34" charset="0"/>
              </a:rPr>
              <a:t>hamcanion dysgu</a:t>
            </a:r>
            <a:r>
              <a:rPr lang="cy-GB" sz="2000" dirty="0">
                <a:latin typeface="Century Gothic" panose="020B0502020202020204" pitchFamily="34" charset="0"/>
              </a:rPr>
              <a:t> heddiw?</a:t>
            </a: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y-GB" sz="2000" dirty="0">
                <a:latin typeface="Century Gothic" panose="020B0502020202020204" pitchFamily="34" charset="0"/>
              </a:rPr>
              <a:t>Rydw i’n gallu disgrifio sut mae rhai deunyddiau’n cynhyrchu deunyddiau newydd pan maen nhw’n cael eu cymysgu â’i gilydd.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y-GB" sz="2000" dirty="0">
                <a:latin typeface="Century Gothic" panose="020B0502020202020204" pitchFamily="34" charset="0"/>
              </a:rPr>
              <a:t>Rydw i’n gwybod nad yw’n bosibl dadwneud yr adwaith cemegol hwn.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y-GB" sz="2000" dirty="0">
                <a:latin typeface="Century Gothic" panose="020B0502020202020204" pitchFamily="34" charset="0"/>
              </a:rPr>
              <a:t>Rydw i’n gallu gwneud mesuriadau ac arsylwadau gofalus.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y-GB" sz="2000" dirty="0">
                <a:latin typeface="Century Gothic" panose="020B0502020202020204" pitchFamily="34" charset="0"/>
              </a:rPr>
              <a:t>Rydw i’n gallu cofnodi data a chanlyniadau.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y-GB" sz="2000" dirty="0">
                <a:latin typeface="Century Gothic" panose="020B0502020202020204" pitchFamily="34" charset="0"/>
              </a:rPr>
              <a:t>Rydw i’n gallu rhagfynegi.</a:t>
            </a: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r>
              <a:rPr lang="cy-GB" sz="2000" dirty="0">
                <a:latin typeface="Century Gothic" panose="020B0502020202020204" pitchFamily="34" charset="0"/>
              </a:rPr>
              <a:t>Os wyt ti’n teimlo’n hyderus, dangosa 5 bys i’r athro, neu dangosa 1 os wyt ti’n teimlo bod angen i ti gael sgwrs arall i egluro’r wers.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06F62C4-7D93-497A-851A-E9E48E6CC7E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810151-7156-4470-A342-1FB5DC6973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508" y="4489994"/>
            <a:ext cx="8381645" cy="221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1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600"/>
              <a:t>   Cydnabyddiaeth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cy-GB" sz="180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4" y="4087560"/>
            <a:ext cx="118887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latin typeface="Century Gothic" panose="020B0502020202020204" pitchFamily="34" charset="0"/>
              </a:rPr>
              <a:t>Sleid 2: delwedd © New Affrica/Shutterstock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4: delwedd 1 © EKramerl/Shutterstock;  ffynhonnell delwedd 2 pixabay.com (nid oes angen priodoli)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5: ffynhonnell y ddelwedd pixabay.com (nid oes angen priodoli)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6: delwedd 1 © N. Routevelel/Shutterstock; delwedd 2 © Sulit.photos/Shutterstock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10: delwedd © New Affrica/Shutterstock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11: delwedd © Prostock-studiol/Shutterstock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Bomiau bath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642188"/>
            <a:ext cx="9540000" cy="5215812"/>
          </a:xfrm>
        </p:spPr>
        <p:txBody>
          <a:bodyPr/>
          <a:lstStyle/>
          <a:p>
            <a:r>
              <a:rPr lang="cy-GB" b="1"/>
              <a:t>Byddwn yn gwneud y canlynol:</a:t>
            </a:r>
          </a:p>
          <a:p>
            <a:r>
              <a:rPr lang="cy-GB"/>
              <a:t>Ymchwilio i’r wyddoniaeth y tu ôl i fomiau bath.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D57A9E1-5C7A-4EC1-96E7-2ECF07BB81A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7138" y="2858521"/>
            <a:ext cx="5291911" cy="352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4634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Dealltwriaeth</a:t>
            </a:r>
          </a:p>
          <a:p>
            <a:r>
              <a:rPr lang="cy-GB"/>
              <a:t>Rydw i’n gallu disgrifio sut mae rhai deunyddiau’n cynhyrchu deunyddiau newydd pan fyddant yn cael eu cymysgu.</a:t>
            </a:r>
          </a:p>
          <a:p>
            <a:r>
              <a:rPr lang="cy-GB"/>
              <a:t>Rydw i’n gwybod nad yw’n bosibl dadwneud yr adwaith cemegol hwn.</a:t>
            </a:r>
          </a:p>
          <a:p>
            <a:endParaRPr lang="en-GB" dirty="0"/>
          </a:p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Sgiliau ymholi</a:t>
            </a:r>
          </a:p>
          <a:p>
            <a:r>
              <a:rPr lang="cy-GB"/>
              <a:t>Rydw i’n gallu gwneud mesuriadau ac arsylwadau gofalus.</a:t>
            </a:r>
          </a:p>
          <a:p>
            <a:r>
              <a:rPr lang="cy-GB"/>
              <a:t>Rydw i’n gallu cofnodi data a chanlyniadau.</a:t>
            </a:r>
          </a:p>
          <a:p>
            <a:r>
              <a:rPr lang="cy-GB"/>
              <a:t>Rydw i’n gallu rhagfynegi.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25177"/>
            <a:ext cx="9540000" cy="440661"/>
          </a:xfrm>
        </p:spPr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86852"/>
            <a:ext cx="6152712" cy="5598000"/>
          </a:xfrm>
        </p:spPr>
        <p:txBody>
          <a:bodyPr>
            <a:normAutofit/>
          </a:bodyPr>
          <a:lstStyle/>
          <a:p>
            <a:pPr lvl="0"/>
            <a:r>
              <a:rPr lang="cy-GB" b="1">
                <a:solidFill>
                  <a:srgbClr val="DA1884"/>
                </a:solidFill>
              </a:rPr>
              <a:t>Newid y gellir ei ddadwneud:</a:t>
            </a:r>
            <a:r>
              <a:rPr lang="cy-GB"/>
              <a:t> newid lle nad oes unrhyw ddeunyddiau newydd yn cael eu creu a lle bydd modd adfer y deunydd gwreiddiol.  Er enghraifft: toddi, anweddu, rhewi, hydoddi a chymysgu.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r>
              <a:rPr lang="cy-GB" b="1">
                <a:solidFill>
                  <a:srgbClr val="DA1884"/>
                </a:solidFill>
              </a:rPr>
              <a:t>Newid na ellir ei ddadwneud:</a:t>
            </a:r>
            <a:r>
              <a:rPr lang="cy-GB"/>
              <a:t> newid cemegol neu adwaith lle mae deunyddiau newydd yn cael eu ffurfio.</a:t>
            </a:r>
          </a:p>
        </p:txBody>
      </p:sp>
      <p:pic>
        <p:nvPicPr>
          <p:cNvPr id="5" name="Picture 4" descr="A picture containing eaten, pan&#10;&#10;Description automatically generated">
            <a:extLst>
              <a:ext uri="{FF2B5EF4-FFF2-40B4-BE49-F238E27FC236}">
                <a16:creationId xmlns:a16="http://schemas.microsoft.com/office/drawing/2014/main" id="{2073DB3C-CF65-4888-B737-486617BD394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142" y="1086852"/>
            <a:ext cx="2926080" cy="1996440"/>
          </a:xfrm>
          <a:prstGeom prst="rect">
            <a:avLst/>
          </a:prstGeom>
        </p:spPr>
      </p:pic>
      <p:pic>
        <p:nvPicPr>
          <p:cNvPr id="7" name="Picture 6" descr="A picture containing indoor, beverage&#10;&#10;Description automatically generated">
            <a:extLst>
              <a:ext uri="{FF2B5EF4-FFF2-40B4-BE49-F238E27FC236}">
                <a16:creationId xmlns:a16="http://schemas.microsoft.com/office/drawing/2014/main" id="{79CE9825-2F64-4884-9086-67BFB9D4A1A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141" y="3820183"/>
            <a:ext cx="2926081" cy="195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25177"/>
            <a:ext cx="9540000" cy="440661"/>
          </a:xfrm>
        </p:spPr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86852"/>
            <a:ext cx="6683289" cy="5598000"/>
          </a:xfrm>
        </p:spPr>
        <p:txBody>
          <a:bodyPr>
            <a:normAutofit/>
          </a:bodyPr>
          <a:lstStyle/>
          <a:p>
            <a:pPr lvl="0"/>
            <a:r>
              <a:rPr lang="cy-GB" b="1">
                <a:solidFill>
                  <a:srgbClr val="DA1884"/>
                </a:solidFill>
              </a:rPr>
              <a:t>Nwy:</a:t>
            </a:r>
            <a:r>
              <a:rPr lang="cy-GB" b="1"/>
              <a:t> </a:t>
            </a:r>
            <a:r>
              <a:rPr lang="cy-GB"/>
              <a:t>‘cyflwr mater’ lle mae gronynnau yn llawn ynni a gofod mawr rhyngddynt. Mae nwy’n cymryd siâp y cynhwysydd y mae ynddo a bydd yn llifo. 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r>
              <a:rPr lang="cy-GB" b="1">
                <a:solidFill>
                  <a:srgbClr val="DA1884"/>
                </a:solidFill>
              </a:rPr>
              <a:t>Carbon deuocsid:</a:t>
            </a:r>
            <a:r>
              <a:rPr lang="cy-GB"/>
              <a:t> math o ddeunydd sydd fel arfer yn nwy. </a:t>
            </a:r>
          </a:p>
        </p:txBody>
      </p:sp>
      <p:pic>
        <p:nvPicPr>
          <p:cNvPr id="5" name="Picture 4" descr="A person standing in front of a large yellow tent&#10;&#10;Description automatically generated with low confidence">
            <a:extLst>
              <a:ext uri="{FF2B5EF4-FFF2-40B4-BE49-F238E27FC236}">
                <a16:creationId xmlns:a16="http://schemas.microsoft.com/office/drawing/2014/main" id="{87A0506F-CBEE-43C9-8D41-7C43D1E0B7F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578" y="2553829"/>
            <a:ext cx="3518324" cy="234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718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25177"/>
            <a:ext cx="9540000" cy="440661"/>
          </a:xfrm>
        </p:spPr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154414"/>
            <a:ext cx="6006561" cy="5598000"/>
          </a:xfrm>
        </p:spPr>
        <p:txBody>
          <a:bodyPr>
            <a:normAutofit/>
          </a:bodyPr>
          <a:lstStyle/>
          <a:p>
            <a:pPr lvl="0"/>
            <a:r>
              <a:rPr lang="cy-GB" b="1" dirty="0">
                <a:solidFill>
                  <a:srgbClr val="DA1884"/>
                </a:solidFill>
              </a:rPr>
              <a:t>Newidyn:</a:t>
            </a:r>
            <a:r>
              <a:rPr lang="cy-GB" b="1" dirty="0"/>
              <a:t> </a:t>
            </a:r>
            <a:r>
              <a:rPr lang="cy-GB" dirty="0"/>
              <a:t>rhywbeth sy’n cael ei arsylwi neu ei fesur a allai newid yn ystod arbrawf gwyddonol, e.e. tymheredd, maint y sylwedd. </a:t>
            </a:r>
          </a:p>
          <a:p>
            <a:pPr lvl="0"/>
            <a:endParaRPr lang="en-GB" dirty="0"/>
          </a:p>
          <a:p>
            <a:pPr lvl="0"/>
            <a:r>
              <a:rPr lang="cy-GB" b="1" dirty="0">
                <a:solidFill>
                  <a:srgbClr val="DA1884"/>
                </a:solidFill>
              </a:rPr>
              <a:t>Asidau ac alcalïau:</a:t>
            </a:r>
            <a:r>
              <a:rPr lang="cy-GB" dirty="0"/>
              <a:t> cemegau â phriodweddau penodol y gellir eu hystyried yn ‘cemegau croes i’w gilydd’ ac sy’n adweithio gyda’i gilydd i ffurfio sylweddau newydd.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C1E83-FBC6-4417-9E71-B607E70F95F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553" y="1154414"/>
            <a:ext cx="2904447" cy="1969758"/>
          </a:xfrm>
          <a:prstGeom prst="rect">
            <a:avLst/>
          </a:prstGeom>
        </p:spPr>
      </p:pic>
      <p:pic>
        <p:nvPicPr>
          <p:cNvPr id="10" name="Picture 9" descr="A picture containing indoor, food, counter, beverage&#10;&#10;Description automatically generated">
            <a:extLst>
              <a:ext uri="{FF2B5EF4-FFF2-40B4-BE49-F238E27FC236}">
                <a16:creationId xmlns:a16="http://schemas.microsoft.com/office/drawing/2014/main" id="{1BBFA987-54B8-41B5-8013-BC8B4F498CF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6561" y="3953414"/>
            <a:ext cx="2904447" cy="193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97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Dull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59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/>
              <a:t>Gan weithio mewn parau: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Cymysgwch y ddau solid gyda’i gilydd mewn cynhwysydd. Ar beth wnaethoch chi sylwi?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cy-GB"/>
              <a:t>Nawr, ychwanegwch ddŵr, un diferyn ar y tro. Cofnodwch sawl diferyn o ddŵr y gallwch eu hychwanegu hyd nes na fydd dim byd arall yn digwydd.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cy-GB"/>
              <a:t>Ysgrifennwch/disgrifiwch y pethau rydych chi’n sylwi arnynt mewn tabl.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Ymchwilio’r adwaith ymhellach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618286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Rydych chi’n mynd i ymchwilio i’r ffactorau sy’n effeithio ar yr adwaith. 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Fel grŵp, mae angen i chi benderfynu beth rydych chi’n mynd i’w newid a beth rydych chi’n mynd i’w gadw’r un fath. 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/>
              <a:t>Ysgrifennwch eich cynllun a gwnewch yn siŵr eich bod i gyd wedi cytuno ar yr hyn y byddwch chi’n ei fesur.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/>
              <a:t>Casglwch yr offer a chynnal yr ymchwiliad.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/>
              <a:t>Cofnodwch eich mesuriadau.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Beth wnaethoch chi ei ganfod?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357029"/>
          </a:xfrm>
        </p:spPr>
        <p:txBody>
          <a:bodyPr/>
          <a:lstStyle/>
          <a:p>
            <a:r>
              <a:rPr lang="cy-GB"/>
              <a:t>Beth ddigwyddodd pan wnaethoch chi ychwanegu dŵr at gymysgedd sych o asid ac alcali?</a:t>
            </a:r>
          </a:p>
          <a:p>
            <a:r>
              <a:rPr lang="cy-GB"/>
              <a:t>Beth oedd yn effeithio ar y gyfradd y digwyddodd hyn?</a:t>
            </a:r>
          </a:p>
          <a:p>
            <a:r>
              <a:rPr lang="cy-GB"/>
              <a:t>Allwch chi gael y sylweddau gwreiddiol yn ôl? </a:t>
            </a:r>
          </a:p>
          <a:p>
            <a:r>
              <a:rPr lang="cy-GB"/>
              <a:t>I ble maen nhw wedi mynd?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659</Words>
  <Application>Microsoft Office PowerPoint</Application>
  <PresentationFormat>Widescreen</PresentationFormat>
  <Paragraphs>81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Ymchwiliadau gwyddoniaeth cynradd https://rsc.li/2WOQAyo   </vt:lpstr>
      <vt:lpstr>Bomiau bath</vt:lpstr>
      <vt:lpstr>Amcanion dysgu</vt:lpstr>
      <vt:lpstr>Geirfa ddefnyddiol</vt:lpstr>
      <vt:lpstr>Geirfa ddefnyddiol</vt:lpstr>
      <vt:lpstr>Geirfa ddefnyddiol</vt:lpstr>
      <vt:lpstr>Dull</vt:lpstr>
      <vt:lpstr>Ymchwilio’r adwaith ymhellach</vt:lpstr>
      <vt:lpstr>Beth wnaethoch chi ei ganfod?</vt:lpstr>
      <vt:lpstr>Gwaith dilynol</vt:lpstr>
      <vt:lpstr>Gwerthusiad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Bomiau bath: sleidiau dosbarth</dc:title>
  <dc:subject>Mae’r arbrawf hwn yn canolbwyntio ar sut mae deunyddiau’n newid pan fyddant yn adweithio. </dc:subject>
  <dc:creator>Melinda Welch</dc:creator>
  <cp:keywords>Slides learners classroom primary science experiment reactions</cp:keywords>
  <cp:lastModifiedBy>Chloe Francis</cp:lastModifiedBy>
  <cp:revision>259</cp:revision>
  <dcterms:created xsi:type="dcterms:W3CDTF">2021-04-13T16:26:00Z</dcterms:created>
  <dcterms:modified xsi:type="dcterms:W3CDTF">2021-08-06T15:21:34Z</dcterms:modified>
</cp:coreProperties>
</file>