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4" autoAdjust="0"/>
    <p:restoredTop sz="78955" autoAdjust="0"/>
  </p:normalViewPr>
  <p:slideViewPr>
    <p:cSldViewPr snapToGrid="0" snapToObjects="1">
      <p:cViewPr varScale="1">
        <p:scale>
          <a:sx n="90" d="100"/>
          <a:sy n="90" d="100"/>
        </p:scale>
        <p:origin x="2484" y="84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26/08/2021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Use this slide as a lesson starter for a lesson (14</a:t>
            </a:r>
            <a:r>
              <a:rPr lang="en-US" dirty="0"/>
              <a:t>–</a:t>
            </a:r>
            <a:r>
              <a:rPr lang="en-GB" baseline="0" dirty="0"/>
              <a:t>16) on allotropes of carbon.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indent="0">
              <a:buNone/>
            </a:pPr>
            <a:r>
              <a:rPr lang="en-US" dirty="0"/>
              <a:t>Image credit: 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170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Use this slide as a lesson starter for a lesson (14</a:t>
            </a:r>
            <a:r>
              <a:rPr lang="en-US" dirty="0"/>
              <a:t>–</a:t>
            </a:r>
            <a:r>
              <a:rPr lang="en-GB" baseline="0" dirty="0"/>
              <a:t>16) on allotropes of carbon.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Answers: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Carbon.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One layer of graphite which consists of carbon atoms forming 3 covalent bonds in hexagonal rings.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The layers are very thin and visible light can pass through unaltered.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Image credit: 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9772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sc.li/2W6iHJn" TargetMode="Externa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sc.li/2W6iHJn" TargetMode="Externa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B2ABB839-9409-497D-9B47-03452D83A02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5305" y="3150869"/>
            <a:ext cx="3631777" cy="2042874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39" y="203931"/>
            <a:ext cx="8030101" cy="1325563"/>
          </a:xfrm>
        </p:spPr>
        <p:txBody>
          <a:bodyPr>
            <a:normAutofit/>
          </a:bodyPr>
          <a:lstStyle/>
          <a:p>
            <a:r>
              <a:rPr lang="en-US" sz="3200" dirty="0"/>
              <a:t>Graphene protects paintings from fading </a:t>
            </a:r>
            <a:r>
              <a:rPr lang="en-GB" sz="3200" dirty="0"/>
              <a:t> 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5"/>
              </a:rPr>
              <a:t>rsc.li/ 2W6iHJn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52449" y="1482193"/>
            <a:ext cx="8095791" cy="1754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 transparent layer of graphene, just a few atoms thick, can prevent pigments in paintings from fading by up to 70%. Graphene absorbs a considerable amount of ultraviolet light, depending on the number of layers, and is a very good barrier against oxygen and moisture. It prevents colour fading by simultaneously reducing harmful radiation and by delaying the diffusion of oxidising agents.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B6829A-6F4F-4816-AA27-C3D63E2B68B7}"/>
              </a:ext>
            </a:extLst>
          </p:cNvPr>
          <p:cNvSpPr/>
          <p:nvPr/>
        </p:nvSpPr>
        <p:spPr>
          <a:xfrm>
            <a:off x="552450" y="3241813"/>
            <a:ext cx="47028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4585A"/>
                </a:solidFill>
              </a:rPr>
              <a:t>Atomically-thin graphene lattices are applied onto adhesive film. Two rollers gently press the painting and the film together, and then remove the film, leaving only the graphene layer.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741B0B-96E4-4FEA-B289-E25A158277B3}"/>
              </a:ext>
            </a:extLst>
          </p:cNvPr>
          <p:cNvSpPr txBox="1"/>
          <p:nvPr/>
        </p:nvSpPr>
        <p:spPr>
          <a:xfrm>
            <a:off x="6146834" y="5221918"/>
            <a:ext cx="2496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Graphene's hexagonal lattice</a:t>
            </a:r>
          </a:p>
        </p:txBody>
      </p:sp>
    </p:spTree>
    <p:extLst>
      <p:ext uri="{BB962C8B-B14F-4D97-AF65-F5344CB8AC3E}">
        <p14:creationId xmlns:p14="http://schemas.microsoft.com/office/powerpoint/2010/main" val="355997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B2ABB839-9409-497D-9B47-03452D83A02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5305" y="3150869"/>
            <a:ext cx="3631777" cy="2042874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39" y="203931"/>
            <a:ext cx="8030101" cy="1325563"/>
          </a:xfrm>
        </p:spPr>
        <p:txBody>
          <a:bodyPr>
            <a:normAutofit/>
          </a:bodyPr>
          <a:lstStyle/>
          <a:p>
            <a:r>
              <a:rPr lang="en-US" sz="3200" dirty="0"/>
              <a:t>Graphene protects paintings from fading </a:t>
            </a:r>
            <a:r>
              <a:rPr lang="en-GB" sz="3200" dirty="0"/>
              <a:t> 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2450" y="4753449"/>
            <a:ext cx="51999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What chemical element is graphene?  </a:t>
            </a:r>
          </a:p>
          <a:p>
            <a:pPr marL="342900" indent="-342900">
              <a:buAutoNum type="arabicPeriod"/>
            </a:pPr>
            <a:r>
              <a:rPr lang="en-GB" dirty="0"/>
              <a:t>Describe the structure of graphene.</a:t>
            </a:r>
          </a:p>
          <a:p>
            <a:pPr marL="342900" indent="-342900">
              <a:buAutoNum type="arabicPeriod"/>
            </a:pPr>
            <a:r>
              <a:rPr lang="en-GB" dirty="0"/>
              <a:t>Suggest why the graphene veil is transparent.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5"/>
              </a:rPr>
              <a:t>rsc.li/ 2W6iHJn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52449" y="1482193"/>
            <a:ext cx="8095791" cy="1754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 transparent layer of graphene, just a few atoms thick, can prevent pigments in paintings from fading by up to 70%. Graphene absorbs a considerable amount of ultraviolet light, depending on the number of layers, and is a very good barrier against oxygen and moisture. It prevents colour fading by simultaneously reducing harmful radiation and by delaying the diffusion of oxidising agents.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B6829A-6F4F-4816-AA27-C3D63E2B68B7}"/>
              </a:ext>
            </a:extLst>
          </p:cNvPr>
          <p:cNvSpPr/>
          <p:nvPr/>
        </p:nvSpPr>
        <p:spPr>
          <a:xfrm>
            <a:off x="552450" y="3241813"/>
            <a:ext cx="47028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4585A"/>
                </a:solidFill>
              </a:rPr>
              <a:t>Atomically-thin graphene lattices are applied onto adhesive film. Two rollers gently press the painting and the film together, and then remove the film, leaving only the graphene layer.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070D78-FE76-40DE-939A-319980898D8C}"/>
              </a:ext>
            </a:extLst>
          </p:cNvPr>
          <p:cNvSpPr txBox="1"/>
          <p:nvPr/>
        </p:nvSpPr>
        <p:spPr>
          <a:xfrm>
            <a:off x="6146834" y="5221918"/>
            <a:ext cx="2496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Graphene's hexagonal lattice</a:t>
            </a:r>
          </a:p>
        </p:txBody>
      </p:sp>
    </p:spTree>
    <p:extLst>
      <p:ext uri="{BB962C8B-B14F-4D97-AF65-F5344CB8AC3E}">
        <p14:creationId xmlns:p14="http://schemas.microsoft.com/office/powerpoint/2010/main" val="2216896333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07900DF-3EEF-46A5-94A9-21789EBC7165}">
  <ds:schemaRefs>
    <ds:schemaRef ds:uri="http://schemas.microsoft.com/office/2006/documentManagement/types"/>
    <ds:schemaRef ds:uri="27d643f5-4560-4eff-9f48-d0fe6b2bec2d"/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1358</TotalTime>
  <Words>366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Graphene protects paintings from fading  </vt:lpstr>
      <vt:lpstr>Graphene protects paintings from fading 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Graphene protects paintings from fading  </dc:title>
  <dc:creator>Neil Goalby</dc:creator>
  <cp:keywords>graphene, allotropes of carbon, radiation, oxidation</cp:keywords>
  <dc:description>From Education in Chemistry How a graphene veil protects paintings from fading https://rsc.li/2W6iHJn</dc:description>
  <cp:lastModifiedBy>Katherine Hartop</cp:lastModifiedBy>
  <cp:revision>134</cp:revision>
  <dcterms:created xsi:type="dcterms:W3CDTF">2020-04-08T13:50:19Z</dcterms:created>
  <dcterms:modified xsi:type="dcterms:W3CDTF">2021-08-26T10:24:03Z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