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92" r:id="rId2"/>
    <p:sldId id="294" r:id="rId3"/>
    <p:sldId id="290" r:id="rId4"/>
    <p:sldId id="293" r:id="rId5"/>
    <p:sldId id="279" r:id="rId6"/>
    <p:sldId id="310" r:id="rId7"/>
    <p:sldId id="304" r:id="rId8"/>
    <p:sldId id="306" r:id="rId9"/>
    <p:sldId id="303" r:id="rId10"/>
    <p:sldId id="305" r:id="rId11"/>
    <p:sldId id="307" r:id="rId12"/>
    <p:sldId id="308" r:id="rId13"/>
    <p:sldId id="298" r:id="rId14"/>
    <p:sldId id="309" r:id="rId15"/>
  </p:sldIdLst>
  <p:sldSz cx="12192000" cy="6858000"/>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A77DFDE9-9D7C-465C-89AD-D9695498F930}">
          <p14:sldIdLst>
            <p14:sldId id="292"/>
          </p14:sldIdLst>
        </p14:section>
        <p14:section name="Integrated instructions" id="{1ADAF52A-238E-4DB6-B73E-5BDDC80970C3}">
          <p14:sldIdLst>
            <p14:sldId id="294"/>
            <p14:sldId id="290"/>
          </p14:sldIdLst>
        </p14:section>
        <p14:section name="Frayer models" id="{6E723A59-BB87-4989-8334-7EE6E0D30C89}">
          <p14:sldIdLst>
            <p14:sldId id="293"/>
            <p14:sldId id="279"/>
            <p14:sldId id="310"/>
            <p14:sldId id="304"/>
            <p14:sldId id="306"/>
            <p14:sldId id="303"/>
            <p14:sldId id="305"/>
            <p14:sldId id="307"/>
          </p14:sldIdLst>
        </p14:section>
        <p14:section name="Johnstone’s triangle" id="{D87A7116-CEC3-4B81-A233-C3B3D121D705}">
          <p14:sldIdLst>
            <p14:sldId id="308"/>
            <p14:sldId id="298"/>
            <p14:sldId id="309"/>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C8102E"/>
    <a:srgbClr val="FAE7EA"/>
    <a:srgbClr val="5B9BD5"/>
    <a:srgbClr val="31538F"/>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44" autoAdjust="0"/>
    <p:restoredTop sz="86385" autoAdjust="0"/>
  </p:normalViewPr>
  <p:slideViewPr>
    <p:cSldViewPr snapToGrid="0" snapToObjects="1">
      <p:cViewPr varScale="1">
        <p:scale>
          <a:sx n="95" d="100"/>
          <a:sy n="95" d="100"/>
        </p:scale>
        <p:origin x="1044" y="858"/>
      </p:cViewPr>
      <p:guideLst/>
    </p:cSldViewPr>
  </p:slideViewPr>
  <p:outlineViewPr>
    <p:cViewPr>
      <p:scale>
        <a:sx n="33" d="100"/>
        <a:sy n="33" d="100"/>
      </p:scale>
      <p:origin x="0" y="-3444"/>
    </p:cViewPr>
  </p:outlineViewPr>
  <p:notesTextViewPr>
    <p:cViewPr>
      <p:scale>
        <a:sx n="100" d="100"/>
        <a:sy n="100" d="100"/>
      </p:scale>
      <p:origin x="0" y="0"/>
    </p:cViewPr>
  </p:notesTextViewPr>
  <p:sorterViewPr>
    <p:cViewPr>
      <p:scale>
        <a:sx n="200" d="100"/>
        <a:sy n="200" d="100"/>
      </p:scale>
      <p:origin x="0" y="-91526"/>
    </p:cViewPr>
  </p:sorter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99011"/>
          </a:xfrm>
          <a:prstGeom prst="rect">
            <a:avLst/>
          </a:prstGeom>
        </p:spPr>
        <p:txBody>
          <a:bodyPr vert="horz" lIns="91850" tIns="45925" rIns="91850" bIns="45925" rtlCol="0"/>
          <a:lstStyle>
            <a:lvl1pPr algn="l">
              <a:defRPr sz="1200"/>
            </a:lvl1pPr>
          </a:lstStyle>
          <a:p>
            <a:endParaRPr lang="en-GB"/>
          </a:p>
        </p:txBody>
      </p:sp>
      <p:sp>
        <p:nvSpPr>
          <p:cNvPr id="3" name="Date Placeholder 2"/>
          <p:cNvSpPr>
            <a:spLocks noGrp="1"/>
          </p:cNvSpPr>
          <p:nvPr>
            <p:ph type="dt" idx="1"/>
          </p:nvPr>
        </p:nvSpPr>
        <p:spPr>
          <a:xfrm>
            <a:off x="3884615" y="2"/>
            <a:ext cx="2971800" cy="499011"/>
          </a:xfrm>
          <a:prstGeom prst="rect">
            <a:avLst/>
          </a:prstGeom>
        </p:spPr>
        <p:txBody>
          <a:bodyPr vert="horz" lIns="91850" tIns="45925" rIns="91850" bIns="45925" rtlCol="0"/>
          <a:lstStyle>
            <a:lvl1pPr algn="r">
              <a:defRPr sz="1200"/>
            </a:lvl1pPr>
          </a:lstStyle>
          <a:p>
            <a:fld id="{20AE99E1-1495-406F-B49D-BDD45F7BC339}" type="datetimeFigureOut">
              <a:rPr lang="en-GB" smtClean="0"/>
              <a:t>10/01/2024</a:t>
            </a:fld>
            <a:endParaRPr lang="en-GB"/>
          </a:p>
        </p:txBody>
      </p:sp>
      <p:sp>
        <p:nvSpPr>
          <p:cNvPr id="4" name="Slide Image Placeholder 3"/>
          <p:cNvSpPr>
            <a:spLocks noGrp="1" noRot="1" noChangeAspect="1"/>
          </p:cNvSpPr>
          <p:nvPr>
            <p:ph type="sldImg" idx="2"/>
          </p:nvPr>
        </p:nvSpPr>
        <p:spPr>
          <a:xfrm>
            <a:off x="447675" y="1244600"/>
            <a:ext cx="5962650" cy="3354388"/>
          </a:xfrm>
          <a:prstGeom prst="rect">
            <a:avLst/>
          </a:prstGeom>
          <a:noFill/>
          <a:ln w="12700">
            <a:solidFill>
              <a:prstClr val="black"/>
            </a:solidFill>
          </a:ln>
        </p:spPr>
        <p:txBody>
          <a:bodyPr vert="horz" lIns="91850" tIns="45925" rIns="91850" bIns="45925" rtlCol="0" anchor="ctr"/>
          <a:lstStyle/>
          <a:p>
            <a:endParaRPr lang="en-GB"/>
          </a:p>
        </p:txBody>
      </p:sp>
      <p:sp>
        <p:nvSpPr>
          <p:cNvPr id="5" name="Notes Placeholder 4"/>
          <p:cNvSpPr>
            <a:spLocks noGrp="1"/>
          </p:cNvSpPr>
          <p:nvPr>
            <p:ph type="body" sz="quarter" idx="3"/>
          </p:nvPr>
        </p:nvSpPr>
        <p:spPr>
          <a:xfrm>
            <a:off x="685801" y="4786364"/>
            <a:ext cx="5486400" cy="3916115"/>
          </a:xfrm>
          <a:prstGeom prst="rect">
            <a:avLst/>
          </a:prstGeom>
        </p:spPr>
        <p:txBody>
          <a:bodyPr vert="horz" lIns="91850" tIns="45925" rIns="91850" bIns="4592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6678"/>
            <a:ext cx="2971800" cy="499010"/>
          </a:xfrm>
          <a:prstGeom prst="rect">
            <a:avLst/>
          </a:prstGeom>
        </p:spPr>
        <p:txBody>
          <a:bodyPr vert="horz" lIns="91850" tIns="45925" rIns="91850" bIns="45925" rtlCol="0" anchor="b"/>
          <a:lstStyle>
            <a:lvl1pPr algn="l">
              <a:defRPr sz="1200"/>
            </a:lvl1pPr>
          </a:lstStyle>
          <a:p>
            <a:endParaRPr lang="en-GB"/>
          </a:p>
        </p:txBody>
      </p:sp>
      <p:sp>
        <p:nvSpPr>
          <p:cNvPr id="7" name="Slide Number Placeholder 6"/>
          <p:cNvSpPr>
            <a:spLocks noGrp="1"/>
          </p:cNvSpPr>
          <p:nvPr>
            <p:ph type="sldNum" sz="quarter" idx="5"/>
          </p:nvPr>
        </p:nvSpPr>
        <p:spPr>
          <a:xfrm>
            <a:off x="3884615" y="9446678"/>
            <a:ext cx="2971800" cy="499010"/>
          </a:xfrm>
          <a:prstGeom prst="rect">
            <a:avLst/>
          </a:prstGeom>
        </p:spPr>
        <p:txBody>
          <a:bodyPr vert="horz" lIns="91850" tIns="45925" rIns="91850" bIns="45925" rtlCol="0" anchor="b"/>
          <a:lstStyle>
            <a:lvl1pPr algn="r">
              <a:defRPr sz="1200"/>
            </a:lvl1pPr>
          </a:lstStyle>
          <a:p>
            <a:fld id="{6A4DA5DC-95BF-4697-A9FC-A2237F0DBCE8}" type="slidenum">
              <a:rPr lang="en-GB" smtClean="0"/>
              <a:t>‹#›</a:t>
            </a:fld>
            <a:endParaRPr lang="en-GB"/>
          </a:p>
        </p:txBody>
      </p:sp>
    </p:spTree>
    <p:extLst>
      <p:ext uri="{BB962C8B-B14F-4D97-AF65-F5344CB8AC3E}">
        <p14:creationId xmlns:p14="http://schemas.microsoft.com/office/powerpoint/2010/main" val="343568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Method:</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Clamp the calorimeter, or conical flask, using a clamp stand, boss and clamp so that it is approximately 1 cm above the spirit burner when the lid is on. Clamp the thermometer using the same clamp stand and another boss and clamp so that it is in the water but not touching the base of the calorimeter/conical flask. Be careful not to overtighten the clamp as the thermometer might break.</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Measure 100 cm</a:t>
            </a:r>
            <a:r>
              <a:rPr lang="en-GB" sz="1800" baseline="30000" dirty="0">
                <a:effectLst/>
                <a:latin typeface="Calibri" panose="020F0502020204030204" pitchFamily="34" charset="0"/>
                <a:ea typeface="Calibri" panose="020F0502020204030204" pitchFamily="34" charset="0"/>
                <a:cs typeface="Times New Roman" panose="02020603050405020304" pitchFamily="18" charset="0"/>
              </a:rPr>
              <a:t>3</a:t>
            </a:r>
            <a:r>
              <a:rPr lang="en-GB" sz="1800" dirty="0">
                <a:effectLst/>
                <a:latin typeface="Calibri" panose="020F0502020204030204" pitchFamily="34" charset="0"/>
                <a:ea typeface="Calibri" panose="020F0502020204030204" pitchFamily="34" charset="0"/>
                <a:cs typeface="Times New Roman" panose="02020603050405020304" pitchFamily="18" charset="0"/>
              </a:rPr>
              <a:t> of cold tap water in a measuring cylinder and pour it into the calorimeter/conical flask. </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Use a thermometer to record the starting temperature of the water.</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Measure and record the mass of the spirit burner containing ethanol, with the lid on, using a mass balance.</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Take the lid off the spirit burner and keep it close. Place the spirit burner on the bottom of the clamp stand on a heatproof mat and light the wick of the spirit burner. Don’t move the spirit burner when it’s lit.</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Place the lid, using tongs, on the spirit burner to put out the flame when the temperature of the water reaches 70°C or your planned temperature change.</a:t>
            </a:r>
          </a:p>
          <a:p>
            <a:pPr marL="342900" lvl="0" indent="-342900">
              <a:lnSpc>
                <a:spcPct val="107000"/>
              </a:lnSpc>
              <a:spcAft>
                <a:spcPts val="800"/>
              </a:spcAft>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Measure the mass of the spirit burner, containing ethanol, and lid again and record. </a:t>
            </a:r>
            <a:r>
              <a:rPr lang="en-GB" dirty="0"/>
              <a:t> </a:t>
            </a:r>
          </a:p>
        </p:txBody>
      </p:sp>
      <p:sp>
        <p:nvSpPr>
          <p:cNvPr id="4" name="Slide Number Placeholder 3"/>
          <p:cNvSpPr>
            <a:spLocks noGrp="1"/>
          </p:cNvSpPr>
          <p:nvPr>
            <p:ph type="sldNum" sz="quarter" idx="5"/>
          </p:nvPr>
        </p:nvSpPr>
        <p:spPr/>
        <p:txBody>
          <a:bodyPr/>
          <a:lstStyle/>
          <a:p>
            <a:fld id="{6A4DA5DC-95BF-4697-A9FC-A2237F0DBCE8}" type="slidenum">
              <a:rPr lang="en-GB" smtClean="0"/>
              <a:t>3</a:t>
            </a:fld>
            <a:endParaRPr lang="en-GB"/>
          </a:p>
        </p:txBody>
      </p:sp>
    </p:spTree>
    <p:extLst>
      <p:ext uri="{BB962C8B-B14F-4D97-AF65-F5344CB8AC3E}">
        <p14:creationId xmlns:p14="http://schemas.microsoft.com/office/powerpoint/2010/main" val="2192753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 version.</a:t>
            </a:r>
          </a:p>
        </p:txBody>
      </p:sp>
      <p:sp>
        <p:nvSpPr>
          <p:cNvPr id="4" name="Slide Number Placeholder 3"/>
          <p:cNvSpPr>
            <a:spLocks noGrp="1"/>
          </p:cNvSpPr>
          <p:nvPr>
            <p:ph type="sldNum" sz="quarter" idx="5"/>
          </p:nvPr>
        </p:nvSpPr>
        <p:spPr/>
        <p:txBody>
          <a:bodyPr/>
          <a:lstStyle/>
          <a:p>
            <a:fld id="{C5B645CB-FA23-4BA1-A9D5-40B392E42268}" type="slidenum">
              <a:rPr lang="en-GB" smtClean="0"/>
              <a:t>13</a:t>
            </a:fld>
            <a:endParaRPr lang="en-GB"/>
          </a:p>
        </p:txBody>
      </p:sp>
    </p:spTree>
    <p:extLst>
      <p:ext uri="{BB962C8B-B14F-4D97-AF65-F5344CB8AC3E}">
        <p14:creationId xmlns:p14="http://schemas.microsoft.com/office/powerpoint/2010/main" val="9587832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14</a:t>
            </a:fld>
            <a:endParaRPr lang="en-GB"/>
          </a:p>
        </p:txBody>
      </p:sp>
    </p:spTree>
    <p:extLst>
      <p:ext uri="{BB962C8B-B14F-4D97-AF65-F5344CB8AC3E}">
        <p14:creationId xmlns:p14="http://schemas.microsoft.com/office/powerpoint/2010/main" val="314773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Template</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5</a:t>
            </a:fld>
            <a:endParaRPr lang="en-GB"/>
          </a:p>
        </p:txBody>
      </p:sp>
    </p:spTree>
    <p:extLst>
      <p:ext uri="{BB962C8B-B14F-4D97-AF65-F5344CB8AC3E}">
        <p14:creationId xmlns:p14="http://schemas.microsoft.com/office/powerpoint/2010/main" val="150852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 version.</a:t>
            </a:r>
          </a:p>
        </p:txBody>
      </p:sp>
      <p:sp>
        <p:nvSpPr>
          <p:cNvPr id="4" name="Slide Number Placeholder 3"/>
          <p:cNvSpPr>
            <a:spLocks noGrp="1"/>
          </p:cNvSpPr>
          <p:nvPr>
            <p:ph type="sldNum" sz="quarter" idx="5"/>
          </p:nvPr>
        </p:nvSpPr>
        <p:spPr/>
        <p:txBody>
          <a:bodyPr/>
          <a:lstStyle/>
          <a:p>
            <a:fld id="{C5B645CB-FA23-4BA1-A9D5-40B392E42268}" type="slidenum">
              <a:rPr lang="en-GB" smtClean="0"/>
              <a:t>6</a:t>
            </a:fld>
            <a:endParaRPr lang="en-GB"/>
          </a:p>
        </p:txBody>
      </p:sp>
    </p:spTree>
    <p:extLst>
      <p:ext uri="{BB962C8B-B14F-4D97-AF65-F5344CB8AC3E}">
        <p14:creationId xmlns:p14="http://schemas.microsoft.com/office/powerpoint/2010/main" val="2304605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 version.</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7</a:t>
            </a:fld>
            <a:endParaRPr lang="en-GB"/>
          </a:p>
        </p:txBody>
      </p:sp>
    </p:spTree>
    <p:extLst>
      <p:ext uri="{BB962C8B-B14F-4D97-AF65-F5344CB8AC3E}">
        <p14:creationId xmlns:p14="http://schemas.microsoft.com/office/powerpoint/2010/main" val="2284851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 version.</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8</a:t>
            </a:fld>
            <a:endParaRPr lang="en-GB"/>
          </a:p>
        </p:txBody>
      </p:sp>
    </p:spTree>
    <p:extLst>
      <p:ext uri="{BB962C8B-B14F-4D97-AF65-F5344CB8AC3E}">
        <p14:creationId xmlns:p14="http://schemas.microsoft.com/office/powerpoint/2010/main" val="659294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9</a:t>
            </a:fld>
            <a:endParaRPr lang="en-GB"/>
          </a:p>
        </p:txBody>
      </p:sp>
    </p:spTree>
    <p:extLst>
      <p:ext uri="{BB962C8B-B14F-4D97-AF65-F5344CB8AC3E}">
        <p14:creationId xmlns:p14="http://schemas.microsoft.com/office/powerpoint/2010/main" val="1503499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10</a:t>
            </a:fld>
            <a:endParaRPr lang="en-GB"/>
          </a:p>
        </p:txBody>
      </p:sp>
    </p:spTree>
    <p:extLst>
      <p:ext uri="{BB962C8B-B14F-4D97-AF65-F5344CB8AC3E}">
        <p14:creationId xmlns:p14="http://schemas.microsoft.com/office/powerpoint/2010/main" val="3603719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11</a:t>
            </a:fld>
            <a:endParaRPr lang="en-GB"/>
          </a:p>
        </p:txBody>
      </p:sp>
    </p:spTree>
    <p:extLst>
      <p:ext uri="{BB962C8B-B14F-4D97-AF65-F5344CB8AC3E}">
        <p14:creationId xmlns:p14="http://schemas.microsoft.com/office/powerpoint/2010/main" val="2509416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4DA5DC-95BF-4697-A9FC-A2237F0DBCE8}" type="slidenum">
              <a:rPr lang="en-GB" smtClean="0"/>
              <a:t>12</a:t>
            </a:fld>
            <a:endParaRPr lang="en-GB"/>
          </a:p>
        </p:txBody>
      </p:sp>
    </p:spTree>
    <p:extLst>
      <p:ext uri="{BB962C8B-B14F-4D97-AF65-F5344CB8AC3E}">
        <p14:creationId xmlns:p14="http://schemas.microsoft.com/office/powerpoint/2010/main" val="2083254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hyperlink" Target="http://www.rsc.li/4a2Ko7l"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E67905-5208-45C9-91A7-153AFC22B9EB}" type="datetimeFigureOut">
              <a:rPr lang="en-GB" smtClean="0"/>
              <a:t>10/01/2024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AD7A888-D3E9-4A2B-B344-8C41375D9096}" type="slidenum">
              <a:rPr lang="en-GB" smtClean="0"/>
              <a:t>‹#›</a:t>
            </a:fld>
            <a:endParaRPr lang="en-GB" dirty="0"/>
          </a:p>
        </p:txBody>
      </p:sp>
    </p:spTree>
    <p:extLst>
      <p:ext uri="{BB962C8B-B14F-4D97-AF65-F5344CB8AC3E}">
        <p14:creationId xmlns:p14="http://schemas.microsoft.com/office/powerpoint/2010/main" val="1939633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3555045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Tree>
    <p:extLst>
      <p:ext uri="{BB962C8B-B14F-4D97-AF65-F5344CB8AC3E}">
        <p14:creationId xmlns:p14="http://schemas.microsoft.com/office/powerpoint/2010/main" val="227325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60"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3"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6"/>
            <a:ext cx="5220000" cy="336777"/>
          </a:xfrm>
        </p:spPr>
        <p:txBody>
          <a:bodyPr lIns="0" tIns="0" rIns="0" bIns="0" anchor="t" anchorCtr="0">
            <a:normAutofit/>
          </a:bodyPr>
          <a:lstStyle>
            <a:lvl1pPr algn="l">
              <a:defRPr sz="18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3750" b="1" i="0">
                <a:solidFill>
                  <a:srgbClr val="C8102E"/>
                </a:solidFill>
                <a:latin typeface="Century Gothic" panose="020B0502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14"/>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3" y="5816606"/>
            <a:ext cx="1754412" cy="417717"/>
          </a:xfrm>
          <a:prstGeom prst="rect">
            <a:avLst/>
          </a:prstGeom>
        </p:spPr>
      </p:pic>
      <p:sp>
        <p:nvSpPr>
          <p:cNvPr id="2" name="TextBox 1">
            <a:extLst>
              <a:ext uri="{FF2B5EF4-FFF2-40B4-BE49-F238E27FC236}">
                <a16:creationId xmlns:a16="http://schemas.microsoft.com/office/drawing/2014/main" id="{30C6FC82-4D54-A57A-450A-7959A008860B}"/>
              </a:ext>
            </a:extLst>
          </p:cNvPr>
          <p:cNvSpPr txBox="1"/>
          <p:nvPr userDrawn="1"/>
        </p:nvSpPr>
        <p:spPr>
          <a:xfrm>
            <a:off x="7246189" y="5640914"/>
            <a:ext cx="4803571" cy="923330"/>
          </a:xfrm>
          <a:prstGeom prst="rect">
            <a:avLst/>
          </a:prstGeom>
          <a:noFill/>
        </p:spPr>
        <p:txBody>
          <a:bodyPr wrap="square" rtlCol="0">
            <a:spAutoFit/>
          </a:bodyPr>
          <a:lstStyle/>
          <a:p>
            <a:r>
              <a:rPr lang="en-GB" sz="1800" b="1" u="none" dirty="0">
                <a:solidFill>
                  <a:schemeClr val="bg1"/>
                </a:solidFill>
                <a:latin typeface="Century Gothic" panose="020B0502020202020204" pitchFamily="34" charset="0"/>
              </a:rPr>
              <a:t>Learner video, worksheets, teacher notes and technician notes also available from:</a:t>
            </a:r>
          </a:p>
          <a:p>
            <a:r>
              <a:rPr lang="en-GB" sz="1800" b="1" dirty="0">
                <a:solidFill>
                  <a:schemeClr val="bg1"/>
                </a:solidFill>
                <a:latin typeface="Century Gothic" panose="020B0502020202020204" pitchFamily="34" charset="0"/>
                <a:hlinkClick r:id="rId9">
                  <a:extLst>
                    <a:ext uri="{A12FA001-AC4F-418D-AE19-62706E023703}">
                      <ahyp:hlinkClr xmlns:ahyp="http://schemas.microsoft.com/office/drawing/2018/hyperlinkcolor" val="tx"/>
                    </a:ext>
                  </a:extLst>
                </a:hlinkClick>
              </a:rPr>
              <a:t>rsc.li/4a2Ko7l</a:t>
            </a:r>
            <a:endParaRPr lang="en-GB" sz="18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4626197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67905-5208-45C9-91A7-153AFC22B9EB}" type="datetimeFigureOut">
              <a:rPr lang="en-GB" smtClean="0"/>
              <a:t>10/01/2024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7A888-D3E9-4A2B-B344-8C41375D9096}" type="slidenum">
              <a:rPr lang="en-GB" smtClean="0"/>
              <a:t>‹#›</a:t>
            </a:fld>
            <a:endParaRPr lang="en-GB" dirty="0"/>
          </a:p>
        </p:txBody>
      </p:sp>
    </p:spTree>
    <p:extLst>
      <p:ext uri="{BB962C8B-B14F-4D97-AF65-F5344CB8AC3E}">
        <p14:creationId xmlns:p14="http://schemas.microsoft.com/office/powerpoint/2010/main" val="1912234829"/>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86" r:id="rId3"/>
    <p:sldLayoutId id="214748368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rsc.li/3OiPF09"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rsc.li/47fDhGS"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rsc.li/47fDhGS" TargetMode="External"/><Relationship Id="rId2" Type="http://schemas.openxmlformats.org/officeDocument/2006/relationships/hyperlink" Target="https://rsc.li/47bIKi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hyperlink" Target="https://creativecommons.org/licenses/by-nc-sa/2.0/uk/" TargetMode="External"/><Relationship Id="rId4" Type="http://schemas.openxmlformats.org/officeDocument/2006/relationships/hyperlink" Target="https://rsc.li/4a2Ko7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rsc.li/47fDhGS" TargetMode="External"/><Relationship Id="rId2" Type="http://schemas.openxmlformats.org/officeDocument/2006/relationships/hyperlink" Target="https://rsc.li/3q67vf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5DD6-39D8-2946-B43E-D8B3E9316A1B}"/>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DFE117A8-3006-844E-A87E-1574BE8ABE1B}"/>
              </a:ext>
            </a:extLst>
          </p:cNvPr>
          <p:cNvSpPr>
            <a:spLocks noGrp="1"/>
          </p:cNvSpPr>
          <p:nvPr>
            <p:ph type="subTitle" idx="1"/>
          </p:nvPr>
        </p:nvSpPr>
        <p:spPr>
          <a:xfrm>
            <a:off x="540000" y="1980000"/>
            <a:ext cx="5455686" cy="2447034"/>
          </a:xfrm>
        </p:spPr>
        <p:txBody>
          <a:bodyPr/>
          <a:lstStyle/>
          <a:p>
            <a:r>
              <a:rPr lang="en-US" dirty="0"/>
              <a:t>Enthalpy change of combustion</a:t>
            </a:r>
          </a:p>
          <a:p>
            <a:endParaRPr lang="en-US" dirty="0"/>
          </a:p>
          <a:p>
            <a:r>
              <a:rPr lang="en-US" sz="2800" dirty="0">
                <a:solidFill>
                  <a:schemeClr val="tx1"/>
                </a:solidFill>
              </a:rPr>
              <a:t>Integrated instructions, Frayer models and Johnstone’s triangle</a:t>
            </a:r>
          </a:p>
          <a:p>
            <a:endParaRPr lang="en-US" sz="2800" dirty="0">
              <a:solidFill>
                <a:schemeClr val="tx1"/>
              </a:solidFill>
            </a:endParaRPr>
          </a:p>
          <a:p>
            <a:pPr marL="571500" indent="-571500">
              <a:buFont typeface="Arial" panose="020B0604020202020204" pitchFamily="34" charset="0"/>
              <a:buChar char="•"/>
            </a:pPr>
            <a:endParaRPr lang="en-US" sz="2400" dirty="0">
              <a:solidFill>
                <a:schemeClr val="tx1"/>
              </a:solidFill>
            </a:endParaRPr>
          </a:p>
          <a:p>
            <a:endParaRPr lang="en-US" sz="2400" dirty="0">
              <a:solidFill>
                <a:schemeClr val="tx1"/>
              </a:solidFill>
            </a:endParaRPr>
          </a:p>
        </p:txBody>
      </p:sp>
      <p:sp>
        <p:nvSpPr>
          <p:cNvPr id="4" name="Oval 3" descr="A hand lighting a spirit burner with a match">
            <a:extLst>
              <a:ext uri="{FF2B5EF4-FFF2-40B4-BE49-F238E27FC236}">
                <a16:creationId xmlns:a16="http://schemas.microsoft.com/office/drawing/2014/main" id="{4F709A33-1F69-86A7-479F-4E0990644207}"/>
              </a:ext>
              <a:ext uri="{C183D7F6-B498-43B3-948B-1728B52AA6E4}">
                <adec:decorative xmlns:adec="http://schemas.microsoft.com/office/drawing/2017/decorative" val="0"/>
              </a:ext>
            </a:extLst>
          </p:cNvPr>
          <p:cNvSpPr/>
          <p:nvPr/>
        </p:nvSpPr>
        <p:spPr>
          <a:xfrm>
            <a:off x="8708595" y="-584817"/>
            <a:ext cx="4320000" cy="4320000"/>
          </a:xfrm>
          <a:prstGeom prst="ellipse">
            <a:avLst/>
          </a:prstGeom>
          <a:blipFill>
            <a:blip r:embed="rId2" cstate="screen">
              <a:extLst>
                <a:ext uri="{28A0092B-C50C-407E-A947-70E740481C1C}">
                  <a14:useLocalDpi xmlns:a14="http://schemas.microsoft.com/office/drawing/2010/main"/>
                </a:ext>
              </a:extLst>
            </a:blip>
            <a:stretch>
              <a:fillRect/>
            </a:stretch>
          </a:blipFill>
          <a:ln w="1270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2853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325155504"/>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word combustion mean to you? Where have you come across this word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combustion.</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Combust</a:t>
                      </a:r>
                      <a:r>
                        <a:rPr lang="en-GB" sz="1400" b="0" u="none" dirty="0">
                          <a:solidFill>
                            <a:schemeClr val="tx1"/>
                          </a:solidFill>
                          <a:latin typeface="Century Gothic" panose="020B0502020202020204" pitchFamily="34" charset="0"/>
                          <a:cs typeface="Arial" panose="020B0604020202020204" pitchFamily="34" charset="0"/>
                        </a:rPr>
                        <a:t> – destroy by fire.</a:t>
                      </a: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Learners might have heard the term combustion engine, which powers a vehicle by burning fuel.</a:t>
                      </a: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They might identify 'bust' meaning broken, but the words are not connected. ‘Bust' has its origins in the word 'burst'.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List three things needed for a </a:t>
                      </a:r>
                    </a:p>
                    <a:p>
                      <a:pPr algn="ctr"/>
                      <a:r>
                        <a:rPr lang="en-GB" sz="1400" b="1" u="none" dirty="0">
                          <a:solidFill>
                            <a:schemeClr val="tx1"/>
                          </a:solidFill>
                          <a:latin typeface="Century Gothic" panose="020B0502020202020204" pitchFamily="34" charset="0"/>
                          <a:cs typeface="Arial" panose="020B0604020202020204" pitchFamily="34" charset="0"/>
                        </a:rPr>
                        <a:t>combustion reaction.</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Oxygen</a:t>
                      </a:r>
                    </a:p>
                    <a:p>
                      <a:pPr algn="ctr"/>
                      <a:r>
                        <a:rPr lang="en-GB" sz="1400" b="0" u="none" dirty="0">
                          <a:solidFill>
                            <a:schemeClr val="tx1"/>
                          </a:solidFill>
                          <a:latin typeface="Century Gothic" panose="020B0502020202020204" pitchFamily="34" charset="0"/>
                          <a:cs typeface="Arial" panose="020B0604020202020204" pitchFamily="34" charset="0"/>
                        </a:rPr>
                        <a:t>Heat</a:t>
                      </a:r>
                    </a:p>
                    <a:p>
                      <a:pPr algn="ctr"/>
                      <a:r>
                        <a:rPr lang="en-GB" sz="1400" b="0" u="none" dirty="0">
                          <a:solidFill>
                            <a:schemeClr val="tx1"/>
                          </a:solidFill>
                          <a:latin typeface="Century Gothic" panose="020B0502020202020204" pitchFamily="34" charset="0"/>
                          <a:cs typeface="Arial" panose="020B0604020202020204" pitchFamily="34" charset="0"/>
                        </a:rPr>
                        <a:t>Fuel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combustion [in chemistry].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A chemical reaction that occurs when a substance (fuel) reacts with oxygen to give out heat and light.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121475211"/>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Combustion</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2" name="Title 1">
            <a:extLst>
              <a:ext uri="{FF2B5EF4-FFF2-40B4-BE49-F238E27FC236}">
                <a16:creationId xmlns:a16="http://schemas.microsoft.com/office/drawing/2014/main" id="{CDCFED54-FAB5-6824-8F6B-D42CECB36342}"/>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answers: combustion</a:t>
            </a:r>
          </a:p>
        </p:txBody>
      </p:sp>
    </p:spTree>
    <p:extLst>
      <p:ext uri="{BB962C8B-B14F-4D97-AF65-F5344CB8AC3E}">
        <p14:creationId xmlns:p14="http://schemas.microsoft.com/office/powerpoint/2010/main" val="2571945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650599585"/>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incomplete combustion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incomplete combustion.</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Incomplete</a:t>
                      </a:r>
                      <a:r>
                        <a:rPr lang="en-GB" sz="1400" b="0" u="none" dirty="0">
                          <a:solidFill>
                            <a:schemeClr val="tx1"/>
                          </a:solidFill>
                          <a:latin typeface="Century Gothic" panose="020B0502020202020204" pitchFamily="34" charset="0"/>
                          <a:cs typeface="Arial" panose="020B0604020202020204" pitchFamily="34" charset="0"/>
                        </a:rPr>
                        <a:t> – not finished.</a:t>
                      </a: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Combustion</a:t>
                      </a:r>
                      <a:r>
                        <a:rPr lang="en-GB" sz="1400" b="0" u="none" dirty="0">
                          <a:solidFill>
                            <a:schemeClr val="tx1"/>
                          </a:solidFill>
                          <a:latin typeface="Century Gothic" panose="020B0502020202020204" pitchFamily="34" charset="0"/>
                          <a:cs typeface="Arial" panose="020B0604020202020204" pitchFamily="34" charset="0"/>
                        </a:rPr>
                        <a:t> –  combust means destroy by fire. In chemistry, combustion means burning in oxygen.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Why is combustion incomplete </a:t>
                      </a:r>
                    </a:p>
                    <a:p>
                      <a:pPr algn="ctr"/>
                      <a:r>
                        <a:rPr lang="en-GB" sz="1400" b="1" u="none" dirty="0">
                          <a:solidFill>
                            <a:schemeClr val="tx1"/>
                          </a:solidFill>
                          <a:latin typeface="Century Gothic" panose="020B0502020202020204" pitchFamily="34" charset="0"/>
                          <a:cs typeface="Arial" panose="020B0604020202020204" pitchFamily="34" charset="0"/>
                        </a:rPr>
                        <a:t>and why is it dangerous?</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There is not enough oxygen to react completely.</a:t>
                      </a:r>
                    </a:p>
                    <a:p>
                      <a:pPr algn="ctr"/>
                      <a:r>
                        <a:rPr lang="en-GB" sz="1400" b="0" u="none" dirty="0">
                          <a:solidFill>
                            <a:schemeClr val="tx1"/>
                          </a:solidFill>
                          <a:latin typeface="Century Gothic" panose="020B0502020202020204" pitchFamily="34" charset="0"/>
                          <a:cs typeface="Arial" panose="020B0604020202020204" pitchFamily="34" charset="0"/>
                        </a:rPr>
                        <a:t>Allow not enough air.</a:t>
                      </a:r>
                    </a:p>
                    <a:p>
                      <a:pPr algn="ctr"/>
                      <a:r>
                        <a:rPr lang="en-GB" sz="1400" b="0" u="none" dirty="0">
                          <a:solidFill>
                            <a:schemeClr val="tx1"/>
                          </a:solidFill>
                          <a:latin typeface="Century Gothic" panose="020B0502020202020204" pitchFamily="34" charset="0"/>
                          <a:cs typeface="Arial" panose="020B0604020202020204" pitchFamily="34" charset="0"/>
                        </a:rPr>
                        <a:t>It is dangerous because it produces the poisonous gas carbon monoxide.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incomplete </a:t>
                      </a:r>
                    </a:p>
                    <a:p>
                      <a:pPr algn="ctr"/>
                      <a:r>
                        <a:rPr lang="en-GB" sz="1400" b="1" u="none" dirty="0">
                          <a:solidFill>
                            <a:schemeClr val="tx1"/>
                          </a:solidFill>
                          <a:latin typeface="Century Gothic" panose="020B0502020202020204" pitchFamily="34" charset="0"/>
                          <a:cs typeface="Arial" panose="020B0604020202020204" pitchFamily="34" charset="0"/>
                        </a:rPr>
                        <a:t>combustion [in chemistry].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u="none" kern="1200" dirty="0">
                          <a:solidFill>
                            <a:schemeClr val="tx1"/>
                          </a:solidFill>
                          <a:latin typeface="Century Gothic" panose="020B0502020202020204" pitchFamily="34" charset="0"/>
                          <a:ea typeface="+mn-ea"/>
                          <a:cs typeface="Arial" panose="020B0604020202020204" pitchFamily="34" charset="0"/>
                        </a:rPr>
                        <a:t>A chemical reaction that occurs when a substance (fuel) burns in a limited supply of oxygen to give out heat and light.</a:t>
                      </a: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96897842"/>
              </p:ext>
            </p:extLst>
          </p:nvPr>
        </p:nvGraphicFramePr>
        <p:xfrm>
          <a:off x="5206538" y="3108325"/>
          <a:ext cx="1803862" cy="701222"/>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Incomplete</a:t>
                      </a:r>
                    </a:p>
                    <a:p>
                      <a:pPr algn="ctr"/>
                      <a:r>
                        <a:rPr lang="en-GB" sz="2000" dirty="0">
                          <a:solidFill>
                            <a:srgbClr val="C00000"/>
                          </a:solidFill>
                          <a:latin typeface="Century Gothic" panose="020B0502020202020204" pitchFamily="34" charset="0"/>
                          <a:cs typeface="Arial" panose="020B0604020202020204" pitchFamily="34" charset="0"/>
                        </a:rPr>
                        <a:t>combustion</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2" name="Title 1">
            <a:extLst>
              <a:ext uri="{FF2B5EF4-FFF2-40B4-BE49-F238E27FC236}">
                <a16:creationId xmlns:a16="http://schemas.microsoft.com/office/drawing/2014/main" id="{D40D5C95-4451-E4CB-9734-646810B4028B}"/>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answers: incomplete combustion</a:t>
            </a:r>
          </a:p>
        </p:txBody>
      </p:sp>
    </p:spTree>
    <p:extLst>
      <p:ext uri="{BB962C8B-B14F-4D97-AF65-F5344CB8AC3E}">
        <p14:creationId xmlns:p14="http://schemas.microsoft.com/office/powerpoint/2010/main" val="821163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0342E7-50FB-950E-C230-352FC7868900}"/>
              </a:ext>
            </a:extLst>
          </p:cNvPr>
          <p:cNvSpPr>
            <a:spLocks noGrp="1"/>
          </p:cNvSpPr>
          <p:nvPr>
            <p:ph type="title"/>
          </p:nvPr>
        </p:nvSpPr>
        <p:spPr/>
        <p:txBody>
          <a:bodyPr>
            <a:normAutofit fontScale="90000"/>
          </a:bodyPr>
          <a:lstStyle/>
          <a:p>
            <a:r>
              <a:rPr lang="en-GB" sz="4000" dirty="0">
                <a:latin typeface="Century Gothic" panose="020B0502020202020204" pitchFamily="34" charset="0"/>
              </a:rPr>
              <a:t>Johnstone’s triangle</a:t>
            </a:r>
          </a:p>
        </p:txBody>
      </p:sp>
      <p:sp>
        <p:nvSpPr>
          <p:cNvPr id="5" name="Content Placeholder 4">
            <a:extLst>
              <a:ext uri="{FF2B5EF4-FFF2-40B4-BE49-F238E27FC236}">
                <a16:creationId xmlns:a16="http://schemas.microsoft.com/office/drawing/2014/main" id="{1689AD5D-AC57-E2DA-1DE7-2A7ED9E5B55C}"/>
              </a:ext>
            </a:extLst>
          </p:cNvPr>
          <p:cNvSpPr>
            <a:spLocks noGrp="1"/>
          </p:cNvSpPr>
          <p:nvPr>
            <p:ph idx="1"/>
          </p:nvPr>
        </p:nvSpPr>
        <p:spPr/>
        <p:txBody>
          <a:bodyPr>
            <a:normAutofit/>
          </a:bodyPr>
          <a:lstStyle/>
          <a:p>
            <a:pPr marL="0" indent="0">
              <a:buNone/>
            </a:pPr>
            <a:r>
              <a:rPr lang="en-GB" sz="1800" dirty="0">
                <a:latin typeface="Century Gothic" panose="020B0502020202020204" pitchFamily="34" charset="0"/>
              </a:rPr>
              <a:t>Help learners move fluently between conceptual levels, connecting processes they observe (macroscopic level) with things they can’t see (</a:t>
            </a:r>
            <a:r>
              <a:rPr lang="en-GB" sz="1800" dirty="0" err="1">
                <a:latin typeface="Century Gothic" panose="020B0502020202020204" pitchFamily="34" charset="0"/>
              </a:rPr>
              <a:t>submicroscopic</a:t>
            </a:r>
            <a:r>
              <a:rPr lang="en-GB" sz="1800" dirty="0">
                <a:latin typeface="Century Gothic" panose="020B0502020202020204" pitchFamily="34" charset="0"/>
              </a:rPr>
              <a:t> level) and using symbols to represent their ideas (symbolic level), with Johnstone’s triangle. </a:t>
            </a:r>
          </a:p>
          <a:p>
            <a:pPr marL="0" indent="0">
              <a:buNone/>
            </a:pPr>
            <a:r>
              <a:rPr lang="en-GB" sz="1800" dirty="0">
                <a:latin typeface="Century Gothic" panose="020B0502020202020204" pitchFamily="34" charset="0"/>
              </a:rPr>
              <a:t>Use this model to scaffold explanations, illustrate the concepts behind practicals, elicit misconceptions, model thinking and explain concepts behind rules. </a:t>
            </a:r>
          </a:p>
          <a:p>
            <a:pPr marL="0" indent="0">
              <a:buNone/>
            </a:pPr>
            <a:r>
              <a:rPr lang="en-GB" sz="1800" dirty="0">
                <a:latin typeface="Century Gothic" panose="020B0502020202020204" pitchFamily="34" charset="0"/>
              </a:rPr>
              <a:t>Read more at </a:t>
            </a:r>
            <a:r>
              <a:rPr lang="en-GB" sz="1800" dirty="0">
                <a:latin typeface="Century Gothic" panose="020B0502020202020204" pitchFamily="34" charset="0"/>
                <a:hlinkClick r:id="rId3"/>
              </a:rPr>
              <a:t>rsc.li/3OiPF09</a:t>
            </a:r>
            <a:r>
              <a:rPr lang="en-GB" sz="1800" dirty="0">
                <a:latin typeface="Century Gothic" panose="020B0502020202020204" pitchFamily="34" charset="0"/>
              </a:rPr>
              <a:t>. More examples available for Rates of reaction, </a:t>
            </a:r>
            <a:r>
              <a:rPr lang="en-GB" sz="1800" dirty="0">
                <a:latin typeface="Century Gothic" panose="020B0502020202020204" pitchFamily="34" charset="0"/>
                <a:ea typeface="Calibri" panose="020F0502020204030204" pitchFamily="34" charset="0"/>
                <a:cs typeface="Times New Roman" panose="02020603050405020304" pitchFamily="18" charset="0"/>
              </a:rPr>
              <a:t>Simple distillation, Paper chromatography,</a:t>
            </a:r>
            <a:r>
              <a:rPr lang="en-GB" sz="1800" dirty="0">
                <a:latin typeface="Century Gothic" panose="020B0502020202020204" pitchFamily="34" charset="0"/>
              </a:rPr>
              <a:t> Identifying ions and Preparing a soluble salt </a:t>
            </a:r>
            <a:r>
              <a:rPr lang="en-GB" sz="1800" dirty="0" err="1">
                <a:latin typeface="Century Gothic" panose="020B0502020202020204" pitchFamily="34" charset="0"/>
              </a:rPr>
              <a:t>practicals</a:t>
            </a:r>
            <a:r>
              <a:rPr lang="en-GB" sz="1800" dirty="0">
                <a:latin typeface="Century Gothic" panose="020B0502020202020204" pitchFamily="34" charset="0"/>
              </a:rPr>
              <a:t> </a:t>
            </a:r>
            <a:r>
              <a:rPr lang="en-GB" sz="1800" dirty="0">
                <a:latin typeface="Century Gothic" panose="020B0502020202020204" pitchFamily="34" charset="0"/>
                <a:hlinkClick r:id="rId4"/>
              </a:rPr>
              <a:t>rsc.li/47fDhGS</a:t>
            </a:r>
            <a:r>
              <a:rPr lang="en-GB" sz="1800" dirty="0">
                <a:latin typeface="Century Gothic" panose="020B0502020202020204" pitchFamily="34" charset="0"/>
              </a:rPr>
              <a:t>.</a:t>
            </a:r>
          </a:p>
        </p:txBody>
      </p:sp>
      <p:grpSp>
        <p:nvGrpSpPr>
          <p:cNvPr id="3" name="Group 2">
            <a:extLst>
              <a:ext uri="{FF2B5EF4-FFF2-40B4-BE49-F238E27FC236}">
                <a16:creationId xmlns:a16="http://schemas.microsoft.com/office/drawing/2014/main" id="{DAEB11E9-30C5-C474-A1F7-5E9FF4F4E658}"/>
              </a:ext>
            </a:extLst>
          </p:cNvPr>
          <p:cNvGrpSpPr/>
          <p:nvPr/>
        </p:nvGrpSpPr>
        <p:grpSpPr>
          <a:xfrm>
            <a:off x="2082523" y="3967510"/>
            <a:ext cx="7162105" cy="2770695"/>
            <a:chOff x="2082523" y="3967510"/>
            <a:chExt cx="7162105" cy="2770695"/>
          </a:xfrm>
        </p:grpSpPr>
        <p:sp>
          <p:nvSpPr>
            <p:cNvPr id="2" name="Isosceles Triangle 1">
              <a:extLst>
                <a:ext uri="{FF2B5EF4-FFF2-40B4-BE49-F238E27FC236}">
                  <a16:creationId xmlns:a16="http://schemas.microsoft.com/office/drawing/2014/main" id="{AD0D805A-34A1-6201-CF69-5ACA81146195}"/>
                </a:ext>
                <a:ext uri="{C183D7F6-B498-43B3-948B-1728B52AA6E4}">
                  <adec:decorative xmlns:adec="http://schemas.microsoft.com/office/drawing/2017/decorative" val="1"/>
                </a:ext>
              </a:extLst>
            </p:cNvPr>
            <p:cNvSpPr/>
            <p:nvPr/>
          </p:nvSpPr>
          <p:spPr>
            <a:xfrm>
              <a:off x="4190161" y="4539785"/>
              <a:ext cx="2783395" cy="2198204"/>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latin typeface="Century Gothic" panose="020B0502020202020204" pitchFamily="34" charset="0"/>
              </a:endParaRPr>
            </a:p>
          </p:txBody>
        </p:sp>
        <p:sp>
          <p:nvSpPr>
            <p:cNvPr id="6" name="TextBox 5">
              <a:extLst>
                <a:ext uri="{FF2B5EF4-FFF2-40B4-BE49-F238E27FC236}">
                  <a16:creationId xmlns:a16="http://schemas.microsoft.com/office/drawing/2014/main" id="{244D2E55-8B90-B91A-526E-FECBF898F25A}"/>
                </a:ext>
              </a:extLst>
            </p:cNvPr>
            <p:cNvSpPr txBox="1"/>
            <p:nvPr/>
          </p:nvSpPr>
          <p:spPr>
            <a:xfrm>
              <a:off x="4693762" y="3967510"/>
              <a:ext cx="1968295" cy="553998"/>
            </a:xfrm>
            <a:prstGeom prst="rect">
              <a:avLst/>
            </a:prstGeom>
            <a:noFill/>
            <a:ln>
              <a:solidFill>
                <a:schemeClr val="tx1"/>
              </a:solidFill>
            </a:ln>
          </p:spPr>
          <p:txBody>
            <a:bodyPr wrap="square">
              <a:spAutoFit/>
            </a:bodyPr>
            <a:lstStyle/>
            <a:p>
              <a:pPr algn="ctr">
                <a:spcAft>
                  <a:spcPts val="900"/>
                </a:spcAft>
              </a:pPr>
              <a:r>
                <a:rPr lang="en-GB" sz="1600" b="1" dirty="0">
                  <a:latin typeface="Century Gothic" panose="020B0502020202020204" pitchFamily="34" charset="0"/>
                  <a:ea typeface="Calibri" panose="020F0502020204030204" pitchFamily="34" charset="0"/>
                </a:rPr>
                <a:t>Macroscopic </a:t>
              </a:r>
              <a:r>
                <a:rPr lang="en-GB" sz="1400" dirty="0">
                  <a:latin typeface="Century Gothic" panose="020B0502020202020204" pitchFamily="34" charset="0"/>
                  <a:ea typeface="Calibri" panose="020F0502020204030204" pitchFamily="34" charset="0"/>
                </a:rPr>
                <a:t>– what we can see.</a:t>
              </a:r>
            </a:p>
          </p:txBody>
        </p:sp>
        <p:sp>
          <p:nvSpPr>
            <p:cNvPr id="8" name="TextBox 7">
              <a:extLst>
                <a:ext uri="{FF2B5EF4-FFF2-40B4-BE49-F238E27FC236}">
                  <a16:creationId xmlns:a16="http://schemas.microsoft.com/office/drawing/2014/main" id="{27B5BA2D-38A8-0579-1375-3A0FB99AF630}"/>
                </a:ext>
              </a:extLst>
            </p:cNvPr>
            <p:cNvSpPr txBox="1"/>
            <p:nvPr/>
          </p:nvSpPr>
          <p:spPr>
            <a:xfrm>
              <a:off x="2082523" y="5937770"/>
              <a:ext cx="2077494" cy="800219"/>
            </a:xfrm>
            <a:prstGeom prst="rect">
              <a:avLst/>
            </a:prstGeom>
            <a:noFill/>
            <a:ln>
              <a:solidFill>
                <a:schemeClr val="tx1"/>
              </a:solidFill>
            </a:ln>
          </p:spPr>
          <p:txBody>
            <a:bodyPr wrap="square">
              <a:spAutoFit/>
            </a:bodyPr>
            <a:lstStyle/>
            <a:p>
              <a:pPr>
                <a:spcAft>
                  <a:spcPts val="900"/>
                </a:spcAft>
              </a:pPr>
              <a:r>
                <a:rPr lang="en-GB" sz="1600" b="1" dirty="0" err="1">
                  <a:latin typeface="Century Gothic" panose="020B0502020202020204" pitchFamily="34" charset="0"/>
                  <a:ea typeface="Calibri" panose="020F0502020204030204" pitchFamily="34" charset="0"/>
                </a:rPr>
                <a:t>Submicroscopic</a:t>
              </a:r>
              <a:r>
                <a:rPr lang="en-GB" sz="1800" b="1" dirty="0">
                  <a:latin typeface="Century Gothic" panose="020B0502020202020204" pitchFamily="34" charset="0"/>
                  <a:ea typeface="Calibri" panose="020F0502020204030204" pitchFamily="34" charset="0"/>
                </a:rPr>
                <a:t> </a:t>
              </a:r>
              <a:r>
                <a:rPr lang="en-GB" sz="1400" dirty="0">
                  <a:latin typeface="Century Gothic" panose="020B0502020202020204" pitchFamily="34" charset="0"/>
                  <a:ea typeface="Calibri" panose="020F0502020204030204" pitchFamily="34" charset="0"/>
                </a:rPr>
                <a:t>–smaller than we can see.</a:t>
              </a:r>
            </a:p>
          </p:txBody>
        </p:sp>
        <p:sp>
          <p:nvSpPr>
            <p:cNvPr id="10" name="TextBox 9">
              <a:extLst>
                <a:ext uri="{FF2B5EF4-FFF2-40B4-BE49-F238E27FC236}">
                  <a16:creationId xmlns:a16="http://schemas.microsoft.com/office/drawing/2014/main" id="{5553A7B6-C2AE-350B-3BE6-14F8824699DE}"/>
                </a:ext>
              </a:extLst>
            </p:cNvPr>
            <p:cNvSpPr txBox="1"/>
            <p:nvPr/>
          </p:nvSpPr>
          <p:spPr>
            <a:xfrm>
              <a:off x="6993652" y="5937986"/>
              <a:ext cx="2250976" cy="800219"/>
            </a:xfrm>
            <a:prstGeom prst="rect">
              <a:avLst/>
            </a:prstGeom>
            <a:noFill/>
            <a:ln>
              <a:solidFill>
                <a:schemeClr val="tx1"/>
              </a:solidFill>
            </a:ln>
          </p:spPr>
          <p:txBody>
            <a:bodyPr wrap="square">
              <a:spAutoFit/>
            </a:bodyPr>
            <a:lstStyle/>
            <a:p>
              <a:pPr>
                <a:spcAft>
                  <a:spcPts val="900"/>
                </a:spcAft>
              </a:pPr>
              <a:r>
                <a:rPr lang="en-GB" sz="1600" b="1" dirty="0">
                  <a:latin typeface="Century Gothic" panose="020B0502020202020204" pitchFamily="34" charset="0"/>
                  <a:ea typeface="Calibri" panose="020F0502020204030204" pitchFamily="34" charset="0"/>
                </a:rPr>
                <a:t>Symbolic</a:t>
              </a:r>
              <a:r>
                <a:rPr lang="en-GB" sz="1800" b="1" dirty="0">
                  <a:latin typeface="Century Gothic" panose="020B0502020202020204" pitchFamily="34" charset="0"/>
                  <a:ea typeface="Calibri" panose="020F0502020204030204" pitchFamily="34" charset="0"/>
                </a:rPr>
                <a:t> </a:t>
              </a:r>
              <a:r>
                <a:rPr lang="en-GB" sz="1400" dirty="0">
                  <a:latin typeface="Century Gothic" panose="020B0502020202020204" pitchFamily="34" charset="0"/>
                  <a:ea typeface="Calibri" panose="020F0502020204030204" pitchFamily="34" charset="0"/>
                </a:rPr>
                <a:t>– what we use to represent what we’ve seen.</a:t>
              </a:r>
            </a:p>
          </p:txBody>
        </p:sp>
      </p:grpSp>
    </p:spTree>
    <p:extLst>
      <p:ext uri="{BB962C8B-B14F-4D97-AF65-F5344CB8AC3E}">
        <p14:creationId xmlns:p14="http://schemas.microsoft.com/office/powerpoint/2010/main" val="31376471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4">
            <a:extLst>
              <a:ext uri="{C183D7F6-B498-43B3-948B-1728B52AA6E4}">
                <adec:decorative xmlns:adec="http://schemas.microsoft.com/office/drawing/2017/decorative" val="1"/>
              </a:ext>
            </a:extLst>
          </p:cNvPr>
          <p:cNvSpPr/>
          <p:nvPr/>
        </p:nvSpPr>
        <p:spPr>
          <a:xfrm>
            <a:off x="4255710" y="1374684"/>
            <a:ext cx="3561764" cy="3008265"/>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latin typeface="Century Gothic" panose="020B0502020202020204" pitchFamily="34" charset="0"/>
            </a:endParaRPr>
          </a:p>
        </p:txBody>
      </p:sp>
      <p:sp>
        <p:nvSpPr>
          <p:cNvPr id="2" name="Title 1">
            <a:extLst>
              <a:ext uri="{FF2B5EF4-FFF2-40B4-BE49-F238E27FC236}">
                <a16:creationId xmlns:a16="http://schemas.microsoft.com/office/drawing/2014/main" id="{B50BBD91-EA35-FDC9-AF51-B46C8400385D}"/>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Johnstone’s triangle learner version</a:t>
            </a:r>
          </a:p>
        </p:txBody>
      </p:sp>
      <p:sp>
        <p:nvSpPr>
          <p:cNvPr id="61" name="Text Box 6"/>
          <p:cNvSpPr txBox="1"/>
          <p:nvPr/>
        </p:nvSpPr>
        <p:spPr>
          <a:xfrm>
            <a:off x="5099276" y="2983037"/>
            <a:ext cx="1874632" cy="891927"/>
          </a:xfrm>
          <a:prstGeom prst="rect">
            <a:avLst/>
          </a:prstGeom>
          <a:solidFill>
            <a:schemeClr val="lt1"/>
          </a:solid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spcAft>
                <a:spcPts val="900"/>
              </a:spcAft>
            </a:pPr>
            <a:r>
              <a:rPr lang="en-GB" sz="1200" b="1" dirty="0">
                <a:latin typeface="Century Gothic" panose="020B0502020202020204" pitchFamily="34" charset="0"/>
                <a:ea typeface="Calibri" panose="020F0502020204030204" pitchFamily="34" charset="0"/>
              </a:rPr>
              <a:t>Enthalpy change of combustion of ethanol</a:t>
            </a:r>
          </a:p>
          <a:p>
            <a:pPr algn="ctr">
              <a:spcAft>
                <a:spcPts val="900"/>
              </a:spcAft>
            </a:pPr>
            <a:r>
              <a:rPr lang="en-GB" sz="1200" dirty="0">
                <a:latin typeface="Century Gothic" panose="020B0502020202020204" pitchFamily="34" charset="0"/>
                <a:ea typeface="Calibri" panose="020F0502020204030204" pitchFamily="34" charset="0"/>
              </a:rPr>
              <a:t>Burning ethanol in oxygen and measuring the heat energy given out.</a:t>
            </a:r>
          </a:p>
        </p:txBody>
      </p:sp>
      <p:sp>
        <p:nvSpPr>
          <p:cNvPr id="60" name="Text Box 2"/>
          <p:cNvSpPr txBox="1">
            <a:spLocks noChangeArrowheads="1"/>
          </p:cNvSpPr>
          <p:nvPr/>
        </p:nvSpPr>
        <p:spPr bwMode="auto">
          <a:xfrm>
            <a:off x="97133" y="119277"/>
            <a:ext cx="5469654" cy="2054409"/>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spAutoFit/>
          </a:bodyPr>
          <a:lstStyle/>
          <a:p>
            <a:pPr>
              <a:spcAft>
                <a:spcPts val="900"/>
              </a:spcAft>
            </a:pPr>
            <a:r>
              <a:rPr lang="en-GB" sz="1200" b="1" dirty="0">
                <a:latin typeface="Century Gothic" panose="020B0502020202020204" pitchFamily="34" charset="0"/>
                <a:ea typeface="Calibri" panose="020F0502020204030204" pitchFamily="34" charset="0"/>
              </a:rPr>
              <a:t>Macroscopic </a:t>
            </a:r>
            <a:r>
              <a:rPr lang="en-GB" sz="1200" dirty="0">
                <a:latin typeface="Century Gothic" panose="020B0502020202020204" pitchFamily="34" charset="0"/>
                <a:ea typeface="Calibri" panose="020F0502020204030204" pitchFamily="34" charset="0"/>
              </a:rPr>
              <a:t>– what we can see.</a:t>
            </a:r>
          </a:p>
          <a:p>
            <a:pPr>
              <a:spcAft>
                <a:spcPts val="900"/>
              </a:spcAft>
            </a:pPr>
            <a:r>
              <a:rPr lang="en-GB" sz="1200" i="1" dirty="0">
                <a:latin typeface="Century Gothic" panose="020B0502020202020204" pitchFamily="34" charset="0"/>
                <a:ea typeface="Calibri" panose="020F0502020204030204" pitchFamily="34" charset="0"/>
                <a:cs typeface="Arial" panose="020B0604020202020204" pitchFamily="34" charset="0"/>
              </a:rPr>
              <a:t>Describe what you observed during the practical.</a:t>
            </a:r>
          </a:p>
          <a:p>
            <a:pPr>
              <a:spcAft>
                <a:spcPts val="900"/>
              </a:spcAft>
            </a:pPr>
            <a:endParaRPr lang="en-GB" sz="1200" i="1"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i="1"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i="1"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i="1"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i="1" dirty="0">
              <a:latin typeface="Century Gothic" panose="020B0502020202020204" pitchFamily="34" charset="0"/>
              <a:ea typeface="Calibri" panose="020F0502020204030204" pitchFamily="34" charset="0"/>
              <a:cs typeface="Arial" panose="020B0604020202020204" pitchFamily="34" charset="0"/>
            </a:endParaRPr>
          </a:p>
        </p:txBody>
      </p:sp>
      <p:sp>
        <p:nvSpPr>
          <p:cNvPr id="6" name="Text Box 2"/>
          <p:cNvSpPr txBox="1">
            <a:spLocks noChangeArrowheads="1"/>
          </p:cNvSpPr>
          <p:nvPr/>
        </p:nvSpPr>
        <p:spPr bwMode="auto">
          <a:xfrm>
            <a:off x="7817474" y="3667648"/>
            <a:ext cx="4290790" cy="3084844"/>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Symbolic </a:t>
            </a:r>
            <a:r>
              <a:rPr lang="en-GB" sz="1200" dirty="0">
                <a:latin typeface="Century Gothic" panose="020B0502020202020204" pitchFamily="34" charset="0"/>
                <a:ea typeface="Calibri" panose="020F0502020204030204" pitchFamily="34" charset="0"/>
              </a:rPr>
              <a:t>– what we use to represent what we’ve seen.</a:t>
            </a:r>
          </a:p>
          <a:p>
            <a:r>
              <a:rPr lang="en-GB" sz="1200" i="1" dirty="0">
                <a:latin typeface="Century Gothic" panose="020B0502020202020204" pitchFamily="34" charset="0"/>
                <a:cs typeface="Arial" panose="020B0604020202020204" pitchFamily="34" charset="0"/>
              </a:rPr>
              <a:t>Write a word equation for the reaction.</a:t>
            </a: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r>
              <a:rPr lang="en-GB" sz="1200" i="1" dirty="0">
                <a:latin typeface="Century Gothic" panose="020B0502020202020204" pitchFamily="34" charset="0"/>
                <a:cs typeface="Arial" panose="020B0604020202020204" pitchFamily="34" charset="0"/>
              </a:rPr>
              <a:t>Write the balanced chemical equation.</a:t>
            </a:r>
          </a:p>
        </p:txBody>
      </p:sp>
      <p:sp>
        <p:nvSpPr>
          <p:cNvPr id="7" name="Text Box 2"/>
          <p:cNvSpPr txBox="1">
            <a:spLocks noChangeArrowheads="1"/>
          </p:cNvSpPr>
          <p:nvPr/>
        </p:nvSpPr>
        <p:spPr bwMode="auto">
          <a:xfrm>
            <a:off x="83736" y="3667648"/>
            <a:ext cx="4171974" cy="3008265"/>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err="1">
                <a:latin typeface="Century Gothic" panose="020B0502020202020204" pitchFamily="34" charset="0"/>
                <a:ea typeface="Calibri" panose="020F0502020204030204" pitchFamily="34" charset="0"/>
              </a:rPr>
              <a:t>Submicroscopic</a:t>
            </a:r>
            <a:r>
              <a:rPr lang="en-GB" sz="1200" b="1" dirty="0">
                <a:latin typeface="Century Gothic" panose="020B0502020202020204" pitchFamily="34" charset="0"/>
                <a:ea typeface="Calibri" panose="020F0502020204030204" pitchFamily="34" charset="0"/>
              </a:rPr>
              <a:t> </a:t>
            </a:r>
            <a:r>
              <a:rPr lang="en-GB" sz="1200" dirty="0">
                <a:latin typeface="Century Gothic" panose="020B0502020202020204" pitchFamily="34" charset="0"/>
                <a:ea typeface="Calibri" panose="020F0502020204030204" pitchFamily="34" charset="0"/>
              </a:rPr>
              <a:t>– what we can’t see, smaller than we can observe.</a:t>
            </a:r>
          </a:p>
          <a:p>
            <a:pPr>
              <a:spcAft>
                <a:spcPts val="900"/>
              </a:spcAft>
            </a:pPr>
            <a:r>
              <a:rPr lang="en-GB" sz="1200" i="1" dirty="0">
                <a:latin typeface="Century Gothic" panose="020B0502020202020204" pitchFamily="34" charset="0"/>
                <a:cs typeface="Arial" panose="020B0604020202020204" pitchFamily="34" charset="0"/>
              </a:rPr>
              <a:t>Think about the energy changes that occur during breaking and making bonds. </a:t>
            </a: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r>
              <a:rPr lang="en-GB" sz="750" dirty="0">
                <a:latin typeface="Century Gothic" panose="020B0502020202020204" pitchFamily="34" charset="0"/>
                <a:ea typeface="Calibri" panose="020F0502020204030204" pitchFamily="34" charset="0"/>
              </a:rPr>
              <a:t> </a:t>
            </a:r>
          </a:p>
        </p:txBody>
      </p:sp>
    </p:spTree>
    <p:extLst>
      <p:ext uri="{BB962C8B-B14F-4D97-AF65-F5344CB8AC3E}">
        <p14:creationId xmlns:p14="http://schemas.microsoft.com/office/powerpoint/2010/main" val="2263018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B55550-0D97-A7D6-7697-327DD375E34A}"/>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Johnstone’s triangle </a:t>
            </a:r>
            <a:r>
              <a:rPr lang="en-GB"/>
              <a:t>suggested answer</a:t>
            </a:r>
            <a:endParaRPr lang="en-GB" dirty="0"/>
          </a:p>
        </p:txBody>
      </p:sp>
      <p:sp>
        <p:nvSpPr>
          <p:cNvPr id="61" name="Text Box 6"/>
          <p:cNvSpPr txBox="1"/>
          <p:nvPr/>
        </p:nvSpPr>
        <p:spPr>
          <a:xfrm>
            <a:off x="5099276" y="2983037"/>
            <a:ext cx="1874632" cy="891927"/>
          </a:xfrm>
          <a:prstGeom prst="rect">
            <a:avLst/>
          </a:prstGeom>
          <a:solidFill>
            <a:schemeClr val="lt1"/>
          </a:solid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spcAft>
                <a:spcPts val="900"/>
              </a:spcAft>
            </a:pPr>
            <a:r>
              <a:rPr lang="en-GB" sz="1200" b="1" dirty="0">
                <a:latin typeface="Century Gothic" panose="020B0502020202020204" pitchFamily="34" charset="0"/>
                <a:ea typeface="Calibri" panose="020F0502020204030204" pitchFamily="34" charset="0"/>
              </a:rPr>
              <a:t>Enthalpy change of combustion of ethanol</a:t>
            </a:r>
          </a:p>
          <a:p>
            <a:pPr algn="ctr">
              <a:spcAft>
                <a:spcPts val="900"/>
              </a:spcAft>
            </a:pPr>
            <a:r>
              <a:rPr lang="en-GB" sz="1200" dirty="0">
                <a:latin typeface="Century Gothic" panose="020B0502020202020204" pitchFamily="34" charset="0"/>
                <a:ea typeface="Calibri" panose="020F0502020204030204" pitchFamily="34" charset="0"/>
              </a:rPr>
              <a:t>Burning ethanol in oxygen and measuring the heat energy given out.</a:t>
            </a:r>
          </a:p>
        </p:txBody>
      </p:sp>
      <p:sp>
        <p:nvSpPr>
          <p:cNvPr id="60" name="Text Box 2"/>
          <p:cNvSpPr txBox="1">
            <a:spLocks noChangeArrowheads="1"/>
          </p:cNvSpPr>
          <p:nvPr/>
        </p:nvSpPr>
        <p:spPr bwMode="auto">
          <a:xfrm>
            <a:off x="396746" y="381965"/>
            <a:ext cx="3436693" cy="1292662"/>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spAutoFit/>
          </a:bodyPr>
          <a:lstStyle/>
          <a:p>
            <a:pPr>
              <a:spcAft>
                <a:spcPts val="900"/>
              </a:spcAft>
            </a:pPr>
            <a:r>
              <a:rPr lang="en-GB" sz="1200" b="1" dirty="0">
                <a:latin typeface="Century Gothic" panose="020B0502020202020204" pitchFamily="34" charset="0"/>
                <a:ea typeface="Calibri" panose="020F0502020204030204" pitchFamily="34" charset="0"/>
              </a:rPr>
              <a:t>Macroscopic </a:t>
            </a:r>
            <a:r>
              <a:rPr lang="en-GB" sz="1200" dirty="0">
                <a:latin typeface="Century Gothic" panose="020B0502020202020204" pitchFamily="34" charset="0"/>
                <a:ea typeface="Calibri" panose="020F0502020204030204" pitchFamily="34" charset="0"/>
              </a:rPr>
              <a:t>– what we can see.</a:t>
            </a:r>
          </a:p>
          <a:p>
            <a:pPr>
              <a:spcAft>
                <a:spcPts val="900"/>
              </a:spcAft>
            </a:pPr>
            <a:r>
              <a:rPr lang="en-GB" sz="1200" dirty="0">
                <a:latin typeface="Century Gothic" panose="020B0502020202020204" pitchFamily="34" charset="0"/>
                <a:ea typeface="Calibri" panose="020F0502020204030204" pitchFamily="34" charset="0"/>
                <a:cs typeface="Arial" panose="020B0604020202020204" pitchFamily="34" charset="0"/>
              </a:rPr>
              <a:t>The yellow flame of the alcohol in the burner heats up the water. We see steam coming out of the top and there is soot on the bottom of the container. The container gets hot.</a:t>
            </a:r>
          </a:p>
        </p:txBody>
      </p:sp>
      <mc:AlternateContent xmlns:mc="http://schemas.openxmlformats.org/markup-compatibility/2006" xmlns:a14="http://schemas.microsoft.com/office/drawing/2010/main">
        <mc:Choice Requires="a14">
          <p:sp>
            <p:nvSpPr>
              <p:cNvPr id="6" name="Text Box 2"/>
              <p:cNvSpPr txBox="1">
                <a:spLocks noChangeArrowheads="1"/>
              </p:cNvSpPr>
              <p:nvPr/>
            </p:nvSpPr>
            <p:spPr bwMode="auto">
              <a:xfrm>
                <a:off x="7948153" y="4182057"/>
                <a:ext cx="3849000" cy="2295753"/>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Symbolic </a:t>
                </a:r>
                <a:r>
                  <a:rPr lang="en-GB" sz="1200" dirty="0">
                    <a:latin typeface="Century Gothic" panose="020B0502020202020204" pitchFamily="34" charset="0"/>
                    <a:ea typeface="Calibri" panose="020F0502020204030204" pitchFamily="34" charset="0"/>
                  </a:rPr>
                  <a:t>– what we use to represent what we’ve seen.</a:t>
                </a:r>
              </a:p>
              <a:p>
                <a:endParaRPr lang="en-GB" sz="1200" dirty="0">
                  <a:latin typeface="Century Gothic" panose="020B0502020202020204" pitchFamily="34" charset="0"/>
                  <a:cs typeface="Arial" panose="020B0604020202020204" pitchFamily="34" charset="0"/>
                </a:endParaRPr>
              </a:p>
              <a:p>
                <a:r>
                  <a:rPr lang="en-GB" sz="1400" dirty="0">
                    <a:latin typeface="Cambria Math" panose="02040503050406030204" pitchFamily="18" charset="0"/>
                    <a:ea typeface="Cambria Math" panose="02040503050406030204" pitchFamily="18" charset="0"/>
                    <a:cs typeface="Arial" panose="020B0604020202020204" pitchFamily="34" charset="0"/>
                  </a:rPr>
                  <a:t>ethanol + oxygen </a:t>
                </a:r>
                <a14:m>
                  <m:oMath xmlns:m="http://schemas.openxmlformats.org/officeDocument/2006/math">
                    <m:r>
                      <a:rPr lang="en-GB" sz="1400" i="1" dirty="0">
                        <a:latin typeface="Cambria Math" panose="02040503050406030204" pitchFamily="18" charset="0"/>
                        <a:ea typeface="Cambria Math" panose="02040503050406030204" pitchFamily="18" charset="0"/>
                        <a:cs typeface="Arial" panose="020B0604020202020204" pitchFamily="34" charset="0"/>
                        <a:sym typeface="Wingdings" pitchFamily="2" charset="2"/>
                      </a:rPr>
                      <m:t>→</m:t>
                    </m:r>
                  </m:oMath>
                </a14:m>
                <a:r>
                  <a:rPr lang="en-GB" sz="1400" dirty="0">
                    <a:latin typeface="Cambria Math" panose="02040503050406030204" pitchFamily="18" charset="0"/>
                    <a:ea typeface="Cambria Math" panose="02040503050406030204" pitchFamily="18" charset="0"/>
                    <a:cs typeface="Arial" panose="020B0604020202020204" pitchFamily="34" charset="0"/>
                    <a:sym typeface="Wingdings" pitchFamily="2" charset="2"/>
                  </a:rPr>
                  <a:t> carbon dioxide + water</a:t>
                </a:r>
                <a:endParaRPr lang="en-GB" sz="1400" dirty="0">
                  <a:latin typeface="Cambria Math" panose="02040503050406030204" pitchFamily="18" charset="0"/>
                  <a:ea typeface="Cambria Math" panose="02040503050406030204" pitchFamily="18" charset="0"/>
                  <a:cs typeface="Arial" panose="020B0604020202020204" pitchFamily="34" charset="0"/>
                </a:endParaRPr>
              </a:p>
              <a:p>
                <a:endParaRPr lang="en-GB" sz="1400" dirty="0">
                  <a:latin typeface="Cambria Math" panose="02040503050406030204" pitchFamily="18" charset="0"/>
                  <a:ea typeface="Cambria Math" panose="02040503050406030204" pitchFamily="18" charset="0"/>
                  <a:cs typeface="Arial" panose="020B0604020202020204" pitchFamily="34" charset="0"/>
                </a:endParaRPr>
              </a:p>
              <a:p>
                <a:r>
                  <a:rPr lang="en-GB" sz="1400" dirty="0">
                    <a:latin typeface="Cambria Math" panose="02040503050406030204" pitchFamily="18" charset="0"/>
                    <a:ea typeface="Cambria Math" panose="02040503050406030204" pitchFamily="18" charset="0"/>
                  </a:rPr>
                  <a:t>C</a:t>
                </a:r>
                <a:r>
                  <a:rPr lang="en-GB" sz="1400" baseline="-25000" dirty="0">
                    <a:latin typeface="Cambria Math" panose="02040503050406030204" pitchFamily="18" charset="0"/>
                    <a:ea typeface="Cambria Math" panose="02040503050406030204" pitchFamily="18" charset="0"/>
                  </a:rPr>
                  <a:t>2</a:t>
                </a:r>
                <a:r>
                  <a:rPr lang="en-GB" sz="1400" dirty="0">
                    <a:latin typeface="Cambria Math" panose="02040503050406030204" pitchFamily="18" charset="0"/>
                    <a:ea typeface="Cambria Math" panose="02040503050406030204" pitchFamily="18" charset="0"/>
                  </a:rPr>
                  <a:t>H</a:t>
                </a:r>
                <a:r>
                  <a:rPr lang="en-GB" sz="1400" baseline="-25000" dirty="0">
                    <a:latin typeface="Cambria Math" panose="02040503050406030204" pitchFamily="18" charset="0"/>
                    <a:ea typeface="Cambria Math" panose="02040503050406030204" pitchFamily="18" charset="0"/>
                  </a:rPr>
                  <a:t>5</a:t>
                </a:r>
                <a:r>
                  <a:rPr lang="en-GB" sz="1400" dirty="0">
                    <a:latin typeface="Cambria Math" panose="02040503050406030204" pitchFamily="18" charset="0"/>
                    <a:ea typeface="Cambria Math" panose="02040503050406030204" pitchFamily="18" charset="0"/>
                  </a:rPr>
                  <a:t>OH +    </a:t>
                </a:r>
                <a:r>
                  <a:rPr lang="en-GB" sz="1400" dirty="0">
                    <a:solidFill>
                      <a:schemeClr val="tx1"/>
                    </a:solidFill>
                    <a:latin typeface="Cambria Math" panose="02040503050406030204" pitchFamily="18" charset="0"/>
                    <a:ea typeface="Cambria Math" panose="02040503050406030204" pitchFamily="18" charset="0"/>
                  </a:rPr>
                  <a:t>3O</a:t>
                </a:r>
                <a:r>
                  <a:rPr lang="en-GB" sz="1400" baseline="-25000" dirty="0">
                    <a:solidFill>
                      <a:schemeClr val="tx1"/>
                    </a:solidFill>
                    <a:latin typeface="Cambria Math" panose="02040503050406030204" pitchFamily="18" charset="0"/>
                    <a:ea typeface="Cambria Math" panose="02040503050406030204" pitchFamily="18" charset="0"/>
                  </a:rPr>
                  <a:t>2</a:t>
                </a:r>
                <a:r>
                  <a:rPr lang="en-GB" sz="1400"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r>
                      <a:rPr lang="en-GB" sz="1400" i="1" dirty="0">
                        <a:solidFill>
                          <a:schemeClr val="tx1"/>
                        </a:solidFill>
                        <a:latin typeface="Cambria Math" panose="02040503050406030204" pitchFamily="18" charset="0"/>
                        <a:ea typeface="Cambria Math" panose="02040503050406030204" pitchFamily="18" charset="0"/>
                        <a:cs typeface="Arial" panose="020B0604020202020204" pitchFamily="34" charset="0"/>
                        <a:sym typeface="Wingdings" pitchFamily="2" charset="2"/>
                      </a:rPr>
                      <m:t>→</m:t>
                    </m:r>
                  </m:oMath>
                </a14:m>
                <a:r>
                  <a:rPr lang="en-GB" sz="1400" dirty="0">
                    <a:solidFill>
                      <a:schemeClr val="tx1"/>
                    </a:solidFill>
                    <a:latin typeface="Cambria Math" panose="02040503050406030204" pitchFamily="18" charset="0"/>
                    <a:ea typeface="Cambria Math" panose="02040503050406030204" pitchFamily="18" charset="0"/>
                  </a:rPr>
                  <a:t>            2CO</a:t>
                </a:r>
                <a:r>
                  <a:rPr lang="en-GB" sz="1400" baseline="-25000" dirty="0">
                    <a:solidFill>
                      <a:schemeClr val="tx1"/>
                    </a:solidFill>
                    <a:latin typeface="Cambria Math" panose="02040503050406030204" pitchFamily="18" charset="0"/>
                    <a:ea typeface="Cambria Math" panose="02040503050406030204" pitchFamily="18" charset="0"/>
                  </a:rPr>
                  <a:t>2</a:t>
                </a:r>
                <a:r>
                  <a:rPr lang="en-GB" sz="1400" dirty="0">
                    <a:solidFill>
                      <a:schemeClr val="tx1"/>
                    </a:solidFill>
                    <a:latin typeface="Cambria Math" panose="02040503050406030204" pitchFamily="18" charset="0"/>
                    <a:ea typeface="Cambria Math" panose="02040503050406030204" pitchFamily="18" charset="0"/>
                  </a:rPr>
                  <a:t>          + 3H</a:t>
                </a:r>
                <a:r>
                  <a:rPr lang="en-GB" sz="1400" baseline="-25000" dirty="0">
                    <a:solidFill>
                      <a:schemeClr val="tx1"/>
                    </a:solidFill>
                    <a:latin typeface="Cambria Math" panose="02040503050406030204" pitchFamily="18" charset="0"/>
                    <a:ea typeface="Cambria Math" panose="02040503050406030204" pitchFamily="18" charset="0"/>
                  </a:rPr>
                  <a:t>2</a:t>
                </a:r>
                <a:r>
                  <a:rPr lang="en-GB" sz="1400" dirty="0">
                    <a:solidFill>
                      <a:schemeClr val="tx1"/>
                    </a:solidFill>
                    <a:latin typeface="Cambria Math" panose="02040503050406030204" pitchFamily="18" charset="0"/>
                    <a:ea typeface="Cambria Math" panose="02040503050406030204" pitchFamily="18" charset="0"/>
                  </a:rPr>
                  <a:t>O </a:t>
                </a:r>
                <a:endParaRPr lang="en-GB" sz="1400" i="1" dirty="0">
                  <a:solidFill>
                    <a:schemeClr val="tx1"/>
                  </a:solidFill>
                  <a:latin typeface="Cambria Math" panose="02040503050406030204" pitchFamily="18" charset="0"/>
                  <a:ea typeface="Cambria Math" panose="02040503050406030204" pitchFamily="18" charset="0"/>
                  <a:cs typeface="Arial" panose="020B0604020202020204" pitchFamily="34" charset="0"/>
                </a:endParaRPr>
              </a:p>
              <a:p>
                <a:endParaRPr lang="en-GB" sz="1200" i="1" dirty="0">
                  <a:latin typeface="Century Gothic" panose="020B0502020202020204" pitchFamily="34" charset="0"/>
                  <a:cs typeface="Arial" panose="020B0604020202020204" pitchFamily="34" charset="0"/>
                </a:endParaRPr>
              </a:p>
            </p:txBody>
          </p:sp>
        </mc:Choice>
        <mc:Fallback xmlns="">
          <p:sp>
            <p:nvSpPr>
              <p:cNvPr id="6" name="Text Box 2"/>
              <p:cNvSpPr txBox="1">
                <a:spLocks noRot="1" noChangeAspect="1" noMove="1" noResize="1" noEditPoints="1" noAdjustHandles="1" noChangeArrowheads="1" noChangeShapeType="1" noTextEdit="1"/>
              </p:cNvSpPr>
              <p:nvPr/>
            </p:nvSpPr>
            <p:spPr bwMode="auto">
              <a:xfrm>
                <a:off x="7948153" y="4182057"/>
                <a:ext cx="3849000" cy="2295753"/>
              </a:xfrm>
              <a:prstGeom prst="rect">
                <a:avLst/>
              </a:prstGeom>
              <a:blipFill>
                <a:blip r:embed="rId3"/>
                <a:stretch>
                  <a:fillRect l="-948" t="-264"/>
                </a:stretch>
              </a:blipFill>
              <a:ln w="9525">
                <a:solidFill>
                  <a:srgbClr val="000000"/>
                </a:solidFill>
                <a:miter lim="800000"/>
                <a:headEnd/>
                <a:tailEnd/>
              </a:ln>
            </p:spPr>
            <p:txBody>
              <a:bodyPr/>
              <a:lstStyle/>
              <a:p>
                <a:r>
                  <a:rPr lang="en-GB">
                    <a:noFill/>
                  </a:rPr>
                  <a:t> </a:t>
                </a:r>
              </a:p>
            </p:txBody>
          </p:sp>
        </mc:Fallback>
      </mc:AlternateContent>
      <p:sp>
        <p:nvSpPr>
          <p:cNvPr id="7" name="Text Box 2"/>
          <p:cNvSpPr txBox="1">
            <a:spLocks noChangeArrowheads="1"/>
          </p:cNvSpPr>
          <p:nvPr/>
        </p:nvSpPr>
        <p:spPr bwMode="auto">
          <a:xfrm>
            <a:off x="394847" y="4541855"/>
            <a:ext cx="4074397" cy="1934180"/>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err="1">
                <a:latin typeface="Century Gothic" panose="020B0502020202020204" pitchFamily="34" charset="0"/>
                <a:ea typeface="Calibri" panose="020F0502020204030204" pitchFamily="34" charset="0"/>
              </a:rPr>
              <a:t>Submicroscopic</a:t>
            </a:r>
            <a:r>
              <a:rPr lang="en-GB" sz="1200" b="1" dirty="0">
                <a:latin typeface="Century Gothic" panose="020B0502020202020204" pitchFamily="34" charset="0"/>
                <a:ea typeface="Calibri" panose="020F0502020204030204" pitchFamily="34" charset="0"/>
              </a:rPr>
              <a:t> </a:t>
            </a:r>
            <a:r>
              <a:rPr lang="en-GB" sz="1200" dirty="0">
                <a:latin typeface="Century Gothic" panose="020B0502020202020204" pitchFamily="34" charset="0"/>
                <a:ea typeface="Calibri" panose="020F0502020204030204" pitchFamily="34" charset="0"/>
              </a:rPr>
              <a:t>– what we can’t see, smaller than we can observe.</a:t>
            </a:r>
          </a:p>
          <a:p>
            <a:pPr>
              <a:spcAft>
                <a:spcPts val="900"/>
              </a:spcAft>
            </a:pPr>
            <a:r>
              <a:rPr lang="en-GB" sz="1200" dirty="0">
                <a:latin typeface="Century Gothic" panose="020B0502020202020204" pitchFamily="34" charset="0"/>
                <a:ea typeface="Calibri" panose="020F0502020204030204" pitchFamily="34" charset="0"/>
              </a:rPr>
              <a:t>The bonds in the ethanol and oxygen are breaking which requires energy. The atoms are rearranging and making new bonds to produce carbon dioxide and water which give out energy.</a:t>
            </a:r>
          </a:p>
          <a:p>
            <a:pPr>
              <a:spcAft>
                <a:spcPts val="900"/>
              </a:spcAft>
            </a:pPr>
            <a:r>
              <a:rPr lang="en-GB" sz="1200" dirty="0">
                <a:latin typeface="Century Gothic" panose="020B0502020202020204" pitchFamily="34" charset="0"/>
                <a:ea typeface="Calibri" panose="020F0502020204030204" pitchFamily="34" charset="0"/>
              </a:rPr>
              <a:t>The difference in energy is the enthalpy change. The minimum energy needed to break bonds is called the activation energy. </a:t>
            </a: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r>
              <a:rPr lang="en-GB" sz="750" dirty="0">
                <a:latin typeface="Century Gothic" panose="020B0502020202020204" pitchFamily="34" charset="0"/>
                <a:ea typeface="Calibri" panose="020F0502020204030204" pitchFamily="34" charset="0"/>
              </a:rPr>
              <a:t> </a:t>
            </a:r>
          </a:p>
        </p:txBody>
      </p:sp>
      <p:sp>
        <p:nvSpPr>
          <p:cNvPr id="5" name="Isosceles Triangle 4">
            <a:extLst>
              <a:ext uri="{C183D7F6-B498-43B3-948B-1728B52AA6E4}">
                <adec:decorative xmlns:adec="http://schemas.microsoft.com/office/drawing/2017/decorative" val="1"/>
              </a:ext>
            </a:extLst>
          </p:cNvPr>
          <p:cNvSpPr/>
          <p:nvPr/>
        </p:nvSpPr>
        <p:spPr>
          <a:xfrm>
            <a:off x="4255710" y="1374684"/>
            <a:ext cx="3561764" cy="3008265"/>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latin typeface="Century Gothic" panose="020B0502020202020204" pitchFamily="34" charset="0"/>
            </a:endParaRPr>
          </a:p>
        </p:txBody>
      </p:sp>
    </p:spTree>
    <p:extLst>
      <p:ext uri="{BB962C8B-B14F-4D97-AF65-F5344CB8AC3E}">
        <p14:creationId xmlns:p14="http://schemas.microsoft.com/office/powerpoint/2010/main" val="3439643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1B30-7860-0E79-C046-E709BF5EF046}"/>
              </a:ext>
            </a:extLst>
          </p:cNvPr>
          <p:cNvSpPr>
            <a:spLocks noGrp="1"/>
          </p:cNvSpPr>
          <p:nvPr>
            <p:ph type="title"/>
          </p:nvPr>
        </p:nvSpPr>
        <p:spPr/>
        <p:txBody>
          <a:bodyPr>
            <a:normAutofit fontScale="90000"/>
          </a:bodyPr>
          <a:lstStyle/>
          <a:p>
            <a:r>
              <a:rPr lang="en-GB" sz="4000" b="1" dirty="0">
                <a:solidFill>
                  <a:srgbClr val="C00000"/>
                </a:solidFill>
                <a:latin typeface="Century Gothic" panose="020B0502020202020204" pitchFamily="34" charset="0"/>
              </a:rPr>
              <a:t>Integrated instructions</a:t>
            </a:r>
          </a:p>
        </p:txBody>
      </p:sp>
      <p:sp>
        <p:nvSpPr>
          <p:cNvPr id="3" name="Content Placeholder 2">
            <a:extLst>
              <a:ext uri="{FF2B5EF4-FFF2-40B4-BE49-F238E27FC236}">
                <a16:creationId xmlns:a16="http://schemas.microsoft.com/office/drawing/2014/main" id="{6A59B1BE-418B-A700-C671-97C104E1A549}"/>
              </a:ext>
            </a:extLst>
          </p:cNvPr>
          <p:cNvSpPr>
            <a:spLocks noGrp="1"/>
          </p:cNvSpPr>
          <p:nvPr>
            <p:ph idx="1"/>
          </p:nvPr>
        </p:nvSpPr>
        <p:spPr/>
        <p:txBody>
          <a:bodyPr>
            <a:normAutofit/>
          </a:bodyPr>
          <a:lstStyle/>
          <a:p>
            <a:pPr marL="0" indent="0">
              <a:buNone/>
            </a:pPr>
            <a:r>
              <a:rPr lang="en-GB" sz="1800" dirty="0">
                <a:latin typeface="Century Gothic" panose="020B0502020202020204" pitchFamily="34" charset="0"/>
              </a:rPr>
              <a:t>Integrated instructions use clear numbering, arrows and simple pictograms, like an eye to show when to make observations. They were developed using cognitive load theory and remove unnecessary information. Therefore, the instructions reduce extraneous load on learners, increasing the capacity of their working memory to think about what they are doing and why.</a:t>
            </a:r>
          </a:p>
          <a:p>
            <a:pPr marL="0" indent="0">
              <a:buNone/>
            </a:pPr>
            <a:r>
              <a:rPr lang="en-GB" sz="1800" dirty="0">
                <a:effectLst/>
                <a:latin typeface="Century Gothic" panose="020B0502020202020204" pitchFamily="34" charset="0"/>
                <a:ea typeface="Calibri" panose="020F0502020204030204" pitchFamily="34" charset="0"/>
                <a:cs typeface="Times New Roman" panose="02020603050405020304" pitchFamily="18" charset="0"/>
              </a:rPr>
              <a:t>Read more at </a:t>
            </a:r>
            <a:r>
              <a:rPr lang="en-GB" sz="1800" dirty="0">
                <a:effectLst/>
                <a:latin typeface="Century Gothic" panose="020B0502020202020204" pitchFamily="34" charset="0"/>
                <a:ea typeface="Calibri" panose="020F0502020204030204" pitchFamily="34" charset="0"/>
                <a:cs typeface="Times New Roman" panose="02020603050405020304" pitchFamily="18" charset="0"/>
                <a:hlinkClick r:id="rId2"/>
              </a:rPr>
              <a:t>rsc.li/47bIKi5</a:t>
            </a:r>
            <a:r>
              <a:rPr lang="en-GB" sz="1800" u="sng" dirty="0">
                <a:solidFill>
                  <a:srgbClr val="0563C1"/>
                </a:solidFill>
                <a:effectLst/>
                <a:latin typeface="Century Gothic" panose="020B0502020202020204" pitchFamily="34" charset="0"/>
                <a:ea typeface="Calibri" panose="020F0502020204030204" pitchFamily="34" charset="0"/>
                <a:cs typeface="Times New Roman" panose="02020603050405020304" pitchFamily="18" charset="0"/>
              </a:rPr>
              <a:t>.</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 See the 14–16 practical video collection (</a:t>
            </a:r>
            <a:r>
              <a:rPr lang="en-GB" sz="1800" dirty="0">
                <a:effectLst/>
                <a:latin typeface="Century Gothic" panose="020B0502020202020204" pitchFamily="34" charset="0"/>
                <a:ea typeface="Calibri" panose="020F0502020204030204" pitchFamily="34" charset="0"/>
                <a:cs typeface="Times New Roman" panose="02020603050405020304" pitchFamily="18" charset="0"/>
                <a:hlinkClick r:id="rId3"/>
              </a:rPr>
              <a:t>rsc.li/47fDhGS</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 for other core practical experiment example</a:t>
            </a:r>
            <a:r>
              <a:rPr lang="en-GB" sz="1800" dirty="0">
                <a:effectLst/>
                <a:ea typeface="Calibri" panose="020F0502020204030204" pitchFamily="34" charset="0"/>
                <a:cs typeface="Times New Roman" panose="02020603050405020304" pitchFamily="18" charset="0"/>
              </a:rPr>
              <a:t>s</a:t>
            </a:r>
            <a:r>
              <a:rPr lang="en-GB" sz="1800" dirty="0">
                <a:ea typeface="Calibri" panose="020F0502020204030204" pitchFamily="34" charset="0"/>
                <a:cs typeface="Times New Roman" panose="02020603050405020304" pitchFamily="18" charset="0"/>
              </a:rPr>
              <a:t>.</a:t>
            </a:r>
            <a:endParaRPr lang="en-GB" sz="1800" dirty="0">
              <a:effectLst/>
              <a:latin typeface="Century Gothic" panose="020B0502020202020204" pitchFamily="34" charset="0"/>
              <a:ea typeface="Calibri" panose="020F0502020204030204" pitchFamily="34" charset="0"/>
              <a:cs typeface="Times New Roman" panose="02020603050405020304" pitchFamily="18" charset="0"/>
            </a:endParaRPr>
          </a:p>
          <a:p>
            <a:pPr marL="0" indent="0">
              <a:buNone/>
            </a:pPr>
            <a:endParaRPr lang="en-GB" sz="1800" dirty="0">
              <a:latin typeface="Century Gothic" panose="020B0502020202020204" pitchFamily="34" charset="0"/>
            </a:endParaRPr>
          </a:p>
        </p:txBody>
      </p:sp>
    </p:spTree>
    <p:extLst>
      <p:ext uri="{BB962C8B-B14F-4D97-AF65-F5344CB8AC3E}">
        <p14:creationId xmlns:p14="http://schemas.microsoft.com/office/powerpoint/2010/main" val="1944859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Google Shape;118;p1">
            <a:extLst>
              <a:ext uri="{FF2B5EF4-FFF2-40B4-BE49-F238E27FC236}">
                <a16:creationId xmlns:a16="http://schemas.microsoft.com/office/drawing/2014/main" id="{E828BBED-B028-EBAC-E522-021C76864E2F}"/>
              </a:ex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10126020" y="584969"/>
            <a:ext cx="1238250" cy="1078875"/>
          </a:xfrm>
          <a:prstGeom prst="rect">
            <a:avLst/>
          </a:prstGeom>
          <a:noFill/>
          <a:ln>
            <a:noFill/>
          </a:ln>
        </p:spPr>
      </p:pic>
      <p:sp>
        <p:nvSpPr>
          <p:cNvPr id="60" name="TextBox 59"/>
          <p:cNvSpPr txBox="1"/>
          <p:nvPr/>
        </p:nvSpPr>
        <p:spPr>
          <a:xfrm>
            <a:off x="55649" y="5865165"/>
            <a:ext cx="2637830" cy="936428"/>
          </a:xfrm>
          <a:prstGeom prst="rect">
            <a:avLst/>
          </a:prstGeom>
          <a:noFill/>
          <a:ln>
            <a:solidFill>
              <a:schemeClr val="tx1"/>
            </a:solidFill>
          </a:ln>
        </p:spPr>
        <p:txBody>
          <a:bodyPr wrap="square" rtlCol="0">
            <a:noAutofit/>
          </a:bodyPr>
          <a:lstStyle/>
          <a:p>
            <a:r>
              <a:rPr lang="en-GB" sz="1400" b="1" dirty="0">
                <a:solidFill>
                  <a:srgbClr val="C8102E"/>
                </a:solidFill>
                <a:latin typeface="Century Gothic" panose="020B0502020202020204" pitchFamily="34" charset="0"/>
                <a:sym typeface="Wingdings 2" panose="05020102010507070707" pitchFamily="18" charset="2"/>
              </a:rPr>
              <a:t>RSC Practical videos (14–16)</a:t>
            </a:r>
          </a:p>
          <a:p>
            <a:r>
              <a:rPr lang="en-GB" sz="1400" dirty="0">
                <a:latin typeface="Century Gothic" panose="020B0502020202020204" pitchFamily="34" charset="0"/>
                <a:sym typeface="Wingdings 2" panose="05020102010507070707" pitchFamily="18" charset="2"/>
              </a:rPr>
              <a:t>Enthalpy change of combustion of ethanol</a:t>
            </a:r>
          </a:p>
          <a:p>
            <a:r>
              <a:rPr lang="en-GB" sz="1400" i="0" u="sng" strike="noStrike" dirty="0">
                <a:solidFill>
                  <a:srgbClr val="0563C1"/>
                </a:solidFill>
                <a:effectLst/>
                <a:latin typeface="Century Gothic" panose="020B0502020202020204" pitchFamily="34" charset="0"/>
                <a:hlinkClick r:id="rId4"/>
              </a:rPr>
              <a:t>rsc.li/4a2Ko7l</a:t>
            </a:r>
            <a:r>
              <a:rPr lang="en-GB" sz="1400" dirty="0">
                <a:latin typeface="Century Gothic" panose="020B0502020202020204" pitchFamily="34" charset="0"/>
              </a:rPr>
              <a:t> </a:t>
            </a:r>
            <a:endParaRPr lang="en-GB" sz="1400" dirty="0">
              <a:latin typeface="Century Gothic" panose="020B0502020202020204" pitchFamily="34" charset="0"/>
              <a:sym typeface="Wingdings 2" panose="05020102010507070707" pitchFamily="18" charset="2"/>
            </a:endParaRPr>
          </a:p>
          <a:p>
            <a:endParaRPr lang="en-GB" sz="1200" dirty="0">
              <a:sym typeface="Wingdings 2" panose="05020102010507070707" pitchFamily="18" charset="2"/>
            </a:endParaRPr>
          </a:p>
        </p:txBody>
      </p:sp>
      <p:sp>
        <p:nvSpPr>
          <p:cNvPr id="20" name="TextBox 19"/>
          <p:cNvSpPr txBox="1"/>
          <p:nvPr/>
        </p:nvSpPr>
        <p:spPr>
          <a:xfrm>
            <a:off x="288836" y="1640454"/>
            <a:ext cx="2596562" cy="628247"/>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100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water </a:t>
            </a:r>
            <a:r>
              <a:rPr lang="en-GB" sz="2400" dirty="0">
                <a:sym typeface="Wingdings" panose="05000000000000000000" pitchFamily="2" charset="2"/>
              </a:rPr>
              <a:t></a:t>
            </a:r>
            <a:endParaRPr lang="en-GB" sz="2400" dirty="0"/>
          </a:p>
        </p:txBody>
      </p:sp>
      <p:pic>
        <p:nvPicPr>
          <p:cNvPr id="53" name="Picture 52">
            <a:hlinkClick r:id="rId5"/>
            <a:extLst>
              <a:ext uri="{C183D7F6-B498-43B3-948B-1728B52AA6E4}">
                <adec:decorative xmlns:adec="http://schemas.microsoft.com/office/drawing/2017/decorative" val="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58837" y="6422507"/>
            <a:ext cx="1233163" cy="435493"/>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95BD334C-29C3-9937-0FB6-D36E8325FB86}"/>
              </a:ext>
              <a:ext uri="{C183D7F6-B498-43B3-948B-1728B52AA6E4}">
                <adec:decorative xmlns:adec="http://schemas.microsoft.com/office/drawing/2017/decorative" val="1"/>
              </a:ext>
            </a:extLst>
          </p:cNvPr>
          <p:cNvGrpSpPr/>
          <p:nvPr/>
        </p:nvGrpSpPr>
        <p:grpSpPr>
          <a:xfrm>
            <a:off x="2644350" y="2321790"/>
            <a:ext cx="628877" cy="1622483"/>
            <a:chOff x="2596486" y="2448613"/>
            <a:chExt cx="628877" cy="1622483"/>
          </a:xfrm>
        </p:grpSpPr>
        <p:sp>
          <p:nvSpPr>
            <p:cNvPr id="2" name="Google Shape;90;p1">
              <a:extLst>
                <a:ext uri="{FF2B5EF4-FFF2-40B4-BE49-F238E27FC236}">
                  <a16:creationId xmlns:a16="http://schemas.microsoft.com/office/drawing/2014/main" id="{EDC18F8A-443E-EBF6-C655-1E124ACE92CB}"/>
                </a:ext>
              </a:extLst>
            </p:cNvPr>
            <p:cNvSpPr/>
            <p:nvPr/>
          </p:nvSpPr>
          <p:spPr>
            <a:xfrm>
              <a:off x="2645614" y="2880058"/>
              <a:ext cx="486625" cy="1183629"/>
            </a:xfrm>
            <a:prstGeom prst="rect">
              <a:avLst/>
            </a:prstGeom>
            <a:solidFill>
              <a:srgbClr val="4472C4"/>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nvGrpSpPr>
            <p:cNvPr id="3" name="Google Shape;91;p1">
              <a:extLst>
                <a:ext uri="{FF2B5EF4-FFF2-40B4-BE49-F238E27FC236}">
                  <a16:creationId xmlns:a16="http://schemas.microsoft.com/office/drawing/2014/main" id="{972B6A23-65AF-E431-41BD-628B64E5A773}"/>
                </a:ext>
              </a:extLst>
            </p:cNvPr>
            <p:cNvGrpSpPr/>
            <p:nvPr/>
          </p:nvGrpSpPr>
          <p:grpSpPr>
            <a:xfrm rot="10800000">
              <a:off x="2596486" y="2448613"/>
              <a:ext cx="628877" cy="1622483"/>
              <a:chOff x="8112000" y="2258560"/>
              <a:chExt cx="576000" cy="1566128"/>
            </a:xfrm>
          </p:grpSpPr>
          <p:cxnSp>
            <p:nvCxnSpPr>
              <p:cNvPr id="7" name="Google Shape;92;p1">
                <a:extLst>
                  <a:ext uri="{FF2B5EF4-FFF2-40B4-BE49-F238E27FC236}">
                    <a16:creationId xmlns:a16="http://schemas.microsoft.com/office/drawing/2014/main" id="{DAC51E4C-B56B-EFFD-5D25-8EA4C845DA8C}"/>
                  </a:ext>
                </a:extLst>
              </p:cNvPr>
              <p:cNvCxnSpPr/>
              <p:nvPr/>
            </p:nvCxnSpPr>
            <p:spPr>
              <a:xfrm rot="10800000">
                <a:off x="8643002" y="2258688"/>
                <a:ext cx="0" cy="1566000"/>
              </a:xfrm>
              <a:prstGeom prst="straightConnector1">
                <a:avLst/>
              </a:prstGeom>
              <a:noFill/>
              <a:ln w="28575" cap="flat" cmpd="sng">
                <a:solidFill>
                  <a:srgbClr val="000000"/>
                </a:solidFill>
                <a:prstDash val="solid"/>
                <a:miter lim="800000"/>
                <a:headEnd type="none" w="sm" len="sm"/>
                <a:tailEnd type="none" w="sm" len="sm"/>
              </a:ln>
            </p:spPr>
          </p:cxnSp>
          <p:cxnSp>
            <p:nvCxnSpPr>
              <p:cNvPr id="9" name="Google Shape;93;p1">
                <a:extLst>
                  <a:ext uri="{FF2B5EF4-FFF2-40B4-BE49-F238E27FC236}">
                    <a16:creationId xmlns:a16="http://schemas.microsoft.com/office/drawing/2014/main" id="{E3EED5B9-2087-8D0C-DB8E-B6908FD2729B}"/>
                  </a:ext>
                </a:extLst>
              </p:cNvPr>
              <p:cNvCxnSpPr/>
              <p:nvPr/>
            </p:nvCxnSpPr>
            <p:spPr>
              <a:xfrm rot="10800000">
                <a:off x="8184000" y="2258688"/>
                <a:ext cx="0" cy="1566000"/>
              </a:xfrm>
              <a:prstGeom prst="straightConnector1">
                <a:avLst/>
              </a:prstGeom>
              <a:noFill/>
              <a:ln w="28575" cap="flat" cmpd="sng">
                <a:solidFill>
                  <a:srgbClr val="000000"/>
                </a:solidFill>
                <a:prstDash val="solid"/>
                <a:miter lim="800000"/>
                <a:headEnd type="none" w="sm" len="sm"/>
                <a:tailEnd type="none" w="sm" len="sm"/>
              </a:ln>
            </p:spPr>
          </p:cxnSp>
          <p:cxnSp>
            <p:nvCxnSpPr>
              <p:cNvPr id="15" name="Google Shape;94;p1">
                <a:extLst>
                  <a:ext uri="{FF2B5EF4-FFF2-40B4-BE49-F238E27FC236}">
                    <a16:creationId xmlns:a16="http://schemas.microsoft.com/office/drawing/2014/main" id="{60291350-FD4A-286A-74CA-77363C81E185}"/>
                  </a:ext>
                </a:extLst>
              </p:cNvPr>
              <p:cNvCxnSpPr/>
              <p:nvPr/>
            </p:nvCxnSpPr>
            <p:spPr>
              <a:xfrm rot="10800000">
                <a:off x="8516102" y="2408519"/>
                <a:ext cx="126900" cy="0"/>
              </a:xfrm>
              <a:prstGeom prst="straightConnector1">
                <a:avLst/>
              </a:prstGeom>
              <a:noFill/>
              <a:ln w="28575" cap="flat" cmpd="sng">
                <a:solidFill>
                  <a:srgbClr val="000000"/>
                </a:solidFill>
                <a:prstDash val="solid"/>
                <a:miter lim="800000"/>
                <a:headEnd type="none" w="sm" len="sm"/>
                <a:tailEnd type="none" w="sm" len="sm"/>
              </a:ln>
            </p:spPr>
          </p:cxnSp>
          <p:cxnSp>
            <p:nvCxnSpPr>
              <p:cNvPr id="16" name="Google Shape;95;p1">
                <a:extLst>
                  <a:ext uri="{FF2B5EF4-FFF2-40B4-BE49-F238E27FC236}">
                    <a16:creationId xmlns:a16="http://schemas.microsoft.com/office/drawing/2014/main" id="{892D499E-4E5D-566B-E692-1C458BE61023}"/>
                  </a:ext>
                </a:extLst>
              </p:cNvPr>
              <p:cNvCxnSpPr/>
              <p:nvPr/>
            </p:nvCxnSpPr>
            <p:spPr>
              <a:xfrm rot="10800000">
                <a:off x="8516102" y="2608465"/>
                <a:ext cx="126900" cy="0"/>
              </a:xfrm>
              <a:prstGeom prst="straightConnector1">
                <a:avLst/>
              </a:prstGeom>
              <a:noFill/>
              <a:ln w="28575" cap="flat" cmpd="sng">
                <a:solidFill>
                  <a:srgbClr val="000000"/>
                </a:solidFill>
                <a:prstDash val="solid"/>
                <a:miter lim="800000"/>
                <a:headEnd type="none" w="sm" len="sm"/>
                <a:tailEnd type="none" w="sm" len="sm"/>
              </a:ln>
            </p:spPr>
          </p:cxnSp>
          <p:cxnSp>
            <p:nvCxnSpPr>
              <p:cNvPr id="18" name="Google Shape;96;p1">
                <a:extLst>
                  <a:ext uri="{FF2B5EF4-FFF2-40B4-BE49-F238E27FC236}">
                    <a16:creationId xmlns:a16="http://schemas.microsoft.com/office/drawing/2014/main" id="{30B86A45-7CE4-1667-44DC-31282700CD20}"/>
                  </a:ext>
                </a:extLst>
              </p:cNvPr>
              <p:cNvCxnSpPr/>
              <p:nvPr/>
            </p:nvCxnSpPr>
            <p:spPr>
              <a:xfrm rot="10800000">
                <a:off x="8516102" y="2808410"/>
                <a:ext cx="126900" cy="0"/>
              </a:xfrm>
              <a:prstGeom prst="straightConnector1">
                <a:avLst/>
              </a:prstGeom>
              <a:noFill/>
              <a:ln w="28575" cap="flat" cmpd="sng">
                <a:solidFill>
                  <a:srgbClr val="000000"/>
                </a:solidFill>
                <a:prstDash val="solid"/>
                <a:miter lim="800000"/>
                <a:headEnd type="none" w="sm" len="sm"/>
                <a:tailEnd type="none" w="sm" len="sm"/>
              </a:ln>
            </p:spPr>
          </p:cxnSp>
          <p:cxnSp>
            <p:nvCxnSpPr>
              <p:cNvPr id="21" name="Google Shape;97;p1">
                <a:extLst>
                  <a:ext uri="{FF2B5EF4-FFF2-40B4-BE49-F238E27FC236}">
                    <a16:creationId xmlns:a16="http://schemas.microsoft.com/office/drawing/2014/main" id="{3E68B7DE-E53B-75B2-0A23-693C7444B51C}"/>
                  </a:ext>
                </a:extLst>
              </p:cNvPr>
              <p:cNvCxnSpPr/>
              <p:nvPr/>
            </p:nvCxnSpPr>
            <p:spPr>
              <a:xfrm rot="10800000">
                <a:off x="8516102" y="3008356"/>
                <a:ext cx="126900" cy="0"/>
              </a:xfrm>
              <a:prstGeom prst="straightConnector1">
                <a:avLst/>
              </a:prstGeom>
              <a:noFill/>
              <a:ln w="28575" cap="flat" cmpd="sng">
                <a:solidFill>
                  <a:srgbClr val="000000"/>
                </a:solidFill>
                <a:prstDash val="solid"/>
                <a:miter lim="800000"/>
                <a:headEnd type="none" w="sm" len="sm"/>
                <a:tailEnd type="none" w="sm" len="sm"/>
              </a:ln>
            </p:spPr>
          </p:cxnSp>
          <p:cxnSp>
            <p:nvCxnSpPr>
              <p:cNvPr id="23" name="Google Shape;98;p1">
                <a:extLst>
                  <a:ext uri="{FF2B5EF4-FFF2-40B4-BE49-F238E27FC236}">
                    <a16:creationId xmlns:a16="http://schemas.microsoft.com/office/drawing/2014/main" id="{A56D20C9-1EB6-61A7-7E8B-B162D265C906}"/>
                  </a:ext>
                </a:extLst>
              </p:cNvPr>
              <p:cNvCxnSpPr/>
              <p:nvPr/>
            </p:nvCxnSpPr>
            <p:spPr>
              <a:xfrm rot="10800000">
                <a:off x="8516102" y="3208301"/>
                <a:ext cx="126900" cy="0"/>
              </a:xfrm>
              <a:prstGeom prst="straightConnector1">
                <a:avLst/>
              </a:prstGeom>
              <a:noFill/>
              <a:ln w="28575" cap="flat" cmpd="sng">
                <a:solidFill>
                  <a:srgbClr val="000000"/>
                </a:solidFill>
                <a:prstDash val="solid"/>
                <a:miter lim="800000"/>
                <a:headEnd type="none" w="sm" len="sm"/>
                <a:tailEnd type="none" w="sm" len="sm"/>
              </a:ln>
            </p:spPr>
          </p:cxnSp>
          <p:cxnSp>
            <p:nvCxnSpPr>
              <p:cNvPr id="26" name="Google Shape;99;p1">
                <a:extLst>
                  <a:ext uri="{FF2B5EF4-FFF2-40B4-BE49-F238E27FC236}">
                    <a16:creationId xmlns:a16="http://schemas.microsoft.com/office/drawing/2014/main" id="{422203B6-B6C6-EC4D-9936-AF22A0C4B871}"/>
                  </a:ext>
                </a:extLst>
              </p:cNvPr>
              <p:cNvCxnSpPr/>
              <p:nvPr/>
            </p:nvCxnSpPr>
            <p:spPr>
              <a:xfrm rot="10800000">
                <a:off x="8516102" y="3408246"/>
                <a:ext cx="126900" cy="0"/>
              </a:xfrm>
              <a:prstGeom prst="straightConnector1">
                <a:avLst/>
              </a:prstGeom>
              <a:noFill/>
              <a:ln w="28575" cap="flat" cmpd="sng">
                <a:solidFill>
                  <a:srgbClr val="000000"/>
                </a:solidFill>
                <a:prstDash val="solid"/>
                <a:miter lim="800000"/>
                <a:headEnd type="none" w="sm" len="sm"/>
                <a:tailEnd type="none" w="sm" len="sm"/>
              </a:ln>
            </p:spPr>
          </p:cxnSp>
          <p:cxnSp>
            <p:nvCxnSpPr>
              <p:cNvPr id="30" name="Google Shape;100;p1">
                <a:extLst>
                  <a:ext uri="{FF2B5EF4-FFF2-40B4-BE49-F238E27FC236}">
                    <a16:creationId xmlns:a16="http://schemas.microsoft.com/office/drawing/2014/main" id="{3C7C5103-1E8E-E1D9-8873-1244956A8233}"/>
                  </a:ext>
                </a:extLst>
              </p:cNvPr>
              <p:cNvCxnSpPr/>
              <p:nvPr/>
            </p:nvCxnSpPr>
            <p:spPr>
              <a:xfrm rot="10800000">
                <a:off x="8516102" y="3624743"/>
                <a:ext cx="126900" cy="0"/>
              </a:xfrm>
              <a:prstGeom prst="straightConnector1">
                <a:avLst/>
              </a:prstGeom>
              <a:noFill/>
              <a:ln w="28575" cap="flat" cmpd="sng">
                <a:solidFill>
                  <a:srgbClr val="000000"/>
                </a:solidFill>
                <a:prstDash val="solid"/>
                <a:miter lim="800000"/>
                <a:headEnd type="none" w="sm" len="sm"/>
                <a:tailEnd type="none" w="sm" len="sm"/>
              </a:ln>
            </p:spPr>
          </p:cxnSp>
          <p:cxnSp>
            <p:nvCxnSpPr>
              <p:cNvPr id="32" name="Google Shape;101;p1">
                <a:extLst>
                  <a:ext uri="{FF2B5EF4-FFF2-40B4-BE49-F238E27FC236}">
                    <a16:creationId xmlns:a16="http://schemas.microsoft.com/office/drawing/2014/main" id="{0EF697A5-F00B-9EBA-64AF-3141FECDAF74}"/>
                  </a:ext>
                </a:extLst>
              </p:cNvPr>
              <p:cNvCxnSpPr/>
              <p:nvPr/>
            </p:nvCxnSpPr>
            <p:spPr>
              <a:xfrm>
                <a:off x="8112000" y="2258560"/>
                <a:ext cx="576000" cy="0"/>
              </a:xfrm>
              <a:prstGeom prst="straightConnector1">
                <a:avLst/>
              </a:prstGeom>
              <a:noFill/>
              <a:ln w="28575" cap="flat" cmpd="sng">
                <a:solidFill>
                  <a:srgbClr val="000000"/>
                </a:solidFill>
                <a:prstDash val="solid"/>
                <a:miter lim="800000"/>
                <a:headEnd type="none" w="sm" len="sm"/>
                <a:tailEnd type="none" w="sm" len="sm"/>
              </a:ln>
            </p:spPr>
          </p:cxnSp>
        </p:grpSp>
      </p:grpSp>
      <p:sp>
        <p:nvSpPr>
          <p:cNvPr id="14" name="TextBox 13"/>
          <p:cNvSpPr txBox="1"/>
          <p:nvPr/>
        </p:nvSpPr>
        <p:spPr>
          <a:xfrm>
            <a:off x="3259123" y="373788"/>
            <a:ext cx="2940710" cy="1152330"/>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20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Record starting temperature of water </a:t>
            </a:r>
            <a:r>
              <a:rPr lang="en-GB" sz="2400" dirty="0">
                <a:sym typeface="Wingdings" panose="05000000000000000000" pitchFamily="2" charset="2"/>
              </a:rPr>
              <a:t></a:t>
            </a:r>
          </a:p>
        </p:txBody>
      </p:sp>
      <p:sp>
        <p:nvSpPr>
          <p:cNvPr id="43" name="TextBox 42"/>
          <p:cNvSpPr txBox="1"/>
          <p:nvPr/>
        </p:nvSpPr>
        <p:spPr>
          <a:xfrm>
            <a:off x="7059553" y="1480372"/>
            <a:ext cx="1988395" cy="965129"/>
          </a:xfrm>
          <a:prstGeom prst="rect">
            <a:avLst/>
          </a:prstGeom>
          <a:noFill/>
          <a:ln>
            <a:solidFill>
              <a:schemeClr val="tx1"/>
            </a:solidFill>
          </a:ln>
        </p:spPr>
        <p:txBody>
          <a:bodyPr wrap="square" rtlCol="0">
            <a:noAutofit/>
          </a:bodyPr>
          <a:lstStyle/>
          <a:p>
            <a:pPr>
              <a:tabLst>
                <a:tab pos="987425" algn="l"/>
              </a:tabLst>
            </a:pPr>
            <a:r>
              <a:rPr lang="en-GB" sz="3200" dirty="0">
                <a:sym typeface="Wingdings 2" panose="05020102010507070707" pitchFamily="18" charset="2"/>
              </a:rPr>
              <a:t></a:t>
            </a:r>
            <a:r>
              <a:rPr lang="en-GB" sz="20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Measure starting mass </a:t>
            </a:r>
            <a:r>
              <a:rPr lang="en-GB" sz="2000" dirty="0">
                <a:sym typeface="Wingdings" panose="05000000000000000000" pitchFamily="2" charset="2"/>
              </a:rPr>
              <a:t></a:t>
            </a:r>
            <a:endParaRPr lang="en-GB" sz="2400" dirty="0"/>
          </a:p>
        </p:txBody>
      </p:sp>
      <p:grpSp>
        <p:nvGrpSpPr>
          <p:cNvPr id="63" name="Google Shape;113;p1">
            <a:extLst>
              <a:ext uri="{FF2B5EF4-FFF2-40B4-BE49-F238E27FC236}">
                <a16:creationId xmlns:a16="http://schemas.microsoft.com/office/drawing/2014/main" id="{5C01ABAA-382C-25DA-B0DC-24DDF7252B5E}"/>
              </a:ext>
              <a:ext uri="{C183D7F6-B498-43B3-948B-1728B52AA6E4}">
                <adec:decorative xmlns:adec="http://schemas.microsoft.com/office/drawing/2017/decorative" val="1"/>
              </a:ext>
            </a:extLst>
          </p:cNvPr>
          <p:cNvGrpSpPr/>
          <p:nvPr/>
        </p:nvGrpSpPr>
        <p:grpSpPr>
          <a:xfrm>
            <a:off x="9647985" y="1576657"/>
            <a:ext cx="2235300" cy="779364"/>
            <a:chOff x="1117600" y="5791199"/>
            <a:chExt cx="2235300" cy="779364"/>
          </a:xfrm>
        </p:grpSpPr>
        <p:sp>
          <p:nvSpPr>
            <p:cNvPr id="64" name="Google Shape;114;p1">
              <a:extLst>
                <a:ext uri="{FF2B5EF4-FFF2-40B4-BE49-F238E27FC236}">
                  <a16:creationId xmlns:a16="http://schemas.microsoft.com/office/drawing/2014/main" id="{9C7D6C0B-A3C2-0B88-B66C-99D5A4A72DA7}"/>
                </a:ext>
              </a:extLst>
            </p:cNvPr>
            <p:cNvSpPr/>
            <p:nvPr/>
          </p:nvSpPr>
          <p:spPr>
            <a:xfrm>
              <a:off x="1117600" y="5986463"/>
              <a:ext cx="2235300" cy="584100"/>
            </a:xfrm>
            <a:prstGeom prst="rect">
              <a:avLst/>
            </a:prstGeom>
            <a:solidFill>
              <a:srgbClr val="4472C4"/>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000000"/>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65" name="Google Shape;115;p1">
              <a:extLst>
                <a:ext uri="{FF2B5EF4-FFF2-40B4-BE49-F238E27FC236}">
                  <a16:creationId xmlns:a16="http://schemas.microsoft.com/office/drawing/2014/main" id="{B3341602-F4B9-8B93-A89B-80F8AE9763B5}"/>
                </a:ext>
              </a:extLst>
            </p:cNvPr>
            <p:cNvSpPr/>
            <p:nvPr/>
          </p:nvSpPr>
          <p:spPr>
            <a:xfrm>
              <a:off x="1436914" y="6056313"/>
              <a:ext cx="1727272" cy="444600"/>
            </a:xfrm>
            <a:prstGeom prst="roundRect">
              <a:avLst>
                <a:gd name="adj" fmla="val 16667"/>
              </a:avLst>
            </a:prstGeom>
            <a:solidFill>
              <a:srgbClr val="4472C4"/>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000000"/>
                </a:buClr>
                <a:buSzPts val="2800"/>
                <a:buFont typeface="Courier New"/>
                <a:buNone/>
              </a:pPr>
              <a:r>
                <a:rPr lang="en-GB" sz="2800" b="0" i="0" u="none" strike="noStrike" cap="none" dirty="0">
                  <a:solidFill>
                    <a:srgbClr val="000000"/>
                  </a:solidFill>
                  <a:latin typeface="Courier New"/>
                  <a:ea typeface="Courier New"/>
                  <a:cs typeface="Courier New"/>
                  <a:sym typeface="Courier New"/>
                </a:rPr>
                <a:t>237.5 g</a:t>
              </a:r>
              <a:endParaRPr sz="1800" b="0" i="0" u="none" strike="noStrike" cap="none" dirty="0">
                <a:solidFill>
                  <a:srgbClr val="000000"/>
                </a:solidFill>
                <a:latin typeface="Calibri"/>
                <a:ea typeface="Calibri"/>
                <a:cs typeface="Calibri"/>
                <a:sym typeface="Calibri"/>
              </a:endParaRPr>
            </a:p>
          </p:txBody>
        </p:sp>
        <p:sp>
          <p:nvSpPr>
            <p:cNvPr id="66" name="Google Shape;116;p1">
              <a:extLst>
                <a:ext uri="{FF2B5EF4-FFF2-40B4-BE49-F238E27FC236}">
                  <a16:creationId xmlns:a16="http://schemas.microsoft.com/office/drawing/2014/main" id="{425E6BCD-43B8-3784-3398-BFEBFDC9C993}"/>
                </a:ext>
              </a:extLst>
            </p:cNvPr>
            <p:cNvSpPr/>
            <p:nvPr/>
          </p:nvSpPr>
          <p:spPr>
            <a:xfrm>
              <a:off x="1306286" y="5791199"/>
              <a:ext cx="1857900" cy="168900"/>
            </a:xfrm>
            <a:prstGeom prst="rect">
              <a:avLst/>
            </a:prstGeom>
            <a:solidFill>
              <a:srgbClr val="BFBFBF"/>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rgbClr val="000000"/>
                </a:buClr>
                <a:buSzPts val="1800"/>
                <a:buFont typeface="Calibri"/>
                <a:buNone/>
              </a:pPr>
              <a:endParaRPr sz="1800" b="0" i="0" u="none" strike="noStrike" cap="none">
                <a:solidFill>
                  <a:srgbClr val="FFFFFF"/>
                </a:solidFill>
                <a:latin typeface="Calibri"/>
                <a:ea typeface="Calibri"/>
                <a:cs typeface="Calibri"/>
                <a:sym typeface="Calibri"/>
              </a:endParaRPr>
            </a:p>
          </p:txBody>
        </p:sp>
      </p:grpSp>
      <p:sp>
        <p:nvSpPr>
          <p:cNvPr id="46" name="TextBox 45"/>
          <p:cNvSpPr txBox="1"/>
          <p:nvPr/>
        </p:nvSpPr>
        <p:spPr>
          <a:xfrm>
            <a:off x="6512413" y="3702988"/>
            <a:ext cx="2824531" cy="681179"/>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Light spirit burner </a:t>
            </a:r>
            <a:r>
              <a:rPr lang="en-GB" sz="2000" dirty="0">
                <a:sym typeface="Wingdings" panose="05000000000000000000" pitchFamily="2" charset="2"/>
              </a:rPr>
              <a:t></a:t>
            </a:r>
            <a:endParaRPr lang="en-GB" sz="2400" dirty="0"/>
          </a:p>
        </p:txBody>
      </p:sp>
      <p:sp>
        <p:nvSpPr>
          <p:cNvPr id="72" name="TextBox 71">
            <a:extLst>
              <a:ext uri="{FF2B5EF4-FFF2-40B4-BE49-F238E27FC236}">
                <a16:creationId xmlns:a16="http://schemas.microsoft.com/office/drawing/2014/main" id="{8E862758-051F-3C59-82EC-522F68AFEF91}"/>
              </a:ext>
            </a:extLst>
          </p:cNvPr>
          <p:cNvSpPr txBox="1"/>
          <p:nvPr/>
        </p:nvSpPr>
        <p:spPr>
          <a:xfrm>
            <a:off x="8406882" y="5028578"/>
            <a:ext cx="3438276" cy="890979"/>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18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Replace lid when water temperature is 70°C </a:t>
            </a:r>
            <a:r>
              <a:rPr lang="en-GB" sz="2000" dirty="0">
                <a:sym typeface="Wingdings" panose="05000000000000000000" pitchFamily="2" charset="2"/>
              </a:rPr>
              <a:t></a:t>
            </a:r>
            <a:endParaRPr lang="en-GB" sz="2400" dirty="0"/>
          </a:p>
        </p:txBody>
      </p:sp>
      <p:sp>
        <p:nvSpPr>
          <p:cNvPr id="73" name="TextBox 72">
            <a:extLst>
              <a:ext uri="{FF2B5EF4-FFF2-40B4-BE49-F238E27FC236}">
                <a16:creationId xmlns:a16="http://schemas.microsoft.com/office/drawing/2014/main" id="{339DD4F7-BA61-3E15-8C4A-53BD82712F5E}"/>
              </a:ext>
            </a:extLst>
          </p:cNvPr>
          <p:cNvSpPr txBox="1"/>
          <p:nvPr/>
        </p:nvSpPr>
        <p:spPr>
          <a:xfrm>
            <a:off x="9898304" y="2628720"/>
            <a:ext cx="1984981" cy="1035701"/>
          </a:xfrm>
          <a:prstGeom prst="rect">
            <a:avLst/>
          </a:prstGeom>
          <a:noFill/>
          <a:ln>
            <a:solidFill>
              <a:schemeClr val="tx1"/>
            </a:solidFill>
          </a:ln>
        </p:spPr>
        <p:txBody>
          <a:bodyPr wrap="square" rtlCol="0">
            <a:noAutofit/>
          </a:bodyPr>
          <a:lstStyle/>
          <a:p>
            <a:pPr>
              <a:tabLst>
                <a:tab pos="987425" algn="l"/>
              </a:tabLst>
            </a:pPr>
            <a:r>
              <a:rPr lang="en-GB" sz="3200" dirty="0">
                <a:latin typeface="Century Gothic" panose="020B0502020202020204" pitchFamily="34" charset="0"/>
                <a:sym typeface="Wingdings 2" panose="05020102010507070707" pitchFamily="18" charset="2"/>
              </a:rPr>
              <a:t></a:t>
            </a:r>
            <a:r>
              <a:rPr lang="en-GB" sz="2000" dirty="0">
                <a:latin typeface="Century Gothic" panose="020B0502020202020204" pitchFamily="34" charset="0"/>
                <a:sym typeface="Wingdings 2" panose="05020102010507070707" pitchFamily="18" charset="2"/>
              </a:rPr>
              <a:t> </a:t>
            </a:r>
            <a:r>
              <a:rPr lang="en-GB" dirty="0">
                <a:latin typeface="Century Gothic" panose="020B0502020202020204" pitchFamily="34" charset="0"/>
                <a:sym typeface="Wingdings 2" panose="05020102010507070707" pitchFamily="18" charset="2"/>
              </a:rPr>
              <a:t>Measure final mass </a:t>
            </a:r>
            <a:r>
              <a:rPr lang="en-GB" sz="2000" dirty="0">
                <a:sym typeface="Wingdings" panose="05000000000000000000" pitchFamily="2" charset="2"/>
              </a:rPr>
              <a:t></a:t>
            </a:r>
            <a:endParaRPr lang="en-GB" sz="2400" dirty="0"/>
          </a:p>
        </p:txBody>
      </p:sp>
      <p:sp>
        <p:nvSpPr>
          <p:cNvPr id="52" name="Google Shape;108;p1">
            <a:extLst>
              <a:ext uri="{FF2B5EF4-FFF2-40B4-BE49-F238E27FC236}">
                <a16:creationId xmlns:a16="http://schemas.microsoft.com/office/drawing/2014/main" id="{4774D4FF-D203-9CB5-BEE1-AF40FAB47E86}"/>
              </a:ext>
              <a:ext uri="{C183D7F6-B498-43B3-948B-1728B52AA6E4}">
                <adec:decorative xmlns:adec="http://schemas.microsoft.com/office/drawing/2017/decorative" val="1"/>
              </a:ext>
            </a:extLst>
          </p:cNvPr>
          <p:cNvSpPr/>
          <p:nvPr/>
        </p:nvSpPr>
        <p:spPr>
          <a:xfrm>
            <a:off x="2910493" y="1865703"/>
            <a:ext cx="1920835" cy="612370"/>
          </a:xfrm>
          <a:prstGeom prst="uturnArrow">
            <a:avLst>
              <a:gd name="adj1" fmla="val 14881"/>
              <a:gd name="adj2" fmla="val 25000"/>
              <a:gd name="adj3" fmla="val 25000"/>
              <a:gd name="adj4" fmla="val 43750"/>
              <a:gd name="adj5" fmla="val 75000"/>
            </a:avLst>
          </a:prstGeom>
          <a:solidFill>
            <a:srgbClr val="4472C4"/>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000000"/>
              </a:solidFill>
              <a:latin typeface="Calibri"/>
              <a:ea typeface="Calibri"/>
              <a:cs typeface="Calibri"/>
              <a:sym typeface="Calibri"/>
            </a:endParaRPr>
          </a:p>
        </p:txBody>
      </p:sp>
      <p:grpSp>
        <p:nvGrpSpPr>
          <p:cNvPr id="6" name="Group 5">
            <a:extLst>
              <a:ext uri="{FF2B5EF4-FFF2-40B4-BE49-F238E27FC236}">
                <a16:creationId xmlns:a16="http://schemas.microsoft.com/office/drawing/2014/main" id="{F7792F7E-82C8-10FB-F931-0BF23A4CA055}"/>
              </a:ext>
              <a:ext uri="{C183D7F6-B498-43B3-948B-1728B52AA6E4}">
                <adec:decorative xmlns:adec="http://schemas.microsoft.com/office/drawing/2017/decorative" val="1"/>
              </a:ext>
            </a:extLst>
          </p:cNvPr>
          <p:cNvGrpSpPr/>
          <p:nvPr/>
        </p:nvGrpSpPr>
        <p:grpSpPr>
          <a:xfrm>
            <a:off x="6433792" y="5483663"/>
            <a:ext cx="1872525" cy="295760"/>
            <a:chOff x="4439348" y="2694755"/>
            <a:chExt cx="1872525" cy="295760"/>
          </a:xfrm>
        </p:grpSpPr>
        <p:sp>
          <p:nvSpPr>
            <p:cNvPr id="8" name="Freeform: Shape 7">
              <a:extLst>
                <a:ext uri="{FF2B5EF4-FFF2-40B4-BE49-F238E27FC236}">
                  <a16:creationId xmlns:a16="http://schemas.microsoft.com/office/drawing/2014/main" id="{76502696-982E-CC19-C15A-DC1F227A0867}"/>
                </a:ext>
              </a:extLst>
            </p:cNvPr>
            <p:cNvSpPr/>
            <p:nvPr/>
          </p:nvSpPr>
          <p:spPr>
            <a:xfrm rot="5016837">
              <a:off x="5297781" y="1836372"/>
              <a:ext cx="155709" cy="1872475"/>
            </a:xfrm>
            <a:custGeom>
              <a:avLst/>
              <a:gdLst>
                <a:gd name="connsiteX0" fmla="*/ 387626 w 390382"/>
                <a:gd name="connsiteY0" fmla="*/ 765739 h 2843017"/>
                <a:gd name="connsiteX1" fmla="*/ 178904 w 390382"/>
                <a:gd name="connsiteY1" fmla="*/ 765739 h 2843017"/>
                <a:gd name="connsiteX2" fmla="*/ 218661 w 390382"/>
                <a:gd name="connsiteY2" fmla="*/ 179330 h 2843017"/>
                <a:gd name="connsiteX3" fmla="*/ 377687 w 390382"/>
                <a:gd name="connsiteY3" fmla="*/ 169391 h 2843017"/>
                <a:gd name="connsiteX4" fmla="*/ 347869 w 390382"/>
                <a:gd name="connsiteY4" fmla="*/ 2177095 h 2843017"/>
                <a:gd name="connsiteX5" fmla="*/ 89452 w 390382"/>
                <a:gd name="connsiteY5" fmla="*/ 2624356 h 2843017"/>
                <a:gd name="connsiteX6" fmla="*/ 0 w 390382"/>
                <a:gd name="connsiteY6" fmla="*/ 2843017 h 2843017"/>
                <a:gd name="connsiteX0" fmla="*/ 387626 w 391961"/>
                <a:gd name="connsiteY0" fmla="*/ 774486 h 2851764"/>
                <a:gd name="connsiteX1" fmla="*/ 178904 w 391961"/>
                <a:gd name="connsiteY1" fmla="*/ 774486 h 2851764"/>
                <a:gd name="connsiteX2" fmla="*/ 197114 w 391961"/>
                <a:gd name="connsiteY2" fmla="*/ 166496 h 2851764"/>
                <a:gd name="connsiteX3" fmla="*/ 377687 w 391961"/>
                <a:gd name="connsiteY3" fmla="*/ 178138 h 2851764"/>
                <a:gd name="connsiteX4" fmla="*/ 347869 w 391961"/>
                <a:gd name="connsiteY4" fmla="*/ 2185842 h 2851764"/>
                <a:gd name="connsiteX5" fmla="*/ 89452 w 391961"/>
                <a:gd name="connsiteY5" fmla="*/ 2633103 h 2851764"/>
                <a:gd name="connsiteX6" fmla="*/ 0 w 391961"/>
                <a:gd name="connsiteY6" fmla="*/ 2851764 h 2851764"/>
                <a:gd name="connsiteX0" fmla="*/ 387626 w 404727"/>
                <a:gd name="connsiteY0" fmla="*/ 786809 h 2864087"/>
                <a:gd name="connsiteX1" fmla="*/ 178904 w 404727"/>
                <a:gd name="connsiteY1" fmla="*/ 786809 h 2864087"/>
                <a:gd name="connsiteX2" fmla="*/ 197114 w 404727"/>
                <a:gd name="connsiteY2" fmla="*/ 178819 h 2864087"/>
                <a:gd name="connsiteX3" fmla="*/ 394005 w 404727"/>
                <a:gd name="connsiteY3" fmla="*/ 173118 h 2864087"/>
                <a:gd name="connsiteX4" fmla="*/ 347869 w 404727"/>
                <a:gd name="connsiteY4" fmla="*/ 2198165 h 2864087"/>
                <a:gd name="connsiteX5" fmla="*/ 89452 w 404727"/>
                <a:gd name="connsiteY5" fmla="*/ 2645426 h 2864087"/>
                <a:gd name="connsiteX6" fmla="*/ 0 w 404727"/>
                <a:gd name="connsiteY6" fmla="*/ 2864087 h 2864087"/>
                <a:gd name="connsiteX0" fmla="*/ 387626 w 425476"/>
                <a:gd name="connsiteY0" fmla="*/ 698944 h 2776222"/>
                <a:gd name="connsiteX1" fmla="*/ 178904 w 425476"/>
                <a:gd name="connsiteY1" fmla="*/ 698944 h 2776222"/>
                <a:gd name="connsiteX2" fmla="*/ 197114 w 425476"/>
                <a:gd name="connsiteY2" fmla="*/ 90954 h 2776222"/>
                <a:gd name="connsiteX3" fmla="*/ 394005 w 425476"/>
                <a:gd name="connsiteY3" fmla="*/ 85253 h 2776222"/>
                <a:gd name="connsiteX4" fmla="*/ 347869 w 425476"/>
                <a:gd name="connsiteY4" fmla="*/ 2110300 h 2776222"/>
                <a:gd name="connsiteX5" fmla="*/ 89452 w 425476"/>
                <a:gd name="connsiteY5" fmla="*/ 2557561 h 2776222"/>
                <a:gd name="connsiteX6" fmla="*/ 0 w 425476"/>
                <a:gd name="connsiteY6" fmla="*/ 2776222 h 2776222"/>
                <a:gd name="connsiteX0" fmla="*/ 387626 w 425476"/>
                <a:gd name="connsiteY0" fmla="*/ 712307 h 2789585"/>
                <a:gd name="connsiteX1" fmla="*/ 178904 w 425476"/>
                <a:gd name="connsiteY1" fmla="*/ 712307 h 2789585"/>
                <a:gd name="connsiteX2" fmla="*/ 197114 w 425476"/>
                <a:gd name="connsiteY2" fmla="*/ 104317 h 2789585"/>
                <a:gd name="connsiteX3" fmla="*/ 394005 w 425476"/>
                <a:gd name="connsiteY3" fmla="*/ 98616 h 2789585"/>
                <a:gd name="connsiteX4" fmla="*/ 347869 w 425476"/>
                <a:gd name="connsiteY4" fmla="*/ 2123663 h 2789585"/>
                <a:gd name="connsiteX5" fmla="*/ 89452 w 425476"/>
                <a:gd name="connsiteY5" fmla="*/ 2570924 h 2789585"/>
                <a:gd name="connsiteX6" fmla="*/ 0 w 425476"/>
                <a:gd name="connsiteY6" fmla="*/ 2789585 h 2789585"/>
                <a:gd name="connsiteX0" fmla="*/ 422876 w 425476"/>
                <a:gd name="connsiteY0" fmla="*/ 697083 h 2789585"/>
                <a:gd name="connsiteX1" fmla="*/ 178904 w 425476"/>
                <a:gd name="connsiteY1" fmla="*/ 712307 h 2789585"/>
                <a:gd name="connsiteX2" fmla="*/ 197114 w 425476"/>
                <a:gd name="connsiteY2" fmla="*/ 104317 h 2789585"/>
                <a:gd name="connsiteX3" fmla="*/ 394005 w 425476"/>
                <a:gd name="connsiteY3" fmla="*/ 98616 h 2789585"/>
                <a:gd name="connsiteX4" fmla="*/ 347869 w 425476"/>
                <a:gd name="connsiteY4" fmla="*/ 2123663 h 2789585"/>
                <a:gd name="connsiteX5" fmla="*/ 89452 w 425476"/>
                <a:gd name="connsiteY5" fmla="*/ 2570924 h 2789585"/>
                <a:gd name="connsiteX6" fmla="*/ 0 w 425476"/>
                <a:gd name="connsiteY6" fmla="*/ 2789585 h 2789585"/>
                <a:gd name="connsiteX0" fmla="*/ 422876 w 422876"/>
                <a:gd name="connsiteY0" fmla="*/ 697083 h 2789585"/>
                <a:gd name="connsiteX1" fmla="*/ 178904 w 422876"/>
                <a:gd name="connsiteY1" fmla="*/ 712307 h 2789585"/>
                <a:gd name="connsiteX2" fmla="*/ 197114 w 422876"/>
                <a:gd name="connsiteY2" fmla="*/ 104317 h 2789585"/>
                <a:gd name="connsiteX3" fmla="*/ 394005 w 422876"/>
                <a:gd name="connsiteY3" fmla="*/ 98616 h 2789585"/>
                <a:gd name="connsiteX4" fmla="*/ 347869 w 422876"/>
                <a:gd name="connsiteY4" fmla="*/ 2123663 h 2789585"/>
                <a:gd name="connsiteX5" fmla="*/ 187358 w 422876"/>
                <a:gd name="connsiteY5" fmla="*/ 2466868 h 2789585"/>
                <a:gd name="connsiteX6" fmla="*/ 0 w 422876"/>
                <a:gd name="connsiteY6" fmla="*/ 2789585 h 2789585"/>
                <a:gd name="connsiteX0" fmla="*/ 266746 w 266746"/>
                <a:gd name="connsiteY0" fmla="*/ 697083 h 2857079"/>
                <a:gd name="connsiteX1" fmla="*/ 22774 w 266746"/>
                <a:gd name="connsiteY1" fmla="*/ 712307 h 2857079"/>
                <a:gd name="connsiteX2" fmla="*/ 40984 w 266746"/>
                <a:gd name="connsiteY2" fmla="*/ 104317 h 2857079"/>
                <a:gd name="connsiteX3" fmla="*/ 237875 w 266746"/>
                <a:gd name="connsiteY3" fmla="*/ 98616 h 2857079"/>
                <a:gd name="connsiteX4" fmla="*/ 191739 w 266746"/>
                <a:gd name="connsiteY4" fmla="*/ 2123663 h 2857079"/>
                <a:gd name="connsiteX5" fmla="*/ 31228 w 266746"/>
                <a:gd name="connsiteY5" fmla="*/ 2466868 h 2857079"/>
                <a:gd name="connsiteX6" fmla="*/ 61551 w 266746"/>
                <a:gd name="connsiteY6" fmla="*/ 2857079 h 2857079"/>
                <a:gd name="connsiteX0" fmla="*/ 266746 w 266746"/>
                <a:gd name="connsiteY0" fmla="*/ 697083 h 2857079"/>
                <a:gd name="connsiteX1" fmla="*/ 22774 w 266746"/>
                <a:gd name="connsiteY1" fmla="*/ 712307 h 2857079"/>
                <a:gd name="connsiteX2" fmla="*/ 40984 w 266746"/>
                <a:gd name="connsiteY2" fmla="*/ 104317 h 2857079"/>
                <a:gd name="connsiteX3" fmla="*/ 237875 w 266746"/>
                <a:gd name="connsiteY3" fmla="*/ 98616 h 2857079"/>
                <a:gd name="connsiteX4" fmla="*/ 191739 w 266746"/>
                <a:gd name="connsiteY4" fmla="*/ 2123663 h 2857079"/>
                <a:gd name="connsiteX5" fmla="*/ 22753 w 266746"/>
                <a:gd name="connsiteY5" fmla="*/ 2542596 h 2857079"/>
                <a:gd name="connsiteX6" fmla="*/ 61551 w 266746"/>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87918"/>
                <a:gd name="connsiteY0" fmla="*/ 697083 h 2857079"/>
                <a:gd name="connsiteX1" fmla="*/ 24579 w 287918"/>
                <a:gd name="connsiteY1" fmla="*/ 712307 h 2857079"/>
                <a:gd name="connsiteX2" fmla="*/ 42789 w 287918"/>
                <a:gd name="connsiteY2" fmla="*/ 104317 h 2857079"/>
                <a:gd name="connsiteX3" fmla="*/ 239680 w 287918"/>
                <a:gd name="connsiteY3" fmla="*/ 98616 h 2857079"/>
                <a:gd name="connsiteX4" fmla="*/ 193544 w 287918"/>
                <a:gd name="connsiteY4" fmla="*/ 2123663 h 2857079"/>
                <a:gd name="connsiteX5" fmla="*/ 24558 w 287918"/>
                <a:gd name="connsiteY5" fmla="*/ 2542596 h 2857079"/>
                <a:gd name="connsiteX6" fmla="*/ 63356 w 287918"/>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72133 w 272133"/>
                <a:gd name="connsiteY0" fmla="*/ 697083 h 2979076"/>
                <a:gd name="connsiteX1" fmla="*/ 28161 w 272133"/>
                <a:gd name="connsiteY1" fmla="*/ 712307 h 2979076"/>
                <a:gd name="connsiteX2" fmla="*/ 46371 w 272133"/>
                <a:gd name="connsiteY2" fmla="*/ 104317 h 2979076"/>
                <a:gd name="connsiteX3" fmla="*/ 243262 w 272133"/>
                <a:gd name="connsiteY3" fmla="*/ 98616 h 2979076"/>
                <a:gd name="connsiteX4" fmla="*/ 197126 w 272133"/>
                <a:gd name="connsiteY4" fmla="*/ 2123663 h 2979076"/>
                <a:gd name="connsiteX5" fmla="*/ 28140 w 272133"/>
                <a:gd name="connsiteY5" fmla="*/ 2542596 h 2979076"/>
                <a:gd name="connsiteX6" fmla="*/ 43700 w 272133"/>
                <a:gd name="connsiteY6" fmla="*/ 2979076 h 2979076"/>
                <a:gd name="connsiteX0" fmla="*/ 266746 w 266746"/>
                <a:gd name="connsiteY0" fmla="*/ 697083 h 2979076"/>
                <a:gd name="connsiteX1" fmla="*/ 22774 w 266746"/>
                <a:gd name="connsiteY1" fmla="*/ 712307 h 2979076"/>
                <a:gd name="connsiteX2" fmla="*/ 40984 w 266746"/>
                <a:gd name="connsiteY2" fmla="*/ 104317 h 2979076"/>
                <a:gd name="connsiteX3" fmla="*/ 237875 w 266746"/>
                <a:gd name="connsiteY3" fmla="*/ 98616 h 2979076"/>
                <a:gd name="connsiteX4" fmla="*/ 191739 w 266746"/>
                <a:gd name="connsiteY4" fmla="*/ 2123663 h 2979076"/>
                <a:gd name="connsiteX5" fmla="*/ 22753 w 266746"/>
                <a:gd name="connsiteY5" fmla="*/ 2542596 h 2979076"/>
                <a:gd name="connsiteX6" fmla="*/ 6033 w 266746"/>
                <a:gd name="connsiteY6" fmla="*/ 2780803 h 2979076"/>
                <a:gd name="connsiteX7" fmla="*/ 38313 w 266746"/>
                <a:gd name="connsiteY7" fmla="*/ 2979076 h 2979076"/>
                <a:gd name="connsiteX0" fmla="*/ 266746 w 266746"/>
                <a:gd name="connsiteY0" fmla="*/ 697083 h 2979076"/>
                <a:gd name="connsiteX1" fmla="*/ 22774 w 266746"/>
                <a:gd name="connsiteY1" fmla="*/ 712307 h 2979076"/>
                <a:gd name="connsiteX2" fmla="*/ 40984 w 266746"/>
                <a:gd name="connsiteY2" fmla="*/ 104317 h 2979076"/>
                <a:gd name="connsiteX3" fmla="*/ 237875 w 266746"/>
                <a:gd name="connsiteY3" fmla="*/ 98616 h 2979076"/>
                <a:gd name="connsiteX4" fmla="*/ 191739 w 266746"/>
                <a:gd name="connsiteY4" fmla="*/ 2123663 h 2979076"/>
                <a:gd name="connsiteX5" fmla="*/ 26426 w 266746"/>
                <a:gd name="connsiteY5" fmla="*/ 2552592 h 2979076"/>
                <a:gd name="connsiteX6" fmla="*/ 6033 w 266746"/>
                <a:gd name="connsiteY6" fmla="*/ 2780803 h 2979076"/>
                <a:gd name="connsiteX7" fmla="*/ 38313 w 266746"/>
                <a:gd name="connsiteY7" fmla="*/ 2979076 h 2979076"/>
                <a:gd name="connsiteX0" fmla="*/ 266746 w 266746"/>
                <a:gd name="connsiteY0" fmla="*/ 697083 h 2979076"/>
                <a:gd name="connsiteX1" fmla="*/ 22774 w 266746"/>
                <a:gd name="connsiteY1" fmla="*/ 712307 h 2979076"/>
                <a:gd name="connsiteX2" fmla="*/ 40984 w 266746"/>
                <a:gd name="connsiteY2" fmla="*/ 104317 h 2979076"/>
                <a:gd name="connsiteX3" fmla="*/ 237875 w 266746"/>
                <a:gd name="connsiteY3" fmla="*/ 98616 h 2979076"/>
                <a:gd name="connsiteX4" fmla="*/ 191739 w 266746"/>
                <a:gd name="connsiteY4" fmla="*/ 2123663 h 2979076"/>
                <a:gd name="connsiteX5" fmla="*/ 26426 w 266746"/>
                <a:gd name="connsiteY5" fmla="*/ 2552592 h 2979076"/>
                <a:gd name="connsiteX6" fmla="*/ 6033 w 266746"/>
                <a:gd name="connsiteY6" fmla="*/ 2780803 h 2979076"/>
                <a:gd name="connsiteX7" fmla="*/ 38313 w 266746"/>
                <a:gd name="connsiteY7" fmla="*/ 2979076 h 2979076"/>
                <a:gd name="connsiteX0" fmla="*/ 278533 w 278533"/>
                <a:gd name="connsiteY0" fmla="*/ 697083 h 2979076"/>
                <a:gd name="connsiteX1" fmla="*/ 34561 w 278533"/>
                <a:gd name="connsiteY1" fmla="*/ 712307 h 2979076"/>
                <a:gd name="connsiteX2" fmla="*/ 52771 w 278533"/>
                <a:gd name="connsiteY2" fmla="*/ 104317 h 2979076"/>
                <a:gd name="connsiteX3" fmla="*/ 249662 w 278533"/>
                <a:gd name="connsiteY3" fmla="*/ 98616 h 2979076"/>
                <a:gd name="connsiteX4" fmla="*/ 203526 w 278533"/>
                <a:gd name="connsiteY4" fmla="*/ 2123663 h 2979076"/>
                <a:gd name="connsiteX5" fmla="*/ 38213 w 278533"/>
                <a:gd name="connsiteY5" fmla="*/ 2552592 h 2979076"/>
                <a:gd name="connsiteX6" fmla="*/ 17820 w 278533"/>
                <a:gd name="connsiteY6" fmla="*/ 2780803 h 2979076"/>
                <a:gd name="connsiteX7" fmla="*/ 50100 w 278533"/>
                <a:gd name="connsiteY7" fmla="*/ 2979076 h 2979076"/>
                <a:gd name="connsiteX0" fmla="*/ 278533 w 278533"/>
                <a:gd name="connsiteY0" fmla="*/ 697083 h 2979076"/>
                <a:gd name="connsiteX1" fmla="*/ 34561 w 278533"/>
                <a:gd name="connsiteY1" fmla="*/ 712307 h 2979076"/>
                <a:gd name="connsiteX2" fmla="*/ 52771 w 278533"/>
                <a:gd name="connsiteY2" fmla="*/ 104317 h 2979076"/>
                <a:gd name="connsiteX3" fmla="*/ 249662 w 278533"/>
                <a:gd name="connsiteY3" fmla="*/ 98616 h 2979076"/>
                <a:gd name="connsiteX4" fmla="*/ 203526 w 278533"/>
                <a:gd name="connsiteY4" fmla="*/ 2123663 h 2979076"/>
                <a:gd name="connsiteX5" fmla="*/ 38213 w 278533"/>
                <a:gd name="connsiteY5" fmla="*/ 2552592 h 2979076"/>
                <a:gd name="connsiteX6" fmla="*/ 17820 w 278533"/>
                <a:gd name="connsiteY6" fmla="*/ 2780803 h 2979076"/>
                <a:gd name="connsiteX7" fmla="*/ 50100 w 278533"/>
                <a:gd name="connsiteY7" fmla="*/ 2979076 h 2979076"/>
                <a:gd name="connsiteX0" fmla="*/ 266746 w 266746"/>
                <a:gd name="connsiteY0" fmla="*/ 697083 h 2979076"/>
                <a:gd name="connsiteX1" fmla="*/ 22774 w 266746"/>
                <a:gd name="connsiteY1" fmla="*/ 712307 h 2979076"/>
                <a:gd name="connsiteX2" fmla="*/ 40984 w 266746"/>
                <a:gd name="connsiteY2" fmla="*/ 104317 h 2979076"/>
                <a:gd name="connsiteX3" fmla="*/ 237875 w 266746"/>
                <a:gd name="connsiteY3" fmla="*/ 98616 h 2979076"/>
                <a:gd name="connsiteX4" fmla="*/ 191739 w 266746"/>
                <a:gd name="connsiteY4" fmla="*/ 2123663 h 2979076"/>
                <a:gd name="connsiteX5" fmla="*/ 26426 w 266746"/>
                <a:gd name="connsiteY5" fmla="*/ 2552592 h 2979076"/>
                <a:gd name="connsiteX6" fmla="*/ 51739 w 266746"/>
                <a:gd name="connsiteY6" fmla="*/ 2843425 h 2979076"/>
                <a:gd name="connsiteX7" fmla="*/ 38313 w 266746"/>
                <a:gd name="connsiteY7" fmla="*/ 2979076 h 2979076"/>
                <a:gd name="connsiteX0" fmla="*/ 275263 w 275263"/>
                <a:gd name="connsiteY0" fmla="*/ 697083 h 2979076"/>
                <a:gd name="connsiteX1" fmla="*/ 31291 w 275263"/>
                <a:gd name="connsiteY1" fmla="*/ 712307 h 2979076"/>
                <a:gd name="connsiteX2" fmla="*/ 49501 w 275263"/>
                <a:gd name="connsiteY2" fmla="*/ 104317 h 2979076"/>
                <a:gd name="connsiteX3" fmla="*/ 246392 w 275263"/>
                <a:gd name="connsiteY3" fmla="*/ 98616 h 2979076"/>
                <a:gd name="connsiteX4" fmla="*/ 200256 w 275263"/>
                <a:gd name="connsiteY4" fmla="*/ 2123663 h 2979076"/>
                <a:gd name="connsiteX5" fmla="*/ 34943 w 275263"/>
                <a:gd name="connsiteY5" fmla="*/ 2552592 h 2979076"/>
                <a:gd name="connsiteX6" fmla="*/ 60256 w 275263"/>
                <a:gd name="connsiteY6" fmla="*/ 2843425 h 2979076"/>
                <a:gd name="connsiteX7" fmla="*/ 46830 w 275263"/>
                <a:gd name="connsiteY7" fmla="*/ 2979076 h 2979076"/>
                <a:gd name="connsiteX0" fmla="*/ 275263 w 275263"/>
                <a:gd name="connsiteY0" fmla="*/ 697083 h 3100544"/>
                <a:gd name="connsiteX1" fmla="*/ 31291 w 275263"/>
                <a:gd name="connsiteY1" fmla="*/ 712307 h 3100544"/>
                <a:gd name="connsiteX2" fmla="*/ 49501 w 275263"/>
                <a:gd name="connsiteY2" fmla="*/ 104317 h 3100544"/>
                <a:gd name="connsiteX3" fmla="*/ 246392 w 275263"/>
                <a:gd name="connsiteY3" fmla="*/ 98616 h 3100544"/>
                <a:gd name="connsiteX4" fmla="*/ 200256 w 275263"/>
                <a:gd name="connsiteY4" fmla="*/ 2123663 h 3100544"/>
                <a:gd name="connsiteX5" fmla="*/ 34943 w 275263"/>
                <a:gd name="connsiteY5" fmla="*/ 2552592 h 3100544"/>
                <a:gd name="connsiteX6" fmla="*/ 60256 w 275263"/>
                <a:gd name="connsiteY6" fmla="*/ 2843425 h 3100544"/>
                <a:gd name="connsiteX7" fmla="*/ 18857 w 275263"/>
                <a:gd name="connsiteY7" fmla="*/ 3100544 h 3100544"/>
                <a:gd name="connsiteX0" fmla="*/ 275263 w 275263"/>
                <a:gd name="connsiteY0" fmla="*/ 697083 h 3100544"/>
                <a:gd name="connsiteX1" fmla="*/ 31291 w 275263"/>
                <a:gd name="connsiteY1" fmla="*/ 712307 h 3100544"/>
                <a:gd name="connsiteX2" fmla="*/ 49501 w 275263"/>
                <a:gd name="connsiteY2" fmla="*/ 104317 h 3100544"/>
                <a:gd name="connsiteX3" fmla="*/ 246392 w 275263"/>
                <a:gd name="connsiteY3" fmla="*/ 98616 h 3100544"/>
                <a:gd name="connsiteX4" fmla="*/ 200256 w 275263"/>
                <a:gd name="connsiteY4" fmla="*/ 2123663 h 3100544"/>
                <a:gd name="connsiteX5" fmla="*/ 34943 w 275263"/>
                <a:gd name="connsiteY5" fmla="*/ 2552592 h 3100544"/>
                <a:gd name="connsiteX6" fmla="*/ 60256 w 275263"/>
                <a:gd name="connsiteY6" fmla="*/ 2843425 h 3100544"/>
                <a:gd name="connsiteX7" fmla="*/ 18857 w 275263"/>
                <a:gd name="connsiteY7" fmla="*/ 3100544 h 3100544"/>
                <a:gd name="connsiteX0" fmla="*/ 266746 w 266746"/>
                <a:gd name="connsiteY0" fmla="*/ 697083 h 3100544"/>
                <a:gd name="connsiteX1" fmla="*/ 22774 w 266746"/>
                <a:gd name="connsiteY1" fmla="*/ 712307 h 3100544"/>
                <a:gd name="connsiteX2" fmla="*/ 40984 w 266746"/>
                <a:gd name="connsiteY2" fmla="*/ 104317 h 3100544"/>
                <a:gd name="connsiteX3" fmla="*/ 237875 w 266746"/>
                <a:gd name="connsiteY3" fmla="*/ 98616 h 3100544"/>
                <a:gd name="connsiteX4" fmla="*/ 191739 w 266746"/>
                <a:gd name="connsiteY4" fmla="*/ 2123663 h 3100544"/>
                <a:gd name="connsiteX5" fmla="*/ 26426 w 266746"/>
                <a:gd name="connsiteY5" fmla="*/ 2552592 h 3100544"/>
                <a:gd name="connsiteX6" fmla="*/ 51739 w 266746"/>
                <a:gd name="connsiteY6" fmla="*/ 2843425 h 3100544"/>
                <a:gd name="connsiteX7" fmla="*/ 10340 w 266746"/>
                <a:gd name="connsiteY7" fmla="*/ 3100544 h 3100544"/>
                <a:gd name="connsiteX0" fmla="*/ 266746 w 266746"/>
                <a:gd name="connsiteY0" fmla="*/ 697083 h 3100544"/>
                <a:gd name="connsiteX1" fmla="*/ 22774 w 266746"/>
                <a:gd name="connsiteY1" fmla="*/ 712307 h 3100544"/>
                <a:gd name="connsiteX2" fmla="*/ 40984 w 266746"/>
                <a:gd name="connsiteY2" fmla="*/ 104317 h 3100544"/>
                <a:gd name="connsiteX3" fmla="*/ 237875 w 266746"/>
                <a:gd name="connsiteY3" fmla="*/ 98616 h 3100544"/>
                <a:gd name="connsiteX4" fmla="*/ 191739 w 266746"/>
                <a:gd name="connsiteY4" fmla="*/ 2123663 h 3100544"/>
                <a:gd name="connsiteX5" fmla="*/ 26426 w 266746"/>
                <a:gd name="connsiteY5" fmla="*/ 2552592 h 3100544"/>
                <a:gd name="connsiteX6" fmla="*/ 51739 w 266746"/>
                <a:gd name="connsiteY6" fmla="*/ 2843425 h 3100544"/>
                <a:gd name="connsiteX7" fmla="*/ 10340 w 266746"/>
                <a:gd name="connsiteY7" fmla="*/ 3100544 h 3100544"/>
                <a:gd name="connsiteX0" fmla="*/ 266746 w 266746"/>
                <a:gd name="connsiteY0" fmla="*/ 697083 h 3100544"/>
                <a:gd name="connsiteX1" fmla="*/ 22774 w 266746"/>
                <a:gd name="connsiteY1" fmla="*/ 712307 h 3100544"/>
                <a:gd name="connsiteX2" fmla="*/ 40984 w 266746"/>
                <a:gd name="connsiteY2" fmla="*/ 104317 h 3100544"/>
                <a:gd name="connsiteX3" fmla="*/ 237875 w 266746"/>
                <a:gd name="connsiteY3" fmla="*/ 98616 h 3100544"/>
                <a:gd name="connsiteX4" fmla="*/ 191739 w 266746"/>
                <a:gd name="connsiteY4" fmla="*/ 2123663 h 3100544"/>
                <a:gd name="connsiteX5" fmla="*/ 26426 w 266746"/>
                <a:gd name="connsiteY5" fmla="*/ 2552592 h 3100544"/>
                <a:gd name="connsiteX6" fmla="*/ 51739 w 266746"/>
                <a:gd name="connsiteY6" fmla="*/ 2843425 h 3100544"/>
                <a:gd name="connsiteX7" fmla="*/ 10340 w 266746"/>
                <a:gd name="connsiteY7" fmla="*/ 3100544 h 3100544"/>
                <a:gd name="connsiteX0" fmla="*/ 266746 w 269775"/>
                <a:gd name="connsiteY0" fmla="*/ 697083 h 3100544"/>
                <a:gd name="connsiteX1" fmla="*/ 22774 w 269775"/>
                <a:gd name="connsiteY1" fmla="*/ 712307 h 3100544"/>
                <a:gd name="connsiteX2" fmla="*/ 40984 w 269775"/>
                <a:gd name="connsiteY2" fmla="*/ 104317 h 3100544"/>
                <a:gd name="connsiteX3" fmla="*/ 237875 w 269775"/>
                <a:gd name="connsiteY3" fmla="*/ 98616 h 3100544"/>
                <a:gd name="connsiteX4" fmla="*/ 191739 w 269775"/>
                <a:gd name="connsiteY4" fmla="*/ 2123663 h 3100544"/>
                <a:gd name="connsiteX5" fmla="*/ 26426 w 269775"/>
                <a:gd name="connsiteY5" fmla="*/ 2552592 h 3100544"/>
                <a:gd name="connsiteX6" fmla="*/ 51739 w 269775"/>
                <a:gd name="connsiteY6" fmla="*/ 2843425 h 3100544"/>
                <a:gd name="connsiteX7" fmla="*/ 10340 w 269775"/>
                <a:gd name="connsiteY7" fmla="*/ 3100544 h 3100544"/>
                <a:gd name="connsiteX0" fmla="*/ 266746 w 278571"/>
                <a:gd name="connsiteY0" fmla="*/ 697083 h 3100544"/>
                <a:gd name="connsiteX1" fmla="*/ 22774 w 278571"/>
                <a:gd name="connsiteY1" fmla="*/ 712307 h 3100544"/>
                <a:gd name="connsiteX2" fmla="*/ 40984 w 278571"/>
                <a:gd name="connsiteY2" fmla="*/ 104317 h 3100544"/>
                <a:gd name="connsiteX3" fmla="*/ 237875 w 278571"/>
                <a:gd name="connsiteY3" fmla="*/ 98616 h 3100544"/>
                <a:gd name="connsiteX4" fmla="*/ 191739 w 278571"/>
                <a:gd name="connsiteY4" fmla="*/ 2123663 h 3100544"/>
                <a:gd name="connsiteX5" fmla="*/ 26426 w 278571"/>
                <a:gd name="connsiteY5" fmla="*/ 2552592 h 3100544"/>
                <a:gd name="connsiteX6" fmla="*/ 51739 w 278571"/>
                <a:gd name="connsiteY6" fmla="*/ 2843425 h 3100544"/>
                <a:gd name="connsiteX7" fmla="*/ 10340 w 278571"/>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74712 w 287273"/>
                <a:gd name="connsiteY0" fmla="*/ 697083 h 3110522"/>
                <a:gd name="connsiteX1" fmla="*/ 30740 w 287273"/>
                <a:gd name="connsiteY1" fmla="*/ 712307 h 3110522"/>
                <a:gd name="connsiteX2" fmla="*/ 48950 w 287273"/>
                <a:gd name="connsiteY2" fmla="*/ 104317 h 3110522"/>
                <a:gd name="connsiteX3" fmla="*/ 245841 w 287273"/>
                <a:gd name="connsiteY3" fmla="*/ 98616 h 3110522"/>
                <a:gd name="connsiteX4" fmla="*/ 199705 w 287273"/>
                <a:gd name="connsiteY4" fmla="*/ 2123663 h 3110522"/>
                <a:gd name="connsiteX5" fmla="*/ 34392 w 287273"/>
                <a:gd name="connsiteY5" fmla="*/ 2552592 h 3110522"/>
                <a:gd name="connsiteX6" fmla="*/ 59705 w 287273"/>
                <a:gd name="connsiteY6" fmla="*/ 2843425 h 3110522"/>
                <a:gd name="connsiteX7" fmla="*/ 417 w 287273"/>
                <a:gd name="connsiteY7" fmla="*/ 3110522 h 3110522"/>
                <a:gd name="connsiteX0" fmla="*/ 274295 w 286856"/>
                <a:gd name="connsiteY0" fmla="*/ 697083 h 3110522"/>
                <a:gd name="connsiteX1" fmla="*/ 30323 w 286856"/>
                <a:gd name="connsiteY1" fmla="*/ 712307 h 3110522"/>
                <a:gd name="connsiteX2" fmla="*/ 48533 w 286856"/>
                <a:gd name="connsiteY2" fmla="*/ 104317 h 3110522"/>
                <a:gd name="connsiteX3" fmla="*/ 245424 w 286856"/>
                <a:gd name="connsiteY3" fmla="*/ 98616 h 3110522"/>
                <a:gd name="connsiteX4" fmla="*/ 199288 w 286856"/>
                <a:gd name="connsiteY4" fmla="*/ 2123663 h 3110522"/>
                <a:gd name="connsiteX5" fmla="*/ 33975 w 286856"/>
                <a:gd name="connsiteY5" fmla="*/ 2552592 h 3110522"/>
                <a:gd name="connsiteX6" fmla="*/ 59288 w 286856"/>
                <a:gd name="connsiteY6" fmla="*/ 2843425 h 3110522"/>
                <a:gd name="connsiteX7" fmla="*/ 0 w 286856"/>
                <a:gd name="connsiteY7" fmla="*/ 3110522 h 3110522"/>
                <a:gd name="connsiteX0" fmla="*/ 274295 w 286856"/>
                <a:gd name="connsiteY0" fmla="*/ 697083 h 3110522"/>
                <a:gd name="connsiteX1" fmla="*/ 30323 w 286856"/>
                <a:gd name="connsiteY1" fmla="*/ 712307 h 3110522"/>
                <a:gd name="connsiteX2" fmla="*/ 48533 w 286856"/>
                <a:gd name="connsiteY2" fmla="*/ 104317 h 3110522"/>
                <a:gd name="connsiteX3" fmla="*/ 245424 w 286856"/>
                <a:gd name="connsiteY3" fmla="*/ 98616 h 3110522"/>
                <a:gd name="connsiteX4" fmla="*/ 199288 w 286856"/>
                <a:gd name="connsiteY4" fmla="*/ 2123663 h 3110522"/>
                <a:gd name="connsiteX5" fmla="*/ 33975 w 286856"/>
                <a:gd name="connsiteY5" fmla="*/ 2552592 h 3110522"/>
                <a:gd name="connsiteX6" fmla="*/ 59288 w 286856"/>
                <a:gd name="connsiteY6" fmla="*/ 2843425 h 3110522"/>
                <a:gd name="connsiteX7" fmla="*/ 0 w 286856"/>
                <a:gd name="connsiteY7" fmla="*/ 3110522 h 3110522"/>
                <a:gd name="connsiteX0" fmla="*/ 274295 w 286856"/>
                <a:gd name="connsiteY0" fmla="*/ 697083 h 3110522"/>
                <a:gd name="connsiteX1" fmla="*/ 30323 w 286856"/>
                <a:gd name="connsiteY1" fmla="*/ 712307 h 3110522"/>
                <a:gd name="connsiteX2" fmla="*/ 48533 w 286856"/>
                <a:gd name="connsiteY2" fmla="*/ 104317 h 3110522"/>
                <a:gd name="connsiteX3" fmla="*/ 245424 w 286856"/>
                <a:gd name="connsiteY3" fmla="*/ 98616 h 3110522"/>
                <a:gd name="connsiteX4" fmla="*/ 199288 w 286856"/>
                <a:gd name="connsiteY4" fmla="*/ 2123663 h 3110522"/>
                <a:gd name="connsiteX5" fmla="*/ 33975 w 286856"/>
                <a:gd name="connsiteY5" fmla="*/ 2552592 h 3110522"/>
                <a:gd name="connsiteX6" fmla="*/ 59288 w 286856"/>
                <a:gd name="connsiteY6" fmla="*/ 2843425 h 3110522"/>
                <a:gd name="connsiteX7" fmla="*/ 0 w 286856"/>
                <a:gd name="connsiteY7" fmla="*/ 3110522 h 3110522"/>
                <a:gd name="connsiteX0" fmla="*/ 266747 w 279308"/>
                <a:gd name="connsiteY0" fmla="*/ 697083 h 3104020"/>
                <a:gd name="connsiteX1" fmla="*/ 22775 w 279308"/>
                <a:gd name="connsiteY1" fmla="*/ 712307 h 3104020"/>
                <a:gd name="connsiteX2" fmla="*/ 40985 w 279308"/>
                <a:gd name="connsiteY2" fmla="*/ 104317 h 3104020"/>
                <a:gd name="connsiteX3" fmla="*/ 237876 w 279308"/>
                <a:gd name="connsiteY3" fmla="*/ 98616 h 3104020"/>
                <a:gd name="connsiteX4" fmla="*/ 191740 w 279308"/>
                <a:gd name="connsiteY4" fmla="*/ 2123663 h 3104020"/>
                <a:gd name="connsiteX5" fmla="*/ 26427 w 279308"/>
                <a:gd name="connsiteY5" fmla="*/ 2552592 h 3104020"/>
                <a:gd name="connsiteX6" fmla="*/ 51740 w 279308"/>
                <a:gd name="connsiteY6" fmla="*/ 2843425 h 3104020"/>
                <a:gd name="connsiteX7" fmla="*/ 44816 w 279308"/>
                <a:gd name="connsiteY7" fmla="*/ 3104021 h 3104020"/>
                <a:gd name="connsiteX0" fmla="*/ 266745 w 279306"/>
                <a:gd name="connsiteY0" fmla="*/ 697083 h 3104022"/>
                <a:gd name="connsiteX1" fmla="*/ 22773 w 279306"/>
                <a:gd name="connsiteY1" fmla="*/ 712307 h 3104022"/>
                <a:gd name="connsiteX2" fmla="*/ 40983 w 279306"/>
                <a:gd name="connsiteY2" fmla="*/ 104317 h 3104022"/>
                <a:gd name="connsiteX3" fmla="*/ 237874 w 279306"/>
                <a:gd name="connsiteY3" fmla="*/ 98616 h 3104022"/>
                <a:gd name="connsiteX4" fmla="*/ 191738 w 279306"/>
                <a:gd name="connsiteY4" fmla="*/ 2123663 h 3104022"/>
                <a:gd name="connsiteX5" fmla="*/ 26425 w 279306"/>
                <a:gd name="connsiteY5" fmla="*/ 2552592 h 3104022"/>
                <a:gd name="connsiteX6" fmla="*/ 51738 w 279306"/>
                <a:gd name="connsiteY6" fmla="*/ 2843425 h 3104022"/>
                <a:gd name="connsiteX7" fmla="*/ 44814 w 279306"/>
                <a:gd name="connsiteY7" fmla="*/ 3104021 h 3104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9306" h="3104022">
                  <a:moveTo>
                    <a:pt x="266745" y="697083"/>
                  </a:moveTo>
                  <a:cubicBezTo>
                    <a:pt x="176464" y="745950"/>
                    <a:pt x="60400" y="811101"/>
                    <a:pt x="22773" y="712307"/>
                  </a:cubicBezTo>
                  <a:cubicBezTo>
                    <a:pt x="-14854" y="613513"/>
                    <a:pt x="-3837" y="243933"/>
                    <a:pt x="40983" y="104317"/>
                  </a:cubicBezTo>
                  <a:cubicBezTo>
                    <a:pt x="85803" y="-35299"/>
                    <a:pt x="165776" y="-32341"/>
                    <a:pt x="237874" y="98616"/>
                  </a:cubicBezTo>
                  <a:cubicBezTo>
                    <a:pt x="309972" y="229573"/>
                    <a:pt x="283788" y="1813674"/>
                    <a:pt x="191738" y="2123663"/>
                  </a:cubicBezTo>
                  <a:cubicBezTo>
                    <a:pt x="99688" y="2433652"/>
                    <a:pt x="61385" y="2364446"/>
                    <a:pt x="26425" y="2552592"/>
                  </a:cubicBezTo>
                  <a:cubicBezTo>
                    <a:pt x="-8535" y="2740738"/>
                    <a:pt x="48673" y="2751520"/>
                    <a:pt x="51738" y="2843425"/>
                  </a:cubicBezTo>
                  <a:cubicBezTo>
                    <a:pt x="54803" y="2935330"/>
                    <a:pt x="47530" y="2829597"/>
                    <a:pt x="44814" y="3104021"/>
                  </a:cubicBez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667987F7-2745-AF5C-71C9-5FF975D4A1B0}"/>
                </a:ext>
              </a:extLst>
            </p:cNvPr>
            <p:cNvSpPr/>
            <p:nvPr/>
          </p:nvSpPr>
          <p:spPr>
            <a:xfrm rot="16393962" flipV="1">
              <a:off x="5297731" y="1976423"/>
              <a:ext cx="155709" cy="1872475"/>
            </a:xfrm>
            <a:custGeom>
              <a:avLst/>
              <a:gdLst>
                <a:gd name="connsiteX0" fmla="*/ 387626 w 390382"/>
                <a:gd name="connsiteY0" fmla="*/ 765739 h 2843017"/>
                <a:gd name="connsiteX1" fmla="*/ 178904 w 390382"/>
                <a:gd name="connsiteY1" fmla="*/ 765739 h 2843017"/>
                <a:gd name="connsiteX2" fmla="*/ 218661 w 390382"/>
                <a:gd name="connsiteY2" fmla="*/ 179330 h 2843017"/>
                <a:gd name="connsiteX3" fmla="*/ 377687 w 390382"/>
                <a:gd name="connsiteY3" fmla="*/ 169391 h 2843017"/>
                <a:gd name="connsiteX4" fmla="*/ 347869 w 390382"/>
                <a:gd name="connsiteY4" fmla="*/ 2177095 h 2843017"/>
                <a:gd name="connsiteX5" fmla="*/ 89452 w 390382"/>
                <a:gd name="connsiteY5" fmla="*/ 2624356 h 2843017"/>
                <a:gd name="connsiteX6" fmla="*/ 0 w 390382"/>
                <a:gd name="connsiteY6" fmla="*/ 2843017 h 2843017"/>
                <a:gd name="connsiteX0" fmla="*/ 387626 w 391961"/>
                <a:gd name="connsiteY0" fmla="*/ 774486 h 2851764"/>
                <a:gd name="connsiteX1" fmla="*/ 178904 w 391961"/>
                <a:gd name="connsiteY1" fmla="*/ 774486 h 2851764"/>
                <a:gd name="connsiteX2" fmla="*/ 197114 w 391961"/>
                <a:gd name="connsiteY2" fmla="*/ 166496 h 2851764"/>
                <a:gd name="connsiteX3" fmla="*/ 377687 w 391961"/>
                <a:gd name="connsiteY3" fmla="*/ 178138 h 2851764"/>
                <a:gd name="connsiteX4" fmla="*/ 347869 w 391961"/>
                <a:gd name="connsiteY4" fmla="*/ 2185842 h 2851764"/>
                <a:gd name="connsiteX5" fmla="*/ 89452 w 391961"/>
                <a:gd name="connsiteY5" fmla="*/ 2633103 h 2851764"/>
                <a:gd name="connsiteX6" fmla="*/ 0 w 391961"/>
                <a:gd name="connsiteY6" fmla="*/ 2851764 h 2851764"/>
                <a:gd name="connsiteX0" fmla="*/ 387626 w 404727"/>
                <a:gd name="connsiteY0" fmla="*/ 786809 h 2864087"/>
                <a:gd name="connsiteX1" fmla="*/ 178904 w 404727"/>
                <a:gd name="connsiteY1" fmla="*/ 786809 h 2864087"/>
                <a:gd name="connsiteX2" fmla="*/ 197114 w 404727"/>
                <a:gd name="connsiteY2" fmla="*/ 178819 h 2864087"/>
                <a:gd name="connsiteX3" fmla="*/ 394005 w 404727"/>
                <a:gd name="connsiteY3" fmla="*/ 173118 h 2864087"/>
                <a:gd name="connsiteX4" fmla="*/ 347869 w 404727"/>
                <a:gd name="connsiteY4" fmla="*/ 2198165 h 2864087"/>
                <a:gd name="connsiteX5" fmla="*/ 89452 w 404727"/>
                <a:gd name="connsiteY5" fmla="*/ 2645426 h 2864087"/>
                <a:gd name="connsiteX6" fmla="*/ 0 w 404727"/>
                <a:gd name="connsiteY6" fmla="*/ 2864087 h 2864087"/>
                <a:gd name="connsiteX0" fmla="*/ 387626 w 425476"/>
                <a:gd name="connsiteY0" fmla="*/ 698944 h 2776222"/>
                <a:gd name="connsiteX1" fmla="*/ 178904 w 425476"/>
                <a:gd name="connsiteY1" fmla="*/ 698944 h 2776222"/>
                <a:gd name="connsiteX2" fmla="*/ 197114 w 425476"/>
                <a:gd name="connsiteY2" fmla="*/ 90954 h 2776222"/>
                <a:gd name="connsiteX3" fmla="*/ 394005 w 425476"/>
                <a:gd name="connsiteY3" fmla="*/ 85253 h 2776222"/>
                <a:gd name="connsiteX4" fmla="*/ 347869 w 425476"/>
                <a:gd name="connsiteY4" fmla="*/ 2110300 h 2776222"/>
                <a:gd name="connsiteX5" fmla="*/ 89452 w 425476"/>
                <a:gd name="connsiteY5" fmla="*/ 2557561 h 2776222"/>
                <a:gd name="connsiteX6" fmla="*/ 0 w 425476"/>
                <a:gd name="connsiteY6" fmla="*/ 2776222 h 2776222"/>
                <a:gd name="connsiteX0" fmla="*/ 387626 w 425476"/>
                <a:gd name="connsiteY0" fmla="*/ 712307 h 2789585"/>
                <a:gd name="connsiteX1" fmla="*/ 178904 w 425476"/>
                <a:gd name="connsiteY1" fmla="*/ 712307 h 2789585"/>
                <a:gd name="connsiteX2" fmla="*/ 197114 w 425476"/>
                <a:gd name="connsiteY2" fmla="*/ 104317 h 2789585"/>
                <a:gd name="connsiteX3" fmla="*/ 394005 w 425476"/>
                <a:gd name="connsiteY3" fmla="*/ 98616 h 2789585"/>
                <a:gd name="connsiteX4" fmla="*/ 347869 w 425476"/>
                <a:gd name="connsiteY4" fmla="*/ 2123663 h 2789585"/>
                <a:gd name="connsiteX5" fmla="*/ 89452 w 425476"/>
                <a:gd name="connsiteY5" fmla="*/ 2570924 h 2789585"/>
                <a:gd name="connsiteX6" fmla="*/ 0 w 425476"/>
                <a:gd name="connsiteY6" fmla="*/ 2789585 h 2789585"/>
                <a:gd name="connsiteX0" fmla="*/ 422876 w 425476"/>
                <a:gd name="connsiteY0" fmla="*/ 697083 h 2789585"/>
                <a:gd name="connsiteX1" fmla="*/ 178904 w 425476"/>
                <a:gd name="connsiteY1" fmla="*/ 712307 h 2789585"/>
                <a:gd name="connsiteX2" fmla="*/ 197114 w 425476"/>
                <a:gd name="connsiteY2" fmla="*/ 104317 h 2789585"/>
                <a:gd name="connsiteX3" fmla="*/ 394005 w 425476"/>
                <a:gd name="connsiteY3" fmla="*/ 98616 h 2789585"/>
                <a:gd name="connsiteX4" fmla="*/ 347869 w 425476"/>
                <a:gd name="connsiteY4" fmla="*/ 2123663 h 2789585"/>
                <a:gd name="connsiteX5" fmla="*/ 89452 w 425476"/>
                <a:gd name="connsiteY5" fmla="*/ 2570924 h 2789585"/>
                <a:gd name="connsiteX6" fmla="*/ 0 w 425476"/>
                <a:gd name="connsiteY6" fmla="*/ 2789585 h 2789585"/>
                <a:gd name="connsiteX0" fmla="*/ 422876 w 422876"/>
                <a:gd name="connsiteY0" fmla="*/ 697083 h 2789585"/>
                <a:gd name="connsiteX1" fmla="*/ 178904 w 422876"/>
                <a:gd name="connsiteY1" fmla="*/ 712307 h 2789585"/>
                <a:gd name="connsiteX2" fmla="*/ 197114 w 422876"/>
                <a:gd name="connsiteY2" fmla="*/ 104317 h 2789585"/>
                <a:gd name="connsiteX3" fmla="*/ 394005 w 422876"/>
                <a:gd name="connsiteY3" fmla="*/ 98616 h 2789585"/>
                <a:gd name="connsiteX4" fmla="*/ 347869 w 422876"/>
                <a:gd name="connsiteY4" fmla="*/ 2123663 h 2789585"/>
                <a:gd name="connsiteX5" fmla="*/ 187358 w 422876"/>
                <a:gd name="connsiteY5" fmla="*/ 2466868 h 2789585"/>
                <a:gd name="connsiteX6" fmla="*/ 0 w 422876"/>
                <a:gd name="connsiteY6" fmla="*/ 2789585 h 2789585"/>
                <a:gd name="connsiteX0" fmla="*/ 266746 w 266746"/>
                <a:gd name="connsiteY0" fmla="*/ 697083 h 2857079"/>
                <a:gd name="connsiteX1" fmla="*/ 22774 w 266746"/>
                <a:gd name="connsiteY1" fmla="*/ 712307 h 2857079"/>
                <a:gd name="connsiteX2" fmla="*/ 40984 w 266746"/>
                <a:gd name="connsiteY2" fmla="*/ 104317 h 2857079"/>
                <a:gd name="connsiteX3" fmla="*/ 237875 w 266746"/>
                <a:gd name="connsiteY3" fmla="*/ 98616 h 2857079"/>
                <a:gd name="connsiteX4" fmla="*/ 191739 w 266746"/>
                <a:gd name="connsiteY4" fmla="*/ 2123663 h 2857079"/>
                <a:gd name="connsiteX5" fmla="*/ 31228 w 266746"/>
                <a:gd name="connsiteY5" fmla="*/ 2466868 h 2857079"/>
                <a:gd name="connsiteX6" fmla="*/ 61551 w 266746"/>
                <a:gd name="connsiteY6" fmla="*/ 2857079 h 2857079"/>
                <a:gd name="connsiteX0" fmla="*/ 266746 w 266746"/>
                <a:gd name="connsiteY0" fmla="*/ 697083 h 2857079"/>
                <a:gd name="connsiteX1" fmla="*/ 22774 w 266746"/>
                <a:gd name="connsiteY1" fmla="*/ 712307 h 2857079"/>
                <a:gd name="connsiteX2" fmla="*/ 40984 w 266746"/>
                <a:gd name="connsiteY2" fmla="*/ 104317 h 2857079"/>
                <a:gd name="connsiteX3" fmla="*/ 237875 w 266746"/>
                <a:gd name="connsiteY3" fmla="*/ 98616 h 2857079"/>
                <a:gd name="connsiteX4" fmla="*/ 191739 w 266746"/>
                <a:gd name="connsiteY4" fmla="*/ 2123663 h 2857079"/>
                <a:gd name="connsiteX5" fmla="*/ 22753 w 266746"/>
                <a:gd name="connsiteY5" fmla="*/ 2542596 h 2857079"/>
                <a:gd name="connsiteX6" fmla="*/ 61551 w 266746"/>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87918"/>
                <a:gd name="connsiteY0" fmla="*/ 697083 h 2857079"/>
                <a:gd name="connsiteX1" fmla="*/ 24579 w 287918"/>
                <a:gd name="connsiteY1" fmla="*/ 712307 h 2857079"/>
                <a:gd name="connsiteX2" fmla="*/ 42789 w 287918"/>
                <a:gd name="connsiteY2" fmla="*/ 104317 h 2857079"/>
                <a:gd name="connsiteX3" fmla="*/ 239680 w 287918"/>
                <a:gd name="connsiteY3" fmla="*/ 98616 h 2857079"/>
                <a:gd name="connsiteX4" fmla="*/ 193544 w 287918"/>
                <a:gd name="connsiteY4" fmla="*/ 2123663 h 2857079"/>
                <a:gd name="connsiteX5" fmla="*/ 24558 w 287918"/>
                <a:gd name="connsiteY5" fmla="*/ 2542596 h 2857079"/>
                <a:gd name="connsiteX6" fmla="*/ 63356 w 287918"/>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68551 w 268551"/>
                <a:gd name="connsiteY0" fmla="*/ 697083 h 2857079"/>
                <a:gd name="connsiteX1" fmla="*/ 24579 w 268551"/>
                <a:gd name="connsiteY1" fmla="*/ 712307 h 2857079"/>
                <a:gd name="connsiteX2" fmla="*/ 42789 w 268551"/>
                <a:gd name="connsiteY2" fmla="*/ 104317 h 2857079"/>
                <a:gd name="connsiteX3" fmla="*/ 239680 w 268551"/>
                <a:gd name="connsiteY3" fmla="*/ 98616 h 2857079"/>
                <a:gd name="connsiteX4" fmla="*/ 193544 w 268551"/>
                <a:gd name="connsiteY4" fmla="*/ 2123663 h 2857079"/>
                <a:gd name="connsiteX5" fmla="*/ 24558 w 268551"/>
                <a:gd name="connsiteY5" fmla="*/ 2542596 h 2857079"/>
                <a:gd name="connsiteX6" fmla="*/ 63356 w 268551"/>
                <a:gd name="connsiteY6" fmla="*/ 2857079 h 2857079"/>
                <a:gd name="connsiteX0" fmla="*/ 272133 w 272133"/>
                <a:gd name="connsiteY0" fmla="*/ 697083 h 2979076"/>
                <a:gd name="connsiteX1" fmla="*/ 28161 w 272133"/>
                <a:gd name="connsiteY1" fmla="*/ 712307 h 2979076"/>
                <a:gd name="connsiteX2" fmla="*/ 46371 w 272133"/>
                <a:gd name="connsiteY2" fmla="*/ 104317 h 2979076"/>
                <a:gd name="connsiteX3" fmla="*/ 243262 w 272133"/>
                <a:gd name="connsiteY3" fmla="*/ 98616 h 2979076"/>
                <a:gd name="connsiteX4" fmla="*/ 197126 w 272133"/>
                <a:gd name="connsiteY4" fmla="*/ 2123663 h 2979076"/>
                <a:gd name="connsiteX5" fmla="*/ 28140 w 272133"/>
                <a:gd name="connsiteY5" fmla="*/ 2542596 h 2979076"/>
                <a:gd name="connsiteX6" fmla="*/ 43700 w 272133"/>
                <a:gd name="connsiteY6" fmla="*/ 2979076 h 2979076"/>
                <a:gd name="connsiteX0" fmla="*/ 266746 w 266746"/>
                <a:gd name="connsiteY0" fmla="*/ 697083 h 2979076"/>
                <a:gd name="connsiteX1" fmla="*/ 22774 w 266746"/>
                <a:gd name="connsiteY1" fmla="*/ 712307 h 2979076"/>
                <a:gd name="connsiteX2" fmla="*/ 40984 w 266746"/>
                <a:gd name="connsiteY2" fmla="*/ 104317 h 2979076"/>
                <a:gd name="connsiteX3" fmla="*/ 237875 w 266746"/>
                <a:gd name="connsiteY3" fmla="*/ 98616 h 2979076"/>
                <a:gd name="connsiteX4" fmla="*/ 191739 w 266746"/>
                <a:gd name="connsiteY4" fmla="*/ 2123663 h 2979076"/>
                <a:gd name="connsiteX5" fmla="*/ 22753 w 266746"/>
                <a:gd name="connsiteY5" fmla="*/ 2542596 h 2979076"/>
                <a:gd name="connsiteX6" fmla="*/ 6033 w 266746"/>
                <a:gd name="connsiteY6" fmla="*/ 2780803 h 2979076"/>
                <a:gd name="connsiteX7" fmla="*/ 38313 w 266746"/>
                <a:gd name="connsiteY7" fmla="*/ 2979076 h 2979076"/>
                <a:gd name="connsiteX0" fmla="*/ 266746 w 266746"/>
                <a:gd name="connsiteY0" fmla="*/ 697083 h 2979076"/>
                <a:gd name="connsiteX1" fmla="*/ 22774 w 266746"/>
                <a:gd name="connsiteY1" fmla="*/ 712307 h 2979076"/>
                <a:gd name="connsiteX2" fmla="*/ 40984 w 266746"/>
                <a:gd name="connsiteY2" fmla="*/ 104317 h 2979076"/>
                <a:gd name="connsiteX3" fmla="*/ 237875 w 266746"/>
                <a:gd name="connsiteY3" fmla="*/ 98616 h 2979076"/>
                <a:gd name="connsiteX4" fmla="*/ 191739 w 266746"/>
                <a:gd name="connsiteY4" fmla="*/ 2123663 h 2979076"/>
                <a:gd name="connsiteX5" fmla="*/ 26426 w 266746"/>
                <a:gd name="connsiteY5" fmla="*/ 2552592 h 2979076"/>
                <a:gd name="connsiteX6" fmla="*/ 6033 w 266746"/>
                <a:gd name="connsiteY6" fmla="*/ 2780803 h 2979076"/>
                <a:gd name="connsiteX7" fmla="*/ 38313 w 266746"/>
                <a:gd name="connsiteY7" fmla="*/ 2979076 h 2979076"/>
                <a:gd name="connsiteX0" fmla="*/ 266746 w 266746"/>
                <a:gd name="connsiteY0" fmla="*/ 697083 h 2979076"/>
                <a:gd name="connsiteX1" fmla="*/ 22774 w 266746"/>
                <a:gd name="connsiteY1" fmla="*/ 712307 h 2979076"/>
                <a:gd name="connsiteX2" fmla="*/ 40984 w 266746"/>
                <a:gd name="connsiteY2" fmla="*/ 104317 h 2979076"/>
                <a:gd name="connsiteX3" fmla="*/ 237875 w 266746"/>
                <a:gd name="connsiteY3" fmla="*/ 98616 h 2979076"/>
                <a:gd name="connsiteX4" fmla="*/ 191739 w 266746"/>
                <a:gd name="connsiteY4" fmla="*/ 2123663 h 2979076"/>
                <a:gd name="connsiteX5" fmla="*/ 26426 w 266746"/>
                <a:gd name="connsiteY5" fmla="*/ 2552592 h 2979076"/>
                <a:gd name="connsiteX6" fmla="*/ 6033 w 266746"/>
                <a:gd name="connsiteY6" fmla="*/ 2780803 h 2979076"/>
                <a:gd name="connsiteX7" fmla="*/ 38313 w 266746"/>
                <a:gd name="connsiteY7" fmla="*/ 2979076 h 2979076"/>
                <a:gd name="connsiteX0" fmla="*/ 278533 w 278533"/>
                <a:gd name="connsiteY0" fmla="*/ 697083 h 2979076"/>
                <a:gd name="connsiteX1" fmla="*/ 34561 w 278533"/>
                <a:gd name="connsiteY1" fmla="*/ 712307 h 2979076"/>
                <a:gd name="connsiteX2" fmla="*/ 52771 w 278533"/>
                <a:gd name="connsiteY2" fmla="*/ 104317 h 2979076"/>
                <a:gd name="connsiteX3" fmla="*/ 249662 w 278533"/>
                <a:gd name="connsiteY3" fmla="*/ 98616 h 2979076"/>
                <a:gd name="connsiteX4" fmla="*/ 203526 w 278533"/>
                <a:gd name="connsiteY4" fmla="*/ 2123663 h 2979076"/>
                <a:gd name="connsiteX5" fmla="*/ 38213 w 278533"/>
                <a:gd name="connsiteY5" fmla="*/ 2552592 h 2979076"/>
                <a:gd name="connsiteX6" fmla="*/ 17820 w 278533"/>
                <a:gd name="connsiteY6" fmla="*/ 2780803 h 2979076"/>
                <a:gd name="connsiteX7" fmla="*/ 50100 w 278533"/>
                <a:gd name="connsiteY7" fmla="*/ 2979076 h 2979076"/>
                <a:gd name="connsiteX0" fmla="*/ 278533 w 278533"/>
                <a:gd name="connsiteY0" fmla="*/ 697083 h 2979076"/>
                <a:gd name="connsiteX1" fmla="*/ 34561 w 278533"/>
                <a:gd name="connsiteY1" fmla="*/ 712307 h 2979076"/>
                <a:gd name="connsiteX2" fmla="*/ 52771 w 278533"/>
                <a:gd name="connsiteY2" fmla="*/ 104317 h 2979076"/>
                <a:gd name="connsiteX3" fmla="*/ 249662 w 278533"/>
                <a:gd name="connsiteY3" fmla="*/ 98616 h 2979076"/>
                <a:gd name="connsiteX4" fmla="*/ 203526 w 278533"/>
                <a:gd name="connsiteY4" fmla="*/ 2123663 h 2979076"/>
                <a:gd name="connsiteX5" fmla="*/ 38213 w 278533"/>
                <a:gd name="connsiteY5" fmla="*/ 2552592 h 2979076"/>
                <a:gd name="connsiteX6" fmla="*/ 17820 w 278533"/>
                <a:gd name="connsiteY6" fmla="*/ 2780803 h 2979076"/>
                <a:gd name="connsiteX7" fmla="*/ 50100 w 278533"/>
                <a:gd name="connsiteY7" fmla="*/ 2979076 h 2979076"/>
                <a:gd name="connsiteX0" fmla="*/ 266746 w 266746"/>
                <a:gd name="connsiteY0" fmla="*/ 697083 h 2979076"/>
                <a:gd name="connsiteX1" fmla="*/ 22774 w 266746"/>
                <a:gd name="connsiteY1" fmla="*/ 712307 h 2979076"/>
                <a:gd name="connsiteX2" fmla="*/ 40984 w 266746"/>
                <a:gd name="connsiteY2" fmla="*/ 104317 h 2979076"/>
                <a:gd name="connsiteX3" fmla="*/ 237875 w 266746"/>
                <a:gd name="connsiteY3" fmla="*/ 98616 h 2979076"/>
                <a:gd name="connsiteX4" fmla="*/ 191739 w 266746"/>
                <a:gd name="connsiteY4" fmla="*/ 2123663 h 2979076"/>
                <a:gd name="connsiteX5" fmla="*/ 26426 w 266746"/>
                <a:gd name="connsiteY5" fmla="*/ 2552592 h 2979076"/>
                <a:gd name="connsiteX6" fmla="*/ 51739 w 266746"/>
                <a:gd name="connsiteY6" fmla="*/ 2843425 h 2979076"/>
                <a:gd name="connsiteX7" fmla="*/ 38313 w 266746"/>
                <a:gd name="connsiteY7" fmla="*/ 2979076 h 2979076"/>
                <a:gd name="connsiteX0" fmla="*/ 275263 w 275263"/>
                <a:gd name="connsiteY0" fmla="*/ 697083 h 2979076"/>
                <a:gd name="connsiteX1" fmla="*/ 31291 w 275263"/>
                <a:gd name="connsiteY1" fmla="*/ 712307 h 2979076"/>
                <a:gd name="connsiteX2" fmla="*/ 49501 w 275263"/>
                <a:gd name="connsiteY2" fmla="*/ 104317 h 2979076"/>
                <a:gd name="connsiteX3" fmla="*/ 246392 w 275263"/>
                <a:gd name="connsiteY3" fmla="*/ 98616 h 2979076"/>
                <a:gd name="connsiteX4" fmla="*/ 200256 w 275263"/>
                <a:gd name="connsiteY4" fmla="*/ 2123663 h 2979076"/>
                <a:gd name="connsiteX5" fmla="*/ 34943 w 275263"/>
                <a:gd name="connsiteY5" fmla="*/ 2552592 h 2979076"/>
                <a:gd name="connsiteX6" fmla="*/ 60256 w 275263"/>
                <a:gd name="connsiteY6" fmla="*/ 2843425 h 2979076"/>
                <a:gd name="connsiteX7" fmla="*/ 46830 w 275263"/>
                <a:gd name="connsiteY7" fmla="*/ 2979076 h 2979076"/>
                <a:gd name="connsiteX0" fmla="*/ 275263 w 275263"/>
                <a:gd name="connsiteY0" fmla="*/ 697083 h 3100544"/>
                <a:gd name="connsiteX1" fmla="*/ 31291 w 275263"/>
                <a:gd name="connsiteY1" fmla="*/ 712307 h 3100544"/>
                <a:gd name="connsiteX2" fmla="*/ 49501 w 275263"/>
                <a:gd name="connsiteY2" fmla="*/ 104317 h 3100544"/>
                <a:gd name="connsiteX3" fmla="*/ 246392 w 275263"/>
                <a:gd name="connsiteY3" fmla="*/ 98616 h 3100544"/>
                <a:gd name="connsiteX4" fmla="*/ 200256 w 275263"/>
                <a:gd name="connsiteY4" fmla="*/ 2123663 h 3100544"/>
                <a:gd name="connsiteX5" fmla="*/ 34943 w 275263"/>
                <a:gd name="connsiteY5" fmla="*/ 2552592 h 3100544"/>
                <a:gd name="connsiteX6" fmla="*/ 60256 w 275263"/>
                <a:gd name="connsiteY6" fmla="*/ 2843425 h 3100544"/>
                <a:gd name="connsiteX7" fmla="*/ 18857 w 275263"/>
                <a:gd name="connsiteY7" fmla="*/ 3100544 h 3100544"/>
                <a:gd name="connsiteX0" fmla="*/ 275263 w 275263"/>
                <a:gd name="connsiteY0" fmla="*/ 697083 h 3100544"/>
                <a:gd name="connsiteX1" fmla="*/ 31291 w 275263"/>
                <a:gd name="connsiteY1" fmla="*/ 712307 h 3100544"/>
                <a:gd name="connsiteX2" fmla="*/ 49501 w 275263"/>
                <a:gd name="connsiteY2" fmla="*/ 104317 h 3100544"/>
                <a:gd name="connsiteX3" fmla="*/ 246392 w 275263"/>
                <a:gd name="connsiteY3" fmla="*/ 98616 h 3100544"/>
                <a:gd name="connsiteX4" fmla="*/ 200256 w 275263"/>
                <a:gd name="connsiteY4" fmla="*/ 2123663 h 3100544"/>
                <a:gd name="connsiteX5" fmla="*/ 34943 w 275263"/>
                <a:gd name="connsiteY5" fmla="*/ 2552592 h 3100544"/>
                <a:gd name="connsiteX6" fmla="*/ 60256 w 275263"/>
                <a:gd name="connsiteY6" fmla="*/ 2843425 h 3100544"/>
                <a:gd name="connsiteX7" fmla="*/ 18857 w 275263"/>
                <a:gd name="connsiteY7" fmla="*/ 3100544 h 3100544"/>
                <a:gd name="connsiteX0" fmla="*/ 266746 w 266746"/>
                <a:gd name="connsiteY0" fmla="*/ 697083 h 3100544"/>
                <a:gd name="connsiteX1" fmla="*/ 22774 w 266746"/>
                <a:gd name="connsiteY1" fmla="*/ 712307 h 3100544"/>
                <a:gd name="connsiteX2" fmla="*/ 40984 w 266746"/>
                <a:gd name="connsiteY2" fmla="*/ 104317 h 3100544"/>
                <a:gd name="connsiteX3" fmla="*/ 237875 w 266746"/>
                <a:gd name="connsiteY3" fmla="*/ 98616 h 3100544"/>
                <a:gd name="connsiteX4" fmla="*/ 191739 w 266746"/>
                <a:gd name="connsiteY4" fmla="*/ 2123663 h 3100544"/>
                <a:gd name="connsiteX5" fmla="*/ 26426 w 266746"/>
                <a:gd name="connsiteY5" fmla="*/ 2552592 h 3100544"/>
                <a:gd name="connsiteX6" fmla="*/ 51739 w 266746"/>
                <a:gd name="connsiteY6" fmla="*/ 2843425 h 3100544"/>
                <a:gd name="connsiteX7" fmla="*/ 10340 w 266746"/>
                <a:gd name="connsiteY7" fmla="*/ 3100544 h 3100544"/>
                <a:gd name="connsiteX0" fmla="*/ 266746 w 266746"/>
                <a:gd name="connsiteY0" fmla="*/ 697083 h 3100544"/>
                <a:gd name="connsiteX1" fmla="*/ 22774 w 266746"/>
                <a:gd name="connsiteY1" fmla="*/ 712307 h 3100544"/>
                <a:gd name="connsiteX2" fmla="*/ 40984 w 266746"/>
                <a:gd name="connsiteY2" fmla="*/ 104317 h 3100544"/>
                <a:gd name="connsiteX3" fmla="*/ 237875 w 266746"/>
                <a:gd name="connsiteY3" fmla="*/ 98616 h 3100544"/>
                <a:gd name="connsiteX4" fmla="*/ 191739 w 266746"/>
                <a:gd name="connsiteY4" fmla="*/ 2123663 h 3100544"/>
                <a:gd name="connsiteX5" fmla="*/ 26426 w 266746"/>
                <a:gd name="connsiteY5" fmla="*/ 2552592 h 3100544"/>
                <a:gd name="connsiteX6" fmla="*/ 51739 w 266746"/>
                <a:gd name="connsiteY6" fmla="*/ 2843425 h 3100544"/>
                <a:gd name="connsiteX7" fmla="*/ 10340 w 266746"/>
                <a:gd name="connsiteY7" fmla="*/ 3100544 h 3100544"/>
                <a:gd name="connsiteX0" fmla="*/ 266746 w 266746"/>
                <a:gd name="connsiteY0" fmla="*/ 697083 h 3100544"/>
                <a:gd name="connsiteX1" fmla="*/ 22774 w 266746"/>
                <a:gd name="connsiteY1" fmla="*/ 712307 h 3100544"/>
                <a:gd name="connsiteX2" fmla="*/ 40984 w 266746"/>
                <a:gd name="connsiteY2" fmla="*/ 104317 h 3100544"/>
                <a:gd name="connsiteX3" fmla="*/ 237875 w 266746"/>
                <a:gd name="connsiteY3" fmla="*/ 98616 h 3100544"/>
                <a:gd name="connsiteX4" fmla="*/ 191739 w 266746"/>
                <a:gd name="connsiteY4" fmla="*/ 2123663 h 3100544"/>
                <a:gd name="connsiteX5" fmla="*/ 26426 w 266746"/>
                <a:gd name="connsiteY5" fmla="*/ 2552592 h 3100544"/>
                <a:gd name="connsiteX6" fmla="*/ 51739 w 266746"/>
                <a:gd name="connsiteY6" fmla="*/ 2843425 h 3100544"/>
                <a:gd name="connsiteX7" fmla="*/ 10340 w 266746"/>
                <a:gd name="connsiteY7" fmla="*/ 3100544 h 3100544"/>
                <a:gd name="connsiteX0" fmla="*/ 266746 w 269775"/>
                <a:gd name="connsiteY0" fmla="*/ 697083 h 3100544"/>
                <a:gd name="connsiteX1" fmla="*/ 22774 w 269775"/>
                <a:gd name="connsiteY1" fmla="*/ 712307 h 3100544"/>
                <a:gd name="connsiteX2" fmla="*/ 40984 w 269775"/>
                <a:gd name="connsiteY2" fmla="*/ 104317 h 3100544"/>
                <a:gd name="connsiteX3" fmla="*/ 237875 w 269775"/>
                <a:gd name="connsiteY3" fmla="*/ 98616 h 3100544"/>
                <a:gd name="connsiteX4" fmla="*/ 191739 w 269775"/>
                <a:gd name="connsiteY4" fmla="*/ 2123663 h 3100544"/>
                <a:gd name="connsiteX5" fmla="*/ 26426 w 269775"/>
                <a:gd name="connsiteY5" fmla="*/ 2552592 h 3100544"/>
                <a:gd name="connsiteX6" fmla="*/ 51739 w 269775"/>
                <a:gd name="connsiteY6" fmla="*/ 2843425 h 3100544"/>
                <a:gd name="connsiteX7" fmla="*/ 10340 w 269775"/>
                <a:gd name="connsiteY7" fmla="*/ 3100544 h 3100544"/>
                <a:gd name="connsiteX0" fmla="*/ 266746 w 278571"/>
                <a:gd name="connsiteY0" fmla="*/ 697083 h 3100544"/>
                <a:gd name="connsiteX1" fmla="*/ 22774 w 278571"/>
                <a:gd name="connsiteY1" fmla="*/ 712307 h 3100544"/>
                <a:gd name="connsiteX2" fmla="*/ 40984 w 278571"/>
                <a:gd name="connsiteY2" fmla="*/ 104317 h 3100544"/>
                <a:gd name="connsiteX3" fmla="*/ 237875 w 278571"/>
                <a:gd name="connsiteY3" fmla="*/ 98616 h 3100544"/>
                <a:gd name="connsiteX4" fmla="*/ 191739 w 278571"/>
                <a:gd name="connsiteY4" fmla="*/ 2123663 h 3100544"/>
                <a:gd name="connsiteX5" fmla="*/ 26426 w 278571"/>
                <a:gd name="connsiteY5" fmla="*/ 2552592 h 3100544"/>
                <a:gd name="connsiteX6" fmla="*/ 51739 w 278571"/>
                <a:gd name="connsiteY6" fmla="*/ 2843425 h 3100544"/>
                <a:gd name="connsiteX7" fmla="*/ 10340 w 278571"/>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66746 w 279307"/>
                <a:gd name="connsiteY0" fmla="*/ 697083 h 3100544"/>
                <a:gd name="connsiteX1" fmla="*/ 22774 w 279307"/>
                <a:gd name="connsiteY1" fmla="*/ 712307 h 3100544"/>
                <a:gd name="connsiteX2" fmla="*/ 40984 w 279307"/>
                <a:gd name="connsiteY2" fmla="*/ 104317 h 3100544"/>
                <a:gd name="connsiteX3" fmla="*/ 237875 w 279307"/>
                <a:gd name="connsiteY3" fmla="*/ 98616 h 3100544"/>
                <a:gd name="connsiteX4" fmla="*/ 191739 w 279307"/>
                <a:gd name="connsiteY4" fmla="*/ 2123663 h 3100544"/>
                <a:gd name="connsiteX5" fmla="*/ 26426 w 279307"/>
                <a:gd name="connsiteY5" fmla="*/ 2552592 h 3100544"/>
                <a:gd name="connsiteX6" fmla="*/ 51739 w 279307"/>
                <a:gd name="connsiteY6" fmla="*/ 2843425 h 3100544"/>
                <a:gd name="connsiteX7" fmla="*/ 10340 w 279307"/>
                <a:gd name="connsiteY7" fmla="*/ 3100544 h 3100544"/>
                <a:gd name="connsiteX0" fmla="*/ 274712 w 287273"/>
                <a:gd name="connsiteY0" fmla="*/ 697083 h 3110522"/>
                <a:gd name="connsiteX1" fmla="*/ 30740 w 287273"/>
                <a:gd name="connsiteY1" fmla="*/ 712307 h 3110522"/>
                <a:gd name="connsiteX2" fmla="*/ 48950 w 287273"/>
                <a:gd name="connsiteY2" fmla="*/ 104317 h 3110522"/>
                <a:gd name="connsiteX3" fmla="*/ 245841 w 287273"/>
                <a:gd name="connsiteY3" fmla="*/ 98616 h 3110522"/>
                <a:gd name="connsiteX4" fmla="*/ 199705 w 287273"/>
                <a:gd name="connsiteY4" fmla="*/ 2123663 h 3110522"/>
                <a:gd name="connsiteX5" fmla="*/ 34392 w 287273"/>
                <a:gd name="connsiteY5" fmla="*/ 2552592 h 3110522"/>
                <a:gd name="connsiteX6" fmla="*/ 59705 w 287273"/>
                <a:gd name="connsiteY6" fmla="*/ 2843425 h 3110522"/>
                <a:gd name="connsiteX7" fmla="*/ 417 w 287273"/>
                <a:gd name="connsiteY7" fmla="*/ 3110522 h 3110522"/>
                <a:gd name="connsiteX0" fmla="*/ 274295 w 286856"/>
                <a:gd name="connsiteY0" fmla="*/ 697083 h 3110522"/>
                <a:gd name="connsiteX1" fmla="*/ 30323 w 286856"/>
                <a:gd name="connsiteY1" fmla="*/ 712307 h 3110522"/>
                <a:gd name="connsiteX2" fmla="*/ 48533 w 286856"/>
                <a:gd name="connsiteY2" fmla="*/ 104317 h 3110522"/>
                <a:gd name="connsiteX3" fmla="*/ 245424 w 286856"/>
                <a:gd name="connsiteY3" fmla="*/ 98616 h 3110522"/>
                <a:gd name="connsiteX4" fmla="*/ 199288 w 286856"/>
                <a:gd name="connsiteY4" fmla="*/ 2123663 h 3110522"/>
                <a:gd name="connsiteX5" fmla="*/ 33975 w 286856"/>
                <a:gd name="connsiteY5" fmla="*/ 2552592 h 3110522"/>
                <a:gd name="connsiteX6" fmla="*/ 59288 w 286856"/>
                <a:gd name="connsiteY6" fmla="*/ 2843425 h 3110522"/>
                <a:gd name="connsiteX7" fmla="*/ 0 w 286856"/>
                <a:gd name="connsiteY7" fmla="*/ 3110522 h 3110522"/>
                <a:gd name="connsiteX0" fmla="*/ 274295 w 286856"/>
                <a:gd name="connsiteY0" fmla="*/ 697083 h 3110522"/>
                <a:gd name="connsiteX1" fmla="*/ 30323 w 286856"/>
                <a:gd name="connsiteY1" fmla="*/ 712307 h 3110522"/>
                <a:gd name="connsiteX2" fmla="*/ 48533 w 286856"/>
                <a:gd name="connsiteY2" fmla="*/ 104317 h 3110522"/>
                <a:gd name="connsiteX3" fmla="*/ 245424 w 286856"/>
                <a:gd name="connsiteY3" fmla="*/ 98616 h 3110522"/>
                <a:gd name="connsiteX4" fmla="*/ 199288 w 286856"/>
                <a:gd name="connsiteY4" fmla="*/ 2123663 h 3110522"/>
                <a:gd name="connsiteX5" fmla="*/ 33975 w 286856"/>
                <a:gd name="connsiteY5" fmla="*/ 2552592 h 3110522"/>
                <a:gd name="connsiteX6" fmla="*/ 59288 w 286856"/>
                <a:gd name="connsiteY6" fmla="*/ 2843425 h 3110522"/>
                <a:gd name="connsiteX7" fmla="*/ 0 w 286856"/>
                <a:gd name="connsiteY7" fmla="*/ 3110522 h 3110522"/>
                <a:gd name="connsiteX0" fmla="*/ 274295 w 286856"/>
                <a:gd name="connsiteY0" fmla="*/ 697083 h 3110522"/>
                <a:gd name="connsiteX1" fmla="*/ 30323 w 286856"/>
                <a:gd name="connsiteY1" fmla="*/ 712307 h 3110522"/>
                <a:gd name="connsiteX2" fmla="*/ 48533 w 286856"/>
                <a:gd name="connsiteY2" fmla="*/ 104317 h 3110522"/>
                <a:gd name="connsiteX3" fmla="*/ 245424 w 286856"/>
                <a:gd name="connsiteY3" fmla="*/ 98616 h 3110522"/>
                <a:gd name="connsiteX4" fmla="*/ 199288 w 286856"/>
                <a:gd name="connsiteY4" fmla="*/ 2123663 h 3110522"/>
                <a:gd name="connsiteX5" fmla="*/ 33975 w 286856"/>
                <a:gd name="connsiteY5" fmla="*/ 2552592 h 3110522"/>
                <a:gd name="connsiteX6" fmla="*/ 59288 w 286856"/>
                <a:gd name="connsiteY6" fmla="*/ 2843425 h 3110522"/>
                <a:gd name="connsiteX7" fmla="*/ 0 w 286856"/>
                <a:gd name="connsiteY7" fmla="*/ 3110522 h 3110522"/>
                <a:gd name="connsiteX0" fmla="*/ 266747 w 279308"/>
                <a:gd name="connsiteY0" fmla="*/ 697083 h 3104020"/>
                <a:gd name="connsiteX1" fmla="*/ 22775 w 279308"/>
                <a:gd name="connsiteY1" fmla="*/ 712307 h 3104020"/>
                <a:gd name="connsiteX2" fmla="*/ 40985 w 279308"/>
                <a:gd name="connsiteY2" fmla="*/ 104317 h 3104020"/>
                <a:gd name="connsiteX3" fmla="*/ 237876 w 279308"/>
                <a:gd name="connsiteY3" fmla="*/ 98616 h 3104020"/>
                <a:gd name="connsiteX4" fmla="*/ 191740 w 279308"/>
                <a:gd name="connsiteY4" fmla="*/ 2123663 h 3104020"/>
                <a:gd name="connsiteX5" fmla="*/ 26427 w 279308"/>
                <a:gd name="connsiteY5" fmla="*/ 2552592 h 3104020"/>
                <a:gd name="connsiteX6" fmla="*/ 51740 w 279308"/>
                <a:gd name="connsiteY6" fmla="*/ 2843425 h 3104020"/>
                <a:gd name="connsiteX7" fmla="*/ 44816 w 279308"/>
                <a:gd name="connsiteY7" fmla="*/ 3104021 h 3104020"/>
                <a:gd name="connsiteX0" fmla="*/ 266745 w 279306"/>
                <a:gd name="connsiteY0" fmla="*/ 697083 h 3104022"/>
                <a:gd name="connsiteX1" fmla="*/ 22773 w 279306"/>
                <a:gd name="connsiteY1" fmla="*/ 712307 h 3104022"/>
                <a:gd name="connsiteX2" fmla="*/ 40983 w 279306"/>
                <a:gd name="connsiteY2" fmla="*/ 104317 h 3104022"/>
                <a:gd name="connsiteX3" fmla="*/ 237874 w 279306"/>
                <a:gd name="connsiteY3" fmla="*/ 98616 h 3104022"/>
                <a:gd name="connsiteX4" fmla="*/ 191738 w 279306"/>
                <a:gd name="connsiteY4" fmla="*/ 2123663 h 3104022"/>
                <a:gd name="connsiteX5" fmla="*/ 26425 w 279306"/>
                <a:gd name="connsiteY5" fmla="*/ 2552592 h 3104022"/>
                <a:gd name="connsiteX6" fmla="*/ 51738 w 279306"/>
                <a:gd name="connsiteY6" fmla="*/ 2843425 h 3104022"/>
                <a:gd name="connsiteX7" fmla="*/ 44814 w 279306"/>
                <a:gd name="connsiteY7" fmla="*/ 3104021 h 3104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9306" h="3104022">
                  <a:moveTo>
                    <a:pt x="266745" y="697083"/>
                  </a:moveTo>
                  <a:cubicBezTo>
                    <a:pt x="176464" y="745950"/>
                    <a:pt x="60400" y="811101"/>
                    <a:pt x="22773" y="712307"/>
                  </a:cubicBezTo>
                  <a:cubicBezTo>
                    <a:pt x="-14854" y="613513"/>
                    <a:pt x="-3837" y="243933"/>
                    <a:pt x="40983" y="104317"/>
                  </a:cubicBezTo>
                  <a:cubicBezTo>
                    <a:pt x="85803" y="-35299"/>
                    <a:pt x="165776" y="-32341"/>
                    <a:pt x="237874" y="98616"/>
                  </a:cubicBezTo>
                  <a:cubicBezTo>
                    <a:pt x="309972" y="229573"/>
                    <a:pt x="283788" y="1813674"/>
                    <a:pt x="191738" y="2123663"/>
                  </a:cubicBezTo>
                  <a:cubicBezTo>
                    <a:pt x="99688" y="2433652"/>
                    <a:pt x="61385" y="2364446"/>
                    <a:pt x="26425" y="2552592"/>
                  </a:cubicBezTo>
                  <a:cubicBezTo>
                    <a:pt x="-8535" y="2740738"/>
                    <a:pt x="48673" y="2751520"/>
                    <a:pt x="51738" y="2843425"/>
                  </a:cubicBezTo>
                  <a:cubicBezTo>
                    <a:pt x="54803" y="2935330"/>
                    <a:pt x="47530" y="2829597"/>
                    <a:pt x="44814" y="3104021"/>
                  </a:cubicBez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0" name="Rectangle 89">
            <a:extLst>
              <a:ext uri="{FF2B5EF4-FFF2-40B4-BE49-F238E27FC236}">
                <a16:creationId xmlns:a16="http://schemas.microsoft.com/office/drawing/2014/main" id="{C1E11CCC-3830-5945-9529-57773CBDC9C7}"/>
              </a:ext>
              <a:ext uri="{C183D7F6-B498-43B3-948B-1728B52AA6E4}">
                <adec:decorative xmlns:adec="http://schemas.microsoft.com/office/drawing/2017/decorative" val="1"/>
              </a:ext>
            </a:extLst>
          </p:cNvPr>
          <p:cNvSpPr/>
          <p:nvPr/>
        </p:nvSpPr>
        <p:spPr>
          <a:xfrm>
            <a:off x="4050792" y="5099712"/>
            <a:ext cx="1886351" cy="126046"/>
          </a:xfrm>
          <a:prstGeom prst="rect">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itle 23">
            <a:extLst>
              <a:ext uri="{FF2B5EF4-FFF2-40B4-BE49-F238E27FC236}">
                <a16:creationId xmlns:a16="http://schemas.microsoft.com/office/drawing/2014/main" id="{4B7E2181-079F-08E4-4A4B-225469075756}"/>
              </a:ext>
              <a:ext uri="{C183D7F6-B498-43B3-948B-1728B52AA6E4}">
                <adec:decorative xmlns:adec="http://schemas.microsoft.com/office/drawing/2017/decorative" val="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Integrated instructions: enthalpy change of combustion</a:t>
            </a:r>
          </a:p>
        </p:txBody>
      </p:sp>
      <p:pic>
        <p:nvPicPr>
          <p:cNvPr id="25" name="Picture 24">
            <a:extLst>
              <a:ext uri="{FF2B5EF4-FFF2-40B4-BE49-F238E27FC236}">
                <a16:creationId xmlns:a16="http://schemas.microsoft.com/office/drawing/2014/main" id="{15A98FC6-1C36-6D55-E086-B4266C0BD642}"/>
              </a:ext>
              <a:ext uri="{C183D7F6-B498-43B3-948B-1728B52AA6E4}">
                <adec:decorative xmlns:adec="http://schemas.microsoft.com/office/drawing/2017/decorative" val="1"/>
              </a:ext>
            </a:extLst>
          </p:cNvPr>
          <p:cNvPicPr/>
          <p:nvPr/>
        </p:nvPicPr>
        <p:blipFill>
          <a:blip r:embed="rId7">
            <a:extLst>
              <a:ext uri="{28A0092B-C50C-407E-A947-70E740481C1C}">
                <a14:useLocalDpi xmlns:a14="http://schemas.microsoft.com/office/drawing/2010/main"/>
              </a:ext>
            </a:extLst>
          </a:blip>
          <a:srcRect/>
          <a:stretch>
            <a:fillRect/>
          </a:stretch>
        </p:blipFill>
        <p:spPr bwMode="auto">
          <a:xfrm>
            <a:off x="2806797" y="5944510"/>
            <a:ext cx="835175" cy="777738"/>
          </a:xfrm>
          <a:prstGeom prst="rect">
            <a:avLst/>
          </a:prstGeom>
          <a:noFill/>
          <a:ln>
            <a:noFill/>
          </a:ln>
        </p:spPr>
      </p:pic>
      <p:sp>
        <p:nvSpPr>
          <p:cNvPr id="106" name="Flowchart: Terminator 105">
            <a:extLst>
              <a:ext uri="{FF2B5EF4-FFF2-40B4-BE49-F238E27FC236}">
                <a16:creationId xmlns:a16="http://schemas.microsoft.com/office/drawing/2014/main" id="{074AA2C6-397C-DAD5-561F-1951C3AF2907}"/>
              </a:ext>
              <a:ext uri="{C183D7F6-B498-43B3-948B-1728B52AA6E4}">
                <adec:decorative xmlns:adec="http://schemas.microsoft.com/office/drawing/2017/decorative" val="1"/>
              </a:ext>
            </a:extLst>
          </p:cNvPr>
          <p:cNvSpPr/>
          <p:nvPr/>
        </p:nvSpPr>
        <p:spPr>
          <a:xfrm>
            <a:off x="10620649" y="657912"/>
            <a:ext cx="327358" cy="270692"/>
          </a:xfrm>
          <a:prstGeom prst="flowChartTerminator">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08" name="Flowchart: Terminator 107">
            <a:extLst>
              <a:ext uri="{FF2B5EF4-FFF2-40B4-BE49-F238E27FC236}">
                <a16:creationId xmlns:a16="http://schemas.microsoft.com/office/drawing/2014/main" id="{CBF573A3-C8F0-64E9-60CF-8C8C9E7CE0A4}"/>
              </a:ext>
              <a:ext uri="{C183D7F6-B498-43B3-948B-1728B52AA6E4}">
                <adec:decorative xmlns:adec="http://schemas.microsoft.com/office/drawing/2017/decorative" val="1"/>
              </a:ext>
            </a:extLst>
          </p:cNvPr>
          <p:cNvSpPr/>
          <p:nvPr/>
        </p:nvSpPr>
        <p:spPr>
          <a:xfrm>
            <a:off x="6036154" y="5515914"/>
            <a:ext cx="327358" cy="270692"/>
          </a:xfrm>
          <a:prstGeom prst="flowChartTerminator">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pic>
        <p:nvPicPr>
          <p:cNvPr id="71" name="Google Shape;120;p1">
            <a:extLst>
              <a:ext uri="{FF2B5EF4-FFF2-40B4-BE49-F238E27FC236}">
                <a16:creationId xmlns:a16="http://schemas.microsoft.com/office/drawing/2014/main" id="{2A719BD2-F3FF-8C3A-8813-3A1FBE7E21B4}"/>
              </a:ext>
              <a:ext uri="{C183D7F6-B498-43B3-948B-1728B52AA6E4}">
                <adec:decorative xmlns:adec="http://schemas.microsoft.com/office/drawing/2017/decorative" val="1"/>
              </a:ext>
            </a:extLst>
          </p:cNvPr>
          <p:cNvPicPr preferRelativeResize="0"/>
          <p:nvPr/>
        </p:nvPicPr>
        <p:blipFill>
          <a:blip r:embed="rId8">
            <a:alphaModFix/>
          </a:blip>
          <a:stretch>
            <a:fillRect/>
          </a:stretch>
        </p:blipFill>
        <p:spPr>
          <a:xfrm>
            <a:off x="4332783" y="3324158"/>
            <a:ext cx="1143000" cy="1724025"/>
          </a:xfrm>
          <a:prstGeom prst="rect">
            <a:avLst/>
          </a:prstGeom>
          <a:noFill/>
          <a:ln>
            <a:noFill/>
          </a:ln>
        </p:spPr>
      </p:pic>
      <p:sp>
        <p:nvSpPr>
          <p:cNvPr id="70" name="Rectangle 69">
            <a:extLst>
              <a:ext uri="{FF2B5EF4-FFF2-40B4-BE49-F238E27FC236}">
                <a16:creationId xmlns:a16="http://schemas.microsoft.com/office/drawing/2014/main" id="{690658A5-BC6B-E7DA-7675-C2925E35514F}"/>
              </a:ext>
              <a:ext uri="{C183D7F6-B498-43B3-948B-1728B52AA6E4}">
                <adec:decorative xmlns:adec="http://schemas.microsoft.com/office/drawing/2017/decorative" val="1"/>
              </a:ext>
            </a:extLst>
          </p:cNvPr>
          <p:cNvSpPr/>
          <p:nvPr/>
        </p:nvSpPr>
        <p:spPr>
          <a:xfrm>
            <a:off x="4283572" y="5019120"/>
            <a:ext cx="1339048" cy="8431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grpSp>
        <p:nvGrpSpPr>
          <p:cNvPr id="115" name="Group 114">
            <a:extLst>
              <a:ext uri="{FF2B5EF4-FFF2-40B4-BE49-F238E27FC236}">
                <a16:creationId xmlns:a16="http://schemas.microsoft.com/office/drawing/2014/main" id="{7BA1149C-2363-0702-F2B4-DAD159C294FA}"/>
              </a:ext>
              <a:ext uri="{C183D7F6-B498-43B3-948B-1728B52AA6E4}">
                <adec:decorative xmlns:adec="http://schemas.microsoft.com/office/drawing/2017/decorative" val="1"/>
              </a:ext>
            </a:extLst>
          </p:cNvPr>
          <p:cNvGrpSpPr/>
          <p:nvPr/>
        </p:nvGrpSpPr>
        <p:grpSpPr>
          <a:xfrm>
            <a:off x="4609218" y="2418651"/>
            <a:ext cx="660661" cy="1010349"/>
            <a:chOff x="1106681" y="2495471"/>
            <a:chExt cx="660661" cy="1010349"/>
          </a:xfrm>
        </p:grpSpPr>
        <p:grpSp>
          <p:nvGrpSpPr>
            <p:cNvPr id="109" name="Group 108">
              <a:extLst>
                <a:ext uri="{FF2B5EF4-FFF2-40B4-BE49-F238E27FC236}">
                  <a16:creationId xmlns:a16="http://schemas.microsoft.com/office/drawing/2014/main" id="{4CFA86D6-37A8-BECE-AC2B-6E63F1448C76}"/>
                </a:ext>
              </a:extLst>
            </p:cNvPr>
            <p:cNvGrpSpPr/>
            <p:nvPr/>
          </p:nvGrpSpPr>
          <p:grpSpPr>
            <a:xfrm>
              <a:off x="1106681" y="2495471"/>
              <a:ext cx="660661" cy="1010349"/>
              <a:chOff x="796253" y="1458552"/>
              <a:chExt cx="1736956" cy="388592"/>
            </a:xfrm>
          </p:grpSpPr>
          <p:cxnSp>
            <p:nvCxnSpPr>
              <p:cNvPr id="110" name="Straight Connector 109">
                <a:extLst>
                  <a:ext uri="{FF2B5EF4-FFF2-40B4-BE49-F238E27FC236}">
                    <a16:creationId xmlns:a16="http://schemas.microsoft.com/office/drawing/2014/main" id="{C5E1E8DC-8313-A624-5093-3995ACCA7881}"/>
                  </a:ext>
                </a:extLst>
              </p:cNvPr>
              <p:cNvCxnSpPr>
                <a:cxnSpLocks/>
              </p:cNvCxnSpPr>
              <p:nvPr/>
            </p:nvCxnSpPr>
            <p:spPr>
              <a:xfrm>
                <a:off x="809701" y="1458552"/>
                <a:ext cx="0" cy="38672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09ABB7E5-C20E-5BB0-4F34-2D225068B74A}"/>
                  </a:ext>
                </a:extLst>
              </p:cNvPr>
              <p:cNvCxnSpPr>
                <a:cxnSpLocks/>
              </p:cNvCxnSpPr>
              <p:nvPr/>
            </p:nvCxnSpPr>
            <p:spPr>
              <a:xfrm>
                <a:off x="796253" y="1842499"/>
                <a:ext cx="1736956"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CC332366-A450-B61A-A937-84E010025A35}"/>
                  </a:ext>
                </a:extLst>
              </p:cNvPr>
              <p:cNvCxnSpPr>
                <a:cxnSpLocks/>
              </p:cNvCxnSpPr>
              <p:nvPr/>
            </p:nvCxnSpPr>
            <p:spPr>
              <a:xfrm>
                <a:off x="2528389" y="1460422"/>
                <a:ext cx="0" cy="38672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3" name="Rectangle 112">
              <a:extLst>
                <a:ext uri="{FF2B5EF4-FFF2-40B4-BE49-F238E27FC236}">
                  <a16:creationId xmlns:a16="http://schemas.microsoft.com/office/drawing/2014/main" id="{9F13035B-833B-7DF1-0378-579E25BCA176}"/>
                </a:ext>
              </a:extLst>
            </p:cNvPr>
            <p:cNvSpPr/>
            <p:nvPr/>
          </p:nvSpPr>
          <p:spPr>
            <a:xfrm>
              <a:off x="1126311" y="3009970"/>
              <a:ext cx="620746" cy="471696"/>
            </a:xfrm>
            <a:prstGeom prst="rect">
              <a:avLst/>
            </a:prstGeom>
            <a:solidFill>
              <a:srgbClr val="4472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a:extLst>
              <a:ext uri="{FF2B5EF4-FFF2-40B4-BE49-F238E27FC236}">
                <a16:creationId xmlns:a16="http://schemas.microsoft.com/office/drawing/2014/main" id="{2FA6D986-93A3-FA45-7BDC-A9754B216DBC}"/>
              </a:ext>
              <a:ext uri="{C183D7F6-B498-43B3-948B-1728B52AA6E4}">
                <adec:decorative xmlns:adec="http://schemas.microsoft.com/office/drawing/2017/decorative" val="1"/>
              </a:ext>
            </a:extLst>
          </p:cNvPr>
          <p:cNvGrpSpPr/>
          <p:nvPr/>
        </p:nvGrpSpPr>
        <p:grpSpPr>
          <a:xfrm flipH="1">
            <a:off x="4888412" y="2060303"/>
            <a:ext cx="105556" cy="1104884"/>
            <a:chOff x="4646529" y="851456"/>
            <a:chExt cx="185058" cy="2733111"/>
          </a:xfrm>
        </p:grpSpPr>
        <p:sp>
          <p:nvSpPr>
            <p:cNvPr id="28" name="Oval 27">
              <a:extLst>
                <a:ext uri="{FF2B5EF4-FFF2-40B4-BE49-F238E27FC236}">
                  <a16:creationId xmlns:a16="http://schemas.microsoft.com/office/drawing/2014/main" id="{ABDFB449-8908-C5C4-4ED4-9BD11E5B5062}"/>
                </a:ext>
              </a:extLst>
            </p:cNvPr>
            <p:cNvSpPr/>
            <p:nvPr/>
          </p:nvSpPr>
          <p:spPr>
            <a:xfrm>
              <a:off x="4646529" y="3273433"/>
              <a:ext cx="185058" cy="311134"/>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28">
              <a:extLst>
                <a:ext uri="{FF2B5EF4-FFF2-40B4-BE49-F238E27FC236}">
                  <a16:creationId xmlns:a16="http://schemas.microsoft.com/office/drawing/2014/main" id="{465849DC-B04E-3671-50CC-73687CBA534B}"/>
                </a:ext>
              </a:extLst>
            </p:cNvPr>
            <p:cNvGrpSpPr/>
            <p:nvPr/>
          </p:nvGrpSpPr>
          <p:grpSpPr>
            <a:xfrm>
              <a:off x="4688712" y="851456"/>
              <a:ext cx="97971" cy="2499632"/>
              <a:chOff x="4688712" y="851456"/>
              <a:chExt cx="97971" cy="2499632"/>
            </a:xfrm>
          </p:grpSpPr>
          <p:sp>
            <p:nvSpPr>
              <p:cNvPr id="31" name="Rectangle: Rounded Corners 30">
                <a:extLst>
                  <a:ext uri="{FF2B5EF4-FFF2-40B4-BE49-F238E27FC236}">
                    <a16:creationId xmlns:a16="http://schemas.microsoft.com/office/drawing/2014/main" id="{1C3FADD8-4394-222C-8A50-51F03B843E98}"/>
                  </a:ext>
                </a:extLst>
              </p:cNvPr>
              <p:cNvSpPr/>
              <p:nvPr/>
            </p:nvSpPr>
            <p:spPr>
              <a:xfrm>
                <a:off x="4688712" y="851456"/>
                <a:ext cx="97971" cy="249963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3" name="Group 32">
                <a:extLst>
                  <a:ext uri="{FF2B5EF4-FFF2-40B4-BE49-F238E27FC236}">
                    <a16:creationId xmlns:a16="http://schemas.microsoft.com/office/drawing/2014/main" id="{5A2E8F3B-EA1A-F7D7-863B-5698010D1F24}"/>
                  </a:ext>
                </a:extLst>
              </p:cNvPr>
              <p:cNvGrpSpPr/>
              <p:nvPr/>
            </p:nvGrpSpPr>
            <p:grpSpPr>
              <a:xfrm>
                <a:off x="4732708" y="997506"/>
                <a:ext cx="53975" cy="250031"/>
                <a:chOff x="4732708" y="997506"/>
                <a:chExt cx="53975" cy="250031"/>
              </a:xfrm>
            </p:grpSpPr>
            <p:cxnSp>
              <p:nvCxnSpPr>
                <p:cNvPr id="86" name="Straight Connector 85">
                  <a:extLst>
                    <a:ext uri="{FF2B5EF4-FFF2-40B4-BE49-F238E27FC236}">
                      <a16:creationId xmlns:a16="http://schemas.microsoft.com/office/drawing/2014/main" id="{E1BA2238-74BC-94E2-7E75-65B6F53E8706}"/>
                    </a:ext>
                  </a:extLst>
                </p:cNvPr>
                <p:cNvCxnSpPr>
                  <a:cxnSpLocks/>
                </p:cNvCxnSpPr>
                <p:nvPr/>
              </p:nvCxnSpPr>
              <p:spPr>
                <a:xfrm>
                  <a:off x="4732708" y="997506"/>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23DF0DA1-FC42-C8C0-96DE-1DA80E58FEEF}"/>
                    </a:ext>
                  </a:extLst>
                </p:cNvPr>
                <p:cNvCxnSpPr>
                  <a:cxnSpLocks/>
                </p:cNvCxnSpPr>
                <p:nvPr/>
              </p:nvCxnSpPr>
              <p:spPr>
                <a:xfrm>
                  <a:off x="4732708" y="1121331"/>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AF8A204-D768-FD31-FA9F-8F15875A5D48}"/>
                    </a:ext>
                  </a:extLst>
                </p:cNvPr>
                <p:cNvCxnSpPr>
                  <a:cxnSpLocks/>
                </p:cNvCxnSpPr>
                <p:nvPr/>
              </p:nvCxnSpPr>
              <p:spPr>
                <a:xfrm>
                  <a:off x="4732708" y="1247537"/>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A014538E-3F7E-6393-6340-D281A5D2F530}"/>
                  </a:ext>
                </a:extLst>
              </p:cNvPr>
              <p:cNvGrpSpPr/>
              <p:nvPr/>
            </p:nvGrpSpPr>
            <p:grpSpPr>
              <a:xfrm>
                <a:off x="4732708" y="1245156"/>
                <a:ext cx="53975" cy="250031"/>
                <a:chOff x="4732708" y="997506"/>
                <a:chExt cx="53975" cy="250031"/>
              </a:xfrm>
            </p:grpSpPr>
            <p:cxnSp>
              <p:nvCxnSpPr>
                <p:cNvPr id="83" name="Straight Connector 82">
                  <a:extLst>
                    <a:ext uri="{FF2B5EF4-FFF2-40B4-BE49-F238E27FC236}">
                      <a16:creationId xmlns:a16="http://schemas.microsoft.com/office/drawing/2014/main" id="{DCE86567-CE25-E0B7-621E-9AE9598CC5CC}"/>
                    </a:ext>
                  </a:extLst>
                </p:cNvPr>
                <p:cNvCxnSpPr>
                  <a:cxnSpLocks/>
                </p:cNvCxnSpPr>
                <p:nvPr/>
              </p:nvCxnSpPr>
              <p:spPr>
                <a:xfrm>
                  <a:off x="4732708" y="997506"/>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CEDFE424-81EE-1BCF-04D9-D9FED48A1F2B}"/>
                    </a:ext>
                  </a:extLst>
                </p:cNvPr>
                <p:cNvCxnSpPr>
                  <a:cxnSpLocks/>
                </p:cNvCxnSpPr>
                <p:nvPr/>
              </p:nvCxnSpPr>
              <p:spPr>
                <a:xfrm>
                  <a:off x="4732708" y="1121331"/>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451B67DC-079A-0C73-C12F-53CC8F00D9F1}"/>
                    </a:ext>
                  </a:extLst>
                </p:cNvPr>
                <p:cNvCxnSpPr>
                  <a:cxnSpLocks/>
                </p:cNvCxnSpPr>
                <p:nvPr/>
              </p:nvCxnSpPr>
              <p:spPr>
                <a:xfrm>
                  <a:off x="4732708" y="1247537"/>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537560C4-E7F1-1416-7719-DC7BE79D2E47}"/>
                  </a:ext>
                </a:extLst>
              </p:cNvPr>
              <p:cNvGrpSpPr/>
              <p:nvPr/>
            </p:nvGrpSpPr>
            <p:grpSpPr>
              <a:xfrm>
                <a:off x="4732708" y="1490187"/>
                <a:ext cx="53975" cy="250031"/>
                <a:chOff x="4732708" y="997506"/>
                <a:chExt cx="53975" cy="250031"/>
              </a:xfrm>
            </p:grpSpPr>
            <p:cxnSp>
              <p:nvCxnSpPr>
                <p:cNvPr id="80" name="Straight Connector 79">
                  <a:extLst>
                    <a:ext uri="{FF2B5EF4-FFF2-40B4-BE49-F238E27FC236}">
                      <a16:creationId xmlns:a16="http://schemas.microsoft.com/office/drawing/2014/main" id="{8304CB64-C42B-7373-A6B3-D79FF2A85ECF}"/>
                    </a:ext>
                  </a:extLst>
                </p:cNvPr>
                <p:cNvCxnSpPr>
                  <a:cxnSpLocks/>
                </p:cNvCxnSpPr>
                <p:nvPr/>
              </p:nvCxnSpPr>
              <p:spPr>
                <a:xfrm>
                  <a:off x="4732708" y="997506"/>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B73B963B-271A-D831-0823-2DF5B4C4E48D}"/>
                    </a:ext>
                  </a:extLst>
                </p:cNvPr>
                <p:cNvCxnSpPr>
                  <a:cxnSpLocks/>
                </p:cNvCxnSpPr>
                <p:nvPr/>
              </p:nvCxnSpPr>
              <p:spPr>
                <a:xfrm>
                  <a:off x="4732708" y="1121331"/>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17A6AD9A-E0DD-5C76-0D50-CFE648BD5F94}"/>
                    </a:ext>
                  </a:extLst>
                </p:cNvPr>
                <p:cNvCxnSpPr>
                  <a:cxnSpLocks/>
                </p:cNvCxnSpPr>
                <p:nvPr/>
              </p:nvCxnSpPr>
              <p:spPr>
                <a:xfrm>
                  <a:off x="4732708" y="1247537"/>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19CCE393-E08C-7023-0FD0-DEABAB979961}"/>
                  </a:ext>
                </a:extLst>
              </p:cNvPr>
              <p:cNvGrpSpPr/>
              <p:nvPr/>
            </p:nvGrpSpPr>
            <p:grpSpPr>
              <a:xfrm>
                <a:off x="4732708" y="1742124"/>
                <a:ext cx="53975" cy="250031"/>
                <a:chOff x="4732708" y="997506"/>
                <a:chExt cx="53975" cy="250031"/>
              </a:xfrm>
            </p:grpSpPr>
            <p:cxnSp>
              <p:nvCxnSpPr>
                <p:cNvPr id="77" name="Straight Connector 76">
                  <a:extLst>
                    <a:ext uri="{FF2B5EF4-FFF2-40B4-BE49-F238E27FC236}">
                      <a16:creationId xmlns:a16="http://schemas.microsoft.com/office/drawing/2014/main" id="{DB1B0B5E-01A6-A157-0AF9-E02A20A004A2}"/>
                    </a:ext>
                  </a:extLst>
                </p:cNvPr>
                <p:cNvCxnSpPr>
                  <a:cxnSpLocks/>
                </p:cNvCxnSpPr>
                <p:nvPr/>
              </p:nvCxnSpPr>
              <p:spPr>
                <a:xfrm>
                  <a:off x="4732708" y="997506"/>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E99CC21C-E9A8-FF02-83FA-4DD95225B82B}"/>
                    </a:ext>
                  </a:extLst>
                </p:cNvPr>
                <p:cNvCxnSpPr>
                  <a:cxnSpLocks/>
                </p:cNvCxnSpPr>
                <p:nvPr/>
              </p:nvCxnSpPr>
              <p:spPr>
                <a:xfrm>
                  <a:off x="4732708" y="1121331"/>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60F00703-F162-1440-D498-E137BBD0616C}"/>
                    </a:ext>
                  </a:extLst>
                </p:cNvPr>
                <p:cNvCxnSpPr>
                  <a:cxnSpLocks/>
                </p:cNvCxnSpPr>
                <p:nvPr/>
              </p:nvCxnSpPr>
              <p:spPr>
                <a:xfrm>
                  <a:off x="4732708" y="1247537"/>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ADD69551-6A61-023E-4FE6-9B62CBF8B6B7}"/>
                  </a:ext>
                </a:extLst>
              </p:cNvPr>
              <p:cNvGrpSpPr/>
              <p:nvPr/>
            </p:nvGrpSpPr>
            <p:grpSpPr>
              <a:xfrm>
                <a:off x="4732708" y="1989774"/>
                <a:ext cx="53975" cy="250031"/>
                <a:chOff x="4732708" y="997506"/>
                <a:chExt cx="53975" cy="250031"/>
              </a:xfrm>
            </p:grpSpPr>
            <p:cxnSp>
              <p:nvCxnSpPr>
                <p:cNvPr id="74" name="Straight Connector 73">
                  <a:extLst>
                    <a:ext uri="{FF2B5EF4-FFF2-40B4-BE49-F238E27FC236}">
                      <a16:creationId xmlns:a16="http://schemas.microsoft.com/office/drawing/2014/main" id="{6F33905B-B9EE-D788-5652-322A5EB8019E}"/>
                    </a:ext>
                  </a:extLst>
                </p:cNvPr>
                <p:cNvCxnSpPr>
                  <a:cxnSpLocks/>
                </p:cNvCxnSpPr>
                <p:nvPr/>
              </p:nvCxnSpPr>
              <p:spPr>
                <a:xfrm>
                  <a:off x="4732708" y="997506"/>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18E7DF2-4191-5ED3-A0E1-1BE26289A451}"/>
                    </a:ext>
                  </a:extLst>
                </p:cNvPr>
                <p:cNvCxnSpPr>
                  <a:cxnSpLocks/>
                </p:cNvCxnSpPr>
                <p:nvPr/>
              </p:nvCxnSpPr>
              <p:spPr>
                <a:xfrm>
                  <a:off x="4732708" y="1121331"/>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83B1FE9-6D05-4DBC-7A4E-BFFC818E2895}"/>
                    </a:ext>
                  </a:extLst>
                </p:cNvPr>
                <p:cNvCxnSpPr>
                  <a:cxnSpLocks/>
                </p:cNvCxnSpPr>
                <p:nvPr/>
              </p:nvCxnSpPr>
              <p:spPr>
                <a:xfrm>
                  <a:off x="4732708" y="1247537"/>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DA506FAC-7C0C-0AEE-4082-68138C51DB77}"/>
                  </a:ext>
                </a:extLst>
              </p:cNvPr>
              <p:cNvGrpSpPr/>
              <p:nvPr/>
            </p:nvGrpSpPr>
            <p:grpSpPr>
              <a:xfrm>
                <a:off x="4732708" y="2234805"/>
                <a:ext cx="53975" cy="250031"/>
                <a:chOff x="4732708" y="997506"/>
                <a:chExt cx="53975" cy="250031"/>
              </a:xfrm>
            </p:grpSpPr>
            <p:cxnSp>
              <p:nvCxnSpPr>
                <p:cNvPr id="62" name="Straight Connector 61">
                  <a:extLst>
                    <a:ext uri="{FF2B5EF4-FFF2-40B4-BE49-F238E27FC236}">
                      <a16:creationId xmlns:a16="http://schemas.microsoft.com/office/drawing/2014/main" id="{94FA015E-C753-CFB2-BB80-4686E78FAE84}"/>
                    </a:ext>
                  </a:extLst>
                </p:cNvPr>
                <p:cNvCxnSpPr>
                  <a:cxnSpLocks/>
                </p:cNvCxnSpPr>
                <p:nvPr/>
              </p:nvCxnSpPr>
              <p:spPr>
                <a:xfrm>
                  <a:off x="4732708" y="997506"/>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F62BD1E-92E0-1078-00AC-309C91FB8E25}"/>
                    </a:ext>
                  </a:extLst>
                </p:cNvPr>
                <p:cNvCxnSpPr>
                  <a:cxnSpLocks/>
                </p:cNvCxnSpPr>
                <p:nvPr/>
              </p:nvCxnSpPr>
              <p:spPr>
                <a:xfrm>
                  <a:off x="4732708" y="1121331"/>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4B84C672-6D71-BA67-6052-5B330F9F645D}"/>
                    </a:ext>
                  </a:extLst>
                </p:cNvPr>
                <p:cNvCxnSpPr>
                  <a:cxnSpLocks/>
                </p:cNvCxnSpPr>
                <p:nvPr/>
              </p:nvCxnSpPr>
              <p:spPr>
                <a:xfrm>
                  <a:off x="4732708" y="1247537"/>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4A3F90A7-BCFF-EC34-015C-F37DCF01638A}"/>
                  </a:ext>
                </a:extLst>
              </p:cNvPr>
              <p:cNvGrpSpPr/>
              <p:nvPr/>
            </p:nvGrpSpPr>
            <p:grpSpPr>
              <a:xfrm>
                <a:off x="4732708" y="2486026"/>
                <a:ext cx="53975" cy="250031"/>
                <a:chOff x="4732708" y="997506"/>
                <a:chExt cx="53975" cy="250031"/>
              </a:xfrm>
            </p:grpSpPr>
            <p:cxnSp>
              <p:nvCxnSpPr>
                <p:cNvPr id="57" name="Straight Connector 56">
                  <a:extLst>
                    <a:ext uri="{FF2B5EF4-FFF2-40B4-BE49-F238E27FC236}">
                      <a16:creationId xmlns:a16="http://schemas.microsoft.com/office/drawing/2014/main" id="{5A076281-4942-6BC1-B14E-EFC46EB7509D}"/>
                    </a:ext>
                  </a:extLst>
                </p:cNvPr>
                <p:cNvCxnSpPr>
                  <a:cxnSpLocks/>
                </p:cNvCxnSpPr>
                <p:nvPr/>
              </p:nvCxnSpPr>
              <p:spPr>
                <a:xfrm>
                  <a:off x="4732708" y="997506"/>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A246FF0-488A-556E-B20D-FC2025D9BA08}"/>
                    </a:ext>
                  </a:extLst>
                </p:cNvPr>
                <p:cNvCxnSpPr>
                  <a:cxnSpLocks/>
                </p:cNvCxnSpPr>
                <p:nvPr/>
              </p:nvCxnSpPr>
              <p:spPr>
                <a:xfrm>
                  <a:off x="4732708" y="1121331"/>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6AEDC93B-99DB-0D1A-23D4-EEFD2CED5350}"/>
                    </a:ext>
                  </a:extLst>
                </p:cNvPr>
                <p:cNvCxnSpPr>
                  <a:cxnSpLocks/>
                </p:cNvCxnSpPr>
                <p:nvPr/>
              </p:nvCxnSpPr>
              <p:spPr>
                <a:xfrm>
                  <a:off x="4732708" y="1247537"/>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8193E29C-0274-E217-63A9-A05806E7C6FA}"/>
                  </a:ext>
                </a:extLst>
              </p:cNvPr>
              <p:cNvGrpSpPr/>
              <p:nvPr/>
            </p:nvGrpSpPr>
            <p:grpSpPr>
              <a:xfrm>
                <a:off x="4732708" y="2733676"/>
                <a:ext cx="53975" cy="250031"/>
                <a:chOff x="4732708" y="997506"/>
                <a:chExt cx="53975" cy="250031"/>
              </a:xfrm>
            </p:grpSpPr>
            <p:cxnSp>
              <p:nvCxnSpPr>
                <p:cNvPr id="54" name="Straight Connector 53">
                  <a:extLst>
                    <a:ext uri="{FF2B5EF4-FFF2-40B4-BE49-F238E27FC236}">
                      <a16:creationId xmlns:a16="http://schemas.microsoft.com/office/drawing/2014/main" id="{39E643C7-BCCC-4DD6-7D41-AD5C89F45F6A}"/>
                    </a:ext>
                  </a:extLst>
                </p:cNvPr>
                <p:cNvCxnSpPr>
                  <a:cxnSpLocks/>
                </p:cNvCxnSpPr>
                <p:nvPr/>
              </p:nvCxnSpPr>
              <p:spPr>
                <a:xfrm>
                  <a:off x="4732708" y="997506"/>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E1924D4-EFCA-7F94-A12D-44393FF9E2C1}"/>
                    </a:ext>
                  </a:extLst>
                </p:cNvPr>
                <p:cNvCxnSpPr>
                  <a:cxnSpLocks/>
                </p:cNvCxnSpPr>
                <p:nvPr/>
              </p:nvCxnSpPr>
              <p:spPr>
                <a:xfrm>
                  <a:off x="4732708" y="1121331"/>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E375849-A83C-81A5-DF9D-5090028D98C8}"/>
                    </a:ext>
                  </a:extLst>
                </p:cNvPr>
                <p:cNvCxnSpPr>
                  <a:cxnSpLocks/>
                </p:cNvCxnSpPr>
                <p:nvPr/>
              </p:nvCxnSpPr>
              <p:spPr>
                <a:xfrm>
                  <a:off x="4732708" y="1247537"/>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7E61FB40-6C9E-C44D-BE08-4ADA7AC8712B}"/>
                  </a:ext>
                </a:extLst>
              </p:cNvPr>
              <p:cNvGrpSpPr/>
              <p:nvPr/>
            </p:nvGrpSpPr>
            <p:grpSpPr>
              <a:xfrm>
                <a:off x="4732708" y="2978707"/>
                <a:ext cx="53975" cy="250031"/>
                <a:chOff x="4732708" y="997506"/>
                <a:chExt cx="53975" cy="250031"/>
              </a:xfrm>
            </p:grpSpPr>
            <p:cxnSp>
              <p:nvCxnSpPr>
                <p:cNvPr id="49" name="Straight Connector 48">
                  <a:extLst>
                    <a:ext uri="{FF2B5EF4-FFF2-40B4-BE49-F238E27FC236}">
                      <a16:creationId xmlns:a16="http://schemas.microsoft.com/office/drawing/2014/main" id="{28DACD02-D0E2-FB8A-ED32-17FBEFC022DA}"/>
                    </a:ext>
                  </a:extLst>
                </p:cNvPr>
                <p:cNvCxnSpPr>
                  <a:cxnSpLocks/>
                </p:cNvCxnSpPr>
                <p:nvPr/>
              </p:nvCxnSpPr>
              <p:spPr>
                <a:xfrm>
                  <a:off x="4732708" y="997506"/>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95B7F0F-8A0F-68D1-40C1-3701AE5307FC}"/>
                    </a:ext>
                  </a:extLst>
                </p:cNvPr>
                <p:cNvCxnSpPr>
                  <a:cxnSpLocks/>
                </p:cNvCxnSpPr>
                <p:nvPr/>
              </p:nvCxnSpPr>
              <p:spPr>
                <a:xfrm>
                  <a:off x="4732708" y="1121331"/>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40797AE-A0A1-63F1-0F12-C4BA8814E459}"/>
                    </a:ext>
                  </a:extLst>
                </p:cNvPr>
                <p:cNvCxnSpPr>
                  <a:cxnSpLocks/>
                </p:cNvCxnSpPr>
                <p:nvPr/>
              </p:nvCxnSpPr>
              <p:spPr>
                <a:xfrm>
                  <a:off x="4732708" y="1247537"/>
                  <a:ext cx="539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cxnSp>
        <p:nvCxnSpPr>
          <p:cNvPr id="117" name="Straight Connector 116">
            <a:extLst>
              <a:ext uri="{FF2B5EF4-FFF2-40B4-BE49-F238E27FC236}">
                <a16:creationId xmlns:a16="http://schemas.microsoft.com/office/drawing/2014/main" id="{804342E8-F854-3BB2-8173-A3C5E59BB003}"/>
              </a:ext>
              <a:ext uri="{C183D7F6-B498-43B3-948B-1728B52AA6E4}">
                <adec:decorative xmlns:adec="http://schemas.microsoft.com/office/drawing/2017/decorative" val="1"/>
              </a:ext>
            </a:extLst>
          </p:cNvPr>
          <p:cNvCxnSpPr>
            <a:cxnSpLocks/>
          </p:cNvCxnSpPr>
          <p:nvPr/>
        </p:nvCxnSpPr>
        <p:spPr>
          <a:xfrm>
            <a:off x="5829627" y="1841771"/>
            <a:ext cx="0" cy="3309875"/>
          </a:xfrm>
          <a:prstGeom prst="line">
            <a:avLst/>
          </a:prstGeom>
          <a:ln w="7620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ight Arrow 90">
            <a:extLst>
              <a:ext uri="{FF2B5EF4-FFF2-40B4-BE49-F238E27FC236}">
                <a16:creationId xmlns:a16="http://schemas.microsoft.com/office/drawing/2014/main" id="{01AA94FB-5710-74BB-25E2-5938AF2F0C9E}"/>
              </a:ext>
              <a:ext uri="{C183D7F6-B498-43B3-948B-1728B52AA6E4}">
                <adec:decorative xmlns:adec="http://schemas.microsoft.com/office/drawing/2017/decorative" val="1"/>
              </a:ext>
            </a:extLst>
          </p:cNvPr>
          <p:cNvSpPr/>
          <p:nvPr/>
        </p:nvSpPr>
        <p:spPr>
          <a:xfrm rot="13891226">
            <a:off x="4993543" y="4686835"/>
            <a:ext cx="1477209" cy="317443"/>
          </a:xfrm>
          <a:prstGeom prst="rightArrow">
            <a:avLst>
              <a:gd name="adj1" fmla="val 44532"/>
              <a:gd name="adj2" fmla="val 95445"/>
            </a:avLst>
          </a:prstGeom>
          <a:solidFill>
            <a:srgbClr val="4472C4"/>
          </a:solidFill>
          <a:ln>
            <a:solidFill>
              <a:srgbClr val="3153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3" name="Straight Connector 122">
            <a:extLst>
              <a:ext uri="{FF2B5EF4-FFF2-40B4-BE49-F238E27FC236}">
                <a16:creationId xmlns:a16="http://schemas.microsoft.com/office/drawing/2014/main" id="{72BF701E-8489-2FB7-E3AE-9D9BC575389A}"/>
              </a:ext>
              <a:ext uri="{C183D7F6-B498-43B3-948B-1728B52AA6E4}">
                <adec:decorative xmlns:adec="http://schemas.microsoft.com/office/drawing/2017/decorative" val="1"/>
              </a:ext>
            </a:extLst>
          </p:cNvPr>
          <p:cNvCxnSpPr/>
          <p:nvPr/>
        </p:nvCxnSpPr>
        <p:spPr>
          <a:xfrm flipH="1">
            <a:off x="4585502" y="2993874"/>
            <a:ext cx="1135499"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6290C0DA-2F94-6395-4D41-8DB70BE81389}"/>
              </a:ext>
              <a:ext uri="{C183D7F6-B498-43B3-948B-1728B52AA6E4}">
                <adec:decorative xmlns:adec="http://schemas.microsoft.com/office/drawing/2017/decorative" val="1"/>
              </a:ext>
            </a:extLst>
          </p:cNvPr>
          <p:cNvSpPr/>
          <p:nvPr/>
        </p:nvSpPr>
        <p:spPr>
          <a:xfrm>
            <a:off x="5694242" y="2929666"/>
            <a:ext cx="243584" cy="12841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1" name="Group 140">
            <a:extLst>
              <a:ext uri="{FF2B5EF4-FFF2-40B4-BE49-F238E27FC236}">
                <a16:creationId xmlns:a16="http://schemas.microsoft.com/office/drawing/2014/main" id="{20FF9D43-85D9-EF5F-69D5-329D43159B68}"/>
              </a:ext>
              <a:ext uri="{C183D7F6-B498-43B3-948B-1728B52AA6E4}">
                <adec:decorative xmlns:adec="http://schemas.microsoft.com/office/drawing/2017/decorative" val="1"/>
              </a:ext>
            </a:extLst>
          </p:cNvPr>
          <p:cNvGrpSpPr/>
          <p:nvPr/>
        </p:nvGrpSpPr>
        <p:grpSpPr>
          <a:xfrm>
            <a:off x="4518686" y="2862847"/>
            <a:ext cx="247677" cy="288354"/>
            <a:chOff x="4407973" y="2841907"/>
            <a:chExt cx="247677" cy="288354"/>
          </a:xfrm>
        </p:grpSpPr>
        <p:sp>
          <p:nvSpPr>
            <p:cNvPr id="124" name="Rectangle 123">
              <a:extLst>
                <a:ext uri="{FF2B5EF4-FFF2-40B4-BE49-F238E27FC236}">
                  <a16:creationId xmlns:a16="http://schemas.microsoft.com/office/drawing/2014/main" id="{2AB9040F-7DFA-0BB5-8A54-7DC7040F207B}"/>
                </a:ext>
              </a:extLst>
            </p:cNvPr>
            <p:cNvSpPr/>
            <p:nvPr/>
          </p:nvSpPr>
          <p:spPr>
            <a:xfrm>
              <a:off x="4412066" y="2841907"/>
              <a:ext cx="243584" cy="28835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6" name="Straight Connector 125">
              <a:extLst>
                <a:ext uri="{FF2B5EF4-FFF2-40B4-BE49-F238E27FC236}">
                  <a16:creationId xmlns:a16="http://schemas.microsoft.com/office/drawing/2014/main" id="{BE988020-E42D-8BDD-42ED-FDF8750CFAA7}"/>
                </a:ext>
              </a:extLst>
            </p:cNvPr>
            <p:cNvCxnSpPr>
              <a:stCxn id="124" idx="1"/>
              <a:endCxn id="124" idx="0"/>
            </p:cNvCxnSpPr>
            <p:nvPr/>
          </p:nvCxnSpPr>
          <p:spPr>
            <a:xfrm flipV="1">
              <a:off x="4412066" y="2841907"/>
              <a:ext cx="121792" cy="14417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C81C146F-8789-1C31-115A-053AFB595B92}"/>
                </a:ext>
              </a:extLst>
            </p:cNvPr>
            <p:cNvCxnSpPr/>
            <p:nvPr/>
          </p:nvCxnSpPr>
          <p:spPr>
            <a:xfrm>
              <a:off x="4407973" y="2932800"/>
              <a:ext cx="14088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52DDFB-530A-B9FF-2CF5-BDFB83C8BB54}"/>
                </a:ext>
              </a:extLst>
            </p:cNvPr>
            <p:cNvCxnSpPr/>
            <p:nvPr/>
          </p:nvCxnSpPr>
          <p:spPr>
            <a:xfrm>
              <a:off x="4412066" y="3048679"/>
              <a:ext cx="14088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31" name="Group 130">
            <a:extLst>
              <a:ext uri="{FF2B5EF4-FFF2-40B4-BE49-F238E27FC236}">
                <a16:creationId xmlns:a16="http://schemas.microsoft.com/office/drawing/2014/main" id="{6B8EE12D-8C49-97CC-2FE7-6246907724D1}"/>
              </a:ext>
              <a:ext uri="{C183D7F6-B498-43B3-948B-1728B52AA6E4}">
                <adec:decorative xmlns:adec="http://schemas.microsoft.com/office/drawing/2017/decorative" val="1"/>
              </a:ext>
            </a:extLst>
          </p:cNvPr>
          <p:cNvGrpSpPr/>
          <p:nvPr/>
        </p:nvGrpSpPr>
        <p:grpSpPr>
          <a:xfrm>
            <a:off x="4863983" y="2331078"/>
            <a:ext cx="1062137" cy="288354"/>
            <a:chOff x="6052130" y="209551"/>
            <a:chExt cx="1157729" cy="219074"/>
          </a:xfrm>
        </p:grpSpPr>
        <p:cxnSp>
          <p:nvCxnSpPr>
            <p:cNvPr id="132" name="Straight Connector 131">
              <a:extLst>
                <a:ext uri="{FF2B5EF4-FFF2-40B4-BE49-F238E27FC236}">
                  <a16:creationId xmlns:a16="http://schemas.microsoft.com/office/drawing/2014/main" id="{E3FBC43E-82EE-B650-6BAC-FD47CE717AA8}"/>
                </a:ext>
              </a:extLst>
            </p:cNvPr>
            <p:cNvCxnSpPr>
              <a:cxnSpLocks/>
            </p:cNvCxnSpPr>
            <p:nvPr/>
          </p:nvCxnSpPr>
          <p:spPr>
            <a:xfrm flipH="1">
              <a:off x="6241257" y="325006"/>
              <a:ext cx="74025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3" name="Rectangle 132">
              <a:extLst>
                <a:ext uri="{FF2B5EF4-FFF2-40B4-BE49-F238E27FC236}">
                  <a16:creationId xmlns:a16="http://schemas.microsoft.com/office/drawing/2014/main" id="{BBC04783-4A58-4A9E-4A6B-A55519FDA62D}"/>
                </a:ext>
              </a:extLst>
            </p:cNvPr>
            <p:cNvSpPr/>
            <p:nvPr/>
          </p:nvSpPr>
          <p:spPr>
            <a:xfrm>
              <a:off x="6950363" y="276225"/>
              <a:ext cx="259496" cy="975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a:extLst>
                <a:ext uri="{FF2B5EF4-FFF2-40B4-BE49-F238E27FC236}">
                  <a16:creationId xmlns:a16="http://schemas.microsoft.com/office/drawing/2014/main" id="{BBDB7CA2-CAE6-8A4D-6F3E-FE35B04DB33F}"/>
                </a:ext>
              </a:extLst>
            </p:cNvPr>
            <p:cNvSpPr/>
            <p:nvPr/>
          </p:nvSpPr>
          <p:spPr>
            <a:xfrm>
              <a:off x="6056491" y="209551"/>
              <a:ext cx="259496" cy="21907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5" name="Straight Connector 134">
              <a:extLst>
                <a:ext uri="{FF2B5EF4-FFF2-40B4-BE49-F238E27FC236}">
                  <a16:creationId xmlns:a16="http://schemas.microsoft.com/office/drawing/2014/main" id="{723C837B-17AF-2F3D-EB8C-B50B0F8411C7}"/>
                </a:ext>
              </a:extLst>
            </p:cNvPr>
            <p:cNvCxnSpPr>
              <a:stCxn id="134" idx="1"/>
              <a:endCxn id="134" idx="0"/>
            </p:cNvCxnSpPr>
            <p:nvPr/>
          </p:nvCxnSpPr>
          <p:spPr>
            <a:xfrm flipV="1">
              <a:off x="6056490" y="209551"/>
              <a:ext cx="129748" cy="1095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FBC929E3-57FD-C974-6742-8E793C29ADBE}"/>
                </a:ext>
              </a:extLst>
            </p:cNvPr>
            <p:cNvCxnSpPr/>
            <p:nvPr/>
          </p:nvCxnSpPr>
          <p:spPr>
            <a:xfrm>
              <a:off x="6052130" y="278606"/>
              <a:ext cx="15008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600B3F70-76D5-8BB2-98F5-AEB652889DDE}"/>
                </a:ext>
              </a:extLst>
            </p:cNvPr>
            <p:cNvCxnSpPr/>
            <p:nvPr/>
          </p:nvCxnSpPr>
          <p:spPr>
            <a:xfrm>
              <a:off x="6056490" y="366644"/>
              <a:ext cx="15008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581128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D2E94-A2FA-A382-01FB-3C3909C34FB4}"/>
              </a:ext>
            </a:extLst>
          </p:cNvPr>
          <p:cNvSpPr>
            <a:spLocks noGrp="1"/>
          </p:cNvSpPr>
          <p:nvPr>
            <p:ph type="title"/>
          </p:nvPr>
        </p:nvSpPr>
        <p:spPr/>
        <p:txBody>
          <a:bodyPr>
            <a:normAutofit fontScale="90000"/>
          </a:bodyPr>
          <a:lstStyle/>
          <a:p>
            <a:r>
              <a:rPr lang="en-GB" sz="4000" dirty="0">
                <a:latin typeface="Century Gothic" panose="020B0502020202020204" pitchFamily="34" charset="0"/>
              </a:rPr>
              <a:t>Frayer models</a:t>
            </a:r>
          </a:p>
        </p:txBody>
      </p:sp>
      <p:sp>
        <p:nvSpPr>
          <p:cNvPr id="6" name="Content Placeholder 4">
            <a:extLst>
              <a:ext uri="{FF2B5EF4-FFF2-40B4-BE49-F238E27FC236}">
                <a16:creationId xmlns:a16="http://schemas.microsoft.com/office/drawing/2014/main" id="{7F0423A6-A08E-1F1A-0B10-EEDEB498F99B}"/>
              </a:ext>
            </a:extLst>
          </p:cNvPr>
          <p:cNvSpPr txBox="1">
            <a:spLocks/>
          </p:cNvSpPr>
          <p:nvPr/>
        </p:nvSpPr>
        <p:spPr>
          <a:xfrm>
            <a:off x="692400" y="1412400"/>
            <a:ext cx="10080000" cy="5040000"/>
          </a:xfrm>
          <a:prstGeom prst="rect">
            <a:avLst/>
          </a:prstGeom>
        </p:spPr>
        <p:txBody>
          <a:bodyPr vert="horz" lIns="0" tIns="0" rIns="0" bIns="0" rtlCol="0">
            <a:normAutofit fontScale="77500" lnSpcReduction="20000"/>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2100" dirty="0"/>
              <a:t>Frayer models are a simple but effective way for learners to organise their understanding of a new piece of vocabulary. They will help you understand what your learners already know and identify misconceptions they may have. </a:t>
            </a:r>
          </a:p>
          <a:p>
            <a:pPr>
              <a:lnSpc>
                <a:spcPct val="120000"/>
              </a:lnSpc>
            </a:pPr>
            <a:r>
              <a:rPr lang="en-GB" sz="2100" dirty="0"/>
              <a:t>Select the key term you want to unpack. We have provided templates and suggested answers/prompts for </a:t>
            </a:r>
            <a:r>
              <a:rPr lang="en-GB" sz="2100" b="1" dirty="0"/>
              <a:t>exothermic</a:t>
            </a:r>
            <a:r>
              <a:rPr lang="en-GB" sz="2100" dirty="0"/>
              <a:t>, </a:t>
            </a:r>
            <a:r>
              <a:rPr lang="en-GB" sz="2100" b="1" dirty="0"/>
              <a:t>combustion</a:t>
            </a:r>
            <a:r>
              <a:rPr lang="en-GB" sz="2100" dirty="0"/>
              <a:t> and </a:t>
            </a:r>
            <a:r>
              <a:rPr lang="en-GB" sz="2100" b="1" dirty="0"/>
              <a:t>incomplete combustion</a:t>
            </a:r>
            <a:r>
              <a:rPr lang="en-GB" sz="2100" dirty="0"/>
              <a:t>.</a:t>
            </a:r>
          </a:p>
          <a:p>
            <a:pPr>
              <a:lnSpc>
                <a:spcPct val="120000"/>
              </a:lnSpc>
            </a:pPr>
            <a:r>
              <a:rPr lang="en-GB" sz="2100" dirty="0"/>
              <a:t>There are four sections that you can use. </a:t>
            </a:r>
          </a:p>
          <a:p>
            <a:pPr marL="342900" indent="-342900">
              <a:lnSpc>
                <a:spcPct val="120000"/>
              </a:lnSpc>
              <a:buClr>
                <a:srgbClr val="C00000"/>
              </a:buClr>
              <a:buFont typeface="Arial" panose="020B0604020202020204" pitchFamily="34" charset="0"/>
              <a:buChar char="•"/>
            </a:pPr>
            <a:r>
              <a:rPr lang="en-GB" sz="2100" b="1" dirty="0"/>
              <a:t>Explore</a:t>
            </a:r>
            <a:r>
              <a:rPr lang="en-GB" sz="2100" dirty="0"/>
              <a:t>: link to science capital and find out learners’ experience of the word. </a:t>
            </a:r>
          </a:p>
          <a:p>
            <a:pPr marL="342900" indent="-342900">
              <a:lnSpc>
                <a:spcPct val="120000"/>
              </a:lnSpc>
              <a:buClr>
                <a:srgbClr val="C00000"/>
              </a:buClr>
              <a:buFont typeface="Arial" panose="020B0604020202020204" pitchFamily="34" charset="0"/>
              <a:buChar char="•"/>
            </a:pPr>
            <a:r>
              <a:rPr lang="en-GB" sz="2100" b="1" dirty="0"/>
              <a:t>Break down</a:t>
            </a:r>
            <a:r>
              <a:rPr lang="en-GB" sz="2100" dirty="0"/>
              <a:t>: look at composite parts of the word to understand its meaning more deeply.</a:t>
            </a:r>
          </a:p>
          <a:p>
            <a:pPr marL="342900" indent="-342900">
              <a:lnSpc>
                <a:spcPct val="120000"/>
              </a:lnSpc>
              <a:buClr>
                <a:srgbClr val="C00000"/>
              </a:buClr>
              <a:buFont typeface="Arial" panose="020B0604020202020204" pitchFamily="34" charset="0"/>
              <a:buChar char="•"/>
            </a:pPr>
            <a:r>
              <a:rPr lang="en-GB" sz="2100" b="1" dirty="0"/>
              <a:t>Explain</a:t>
            </a:r>
            <a:r>
              <a:rPr lang="en-GB" sz="2100" dirty="0"/>
              <a:t>: introduce the definition.</a:t>
            </a:r>
          </a:p>
          <a:p>
            <a:pPr marL="342900" indent="-342900">
              <a:lnSpc>
                <a:spcPct val="120000"/>
              </a:lnSpc>
              <a:buClr>
                <a:srgbClr val="C00000"/>
              </a:buClr>
              <a:buFont typeface="Arial" panose="020B0604020202020204" pitchFamily="34" charset="0"/>
              <a:buChar char="•"/>
            </a:pPr>
            <a:r>
              <a:rPr lang="en-GB" sz="2100" b="1" dirty="0"/>
              <a:t>Consolidate</a:t>
            </a:r>
            <a:r>
              <a:rPr lang="en-GB" sz="2100" dirty="0"/>
              <a:t>: learners apply their knowledge.</a:t>
            </a:r>
          </a:p>
          <a:p>
            <a:pPr>
              <a:lnSpc>
                <a:spcPct val="120000"/>
              </a:lnSpc>
            </a:pPr>
            <a:endParaRPr lang="en-GB" sz="2100" dirty="0"/>
          </a:p>
          <a:p>
            <a:pPr>
              <a:lnSpc>
                <a:spcPct val="120000"/>
              </a:lnSpc>
            </a:pPr>
            <a:r>
              <a:rPr lang="en-GB" sz="2100" dirty="0">
                <a:ea typeface="Calibri" panose="020F0502020204030204" pitchFamily="34" charset="0"/>
                <a:cs typeface="Times New Roman" panose="02020603050405020304" pitchFamily="18" charset="0"/>
              </a:rPr>
              <a:t>Read more at </a:t>
            </a:r>
            <a:r>
              <a:rPr lang="en-GB" sz="2100" u="sng" dirty="0">
                <a:solidFill>
                  <a:srgbClr val="0563C1"/>
                </a:solidFill>
                <a:ea typeface="Calibri" panose="020F0502020204030204" pitchFamily="34" charset="0"/>
                <a:cs typeface="Times New Roman" panose="02020603050405020304" pitchFamily="18" charset="0"/>
                <a:hlinkClick r:id="rId2"/>
              </a:rPr>
              <a:t>rsc.li/3q67vf4</a:t>
            </a:r>
            <a:r>
              <a:rPr lang="en-GB" sz="2100" dirty="0">
                <a:ea typeface="Calibri" panose="020F0502020204030204" pitchFamily="34" charset="0"/>
                <a:cs typeface="Times New Roman" panose="02020603050405020304" pitchFamily="18" charset="0"/>
              </a:rPr>
              <a:t>.  See the </a:t>
            </a:r>
            <a:r>
              <a:rPr lang="en-GB" sz="2100" dirty="0"/>
              <a:t>Rates of reaction, Paper chromatography, </a:t>
            </a:r>
            <a:r>
              <a:rPr lang="en-GB" sz="2100" dirty="0">
                <a:ea typeface="Calibri" panose="020F0502020204030204" pitchFamily="34" charset="0"/>
                <a:cs typeface="Times New Roman" panose="02020603050405020304" pitchFamily="18" charset="0"/>
              </a:rPr>
              <a:t>Simple distillation,</a:t>
            </a:r>
            <a:r>
              <a:rPr lang="en-GB" sz="2100" dirty="0"/>
              <a:t> </a:t>
            </a:r>
            <a:r>
              <a:rPr lang="en-GB" sz="2100" dirty="0">
                <a:ea typeface="Calibri" panose="020F0502020204030204" pitchFamily="34" charset="0"/>
                <a:cs typeface="Times New Roman" panose="02020603050405020304" pitchFamily="18" charset="0"/>
              </a:rPr>
              <a:t>Conservation of mass, Electrolysis of aqueous solutions and Halogen displacement reactions supporting resources (</a:t>
            </a:r>
            <a:r>
              <a:rPr lang="en-GB" sz="2100" dirty="0">
                <a:ea typeface="Calibri" panose="020F0502020204030204" pitchFamily="34" charset="0"/>
                <a:cs typeface="Times New Roman" panose="02020603050405020304" pitchFamily="18" charset="0"/>
                <a:hlinkClick r:id="rId3"/>
              </a:rPr>
              <a:t>rsc.li/47fDhGS</a:t>
            </a:r>
            <a:r>
              <a:rPr lang="en-GB" sz="2100" dirty="0">
                <a:ea typeface="Calibri" panose="020F0502020204030204" pitchFamily="34" charset="0"/>
                <a:cs typeface="Times New Roman" panose="02020603050405020304" pitchFamily="18" charset="0"/>
              </a:rPr>
              <a:t>) for more examples.</a:t>
            </a:r>
          </a:p>
        </p:txBody>
      </p:sp>
    </p:spTree>
    <p:extLst>
      <p:ext uri="{BB962C8B-B14F-4D97-AF65-F5344CB8AC3E}">
        <p14:creationId xmlns:p14="http://schemas.microsoft.com/office/powerpoint/2010/main" val="14186009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C183D7F6-B498-43B3-948B-1728B52AA6E4}">
                <adec:decorative xmlns:adec="http://schemas.microsoft.com/office/drawing/2017/decorative" val="0"/>
              </a:ext>
            </a:extLst>
          </p:cNvPr>
          <p:cNvGraphicFramePr>
            <a:graphicFrameLocks noGrp="1"/>
          </p:cNvGraphicFramePr>
          <p:nvPr>
            <p:ph idx="1"/>
            <p:extLst>
              <p:ext uri="{D42A27DB-BD31-4B8C-83A1-F6EECF244321}">
                <p14:modId xmlns:p14="http://schemas.microsoft.com/office/powerpoint/2010/main" val="2874748620"/>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228600" indent="-228600" algn="ctr">
                        <a:buAutoNum type="arabicPeriod"/>
                      </a:pPr>
                      <a:r>
                        <a:rPr lang="en-GB" sz="3200" b="1" u="none" dirty="0">
                          <a:solidFill>
                            <a:schemeClr val="tx1"/>
                          </a:solidFill>
                          <a:latin typeface="Century Gothic" panose="020B0502020202020204" pitchFamily="34" charset="0"/>
                          <a:cs typeface="Arial" panose="020B0604020202020204" pitchFamily="34" charset="0"/>
                        </a:rPr>
                        <a:t> Explore your key term</a:t>
                      </a:r>
                    </a:p>
                    <a:p>
                      <a:pPr marL="0" indent="0" algn="ctr">
                        <a:buNone/>
                      </a:pPr>
                      <a:r>
                        <a:rPr lang="en-GB" sz="3200" b="1" u="sng"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dirty="0">
                          <a:solidFill>
                            <a:schemeClr val="tx1"/>
                          </a:solidFill>
                          <a:latin typeface="Century Gothic" panose="020B0502020202020204" pitchFamily="34" charset="0"/>
                          <a:cs typeface="Arial" panose="020B0604020202020204" pitchFamily="34" charset="0"/>
                        </a:rPr>
                        <a:t>Find out what your</a:t>
                      </a:r>
                      <a:r>
                        <a:rPr lang="en-GB" sz="1800" b="0" u="none" baseline="0" dirty="0">
                          <a:solidFill>
                            <a:schemeClr val="tx1"/>
                          </a:solidFill>
                          <a:latin typeface="Century Gothic" panose="020B0502020202020204" pitchFamily="34" charset="0"/>
                          <a:cs typeface="Arial" panose="020B0604020202020204" pitchFamily="34" charset="0"/>
                        </a:rPr>
                        <a:t> learners know about the term already.</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2. Explore the key term further</a:t>
                      </a:r>
                    </a:p>
                    <a:p>
                      <a:pPr algn="ctr"/>
                      <a:r>
                        <a:rPr lang="en-GB" sz="3200" b="1" u="sng" baseline="0"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S</a:t>
                      </a:r>
                      <a:r>
                        <a:rPr lang="en-GB" sz="1800" b="0" u="none" dirty="0">
                          <a:solidFill>
                            <a:schemeClr val="tx1"/>
                          </a:solidFill>
                          <a:latin typeface="Century Gothic" panose="020B0502020202020204" pitchFamily="34" charset="0"/>
                          <a:cs typeface="Arial" panose="020B0604020202020204" pitchFamily="34" charset="0"/>
                        </a:rPr>
                        <a:t>how the links between words</a:t>
                      </a:r>
                      <a:r>
                        <a:rPr lang="en-GB" sz="1800" b="0" u="none" baseline="0" dirty="0">
                          <a:solidFill>
                            <a:schemeClr val="tx1"/>
                          </a:solidFill>
                          <a:latin typeface="Century Gothic" panose="020B0502020202020204" pitchFamily="34" charset="0"/>
                          <a:cs typeface="Arial" panose="020B0604020202020204" pitchFamily="34" charset="0"/>
                        </a:rPr>
                        <a:t> and their composite parts.</a:t>
                      </a:r>
                    </a:p>
                    <a:p>
                      <a:pPr algn="ctr"/>
                      <a:endParaRPr lang="en-GB" sz="1200" b="1" u="sng"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4. Consolidate </a:t>
                      </a:r>
                    </a:p>
                    <a:p>
                      <a:pPr algn="ctr"/>
                      <a:r>
                        <a:rPr lang="en-GB" sz="3200" b="1" u="none" baseline="0" dirty="0">
                          <a:solidFill>
                            <a:schemeClr val="tx1"/>
                          </a:solidFill>
                          <a:latin typeface="Century Gothic" panose="020B0502020202020204" pitchFamily="34" charset="0"/>
                          <a:cs typeface="Arial" panose="020B0604020202020204" pitchFamily="34" charset="0"/>
                        </a:rPr>
                        <a:t>the term</a:t>
                      </a:r>
                    </a:p>
                    <a:p>
                      <a:pPr algn="ctr"/>
                      <a:endParaRPr lang="en-GB" sz="3200" b="1" u="sng" baseline="0" dirty="0">
                        <a:solidFill>
                          <a:schemeClr val="tx1"/>
                        </a:solidFill>
                        <a:latin typeface="Century Gothic" panose="020B0502020202020204" pitchFamily="34" charset="0"/>
                        <a:cs typeface="Arial" panose="020B0604020202020204" pitchFamily="34" charset="0"/>
                      </a:endParaRPr>
                    </a:p>
                    <a:p>
                      <a:pPr marL="285750" indent="-2857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Get learners using the term in sentences.</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3.</a:t>
                      </a:r>
                      <a:r>
                        <a:rPr lang="en-GB" sz="3200" b="1" u="none" baseline="0" dirty="0">
                          <a:solidFill>
                            <a:schemeClr val="tx1"/>
                          </a:solidFill>
                          <a:latin typeface="Century Gothic" panose="020B0502020202020204" pitchFamily="34" charset="0"/>
                          <a:cs typeface="Arial" panose="020B0604020202020204" pitchFamily="34" charset="0"/>
                        </a:rPr>
                        <a:t> Explain what the</a:t>
                      </a:r>
                    </a:p>
                    <a:p>
                      <a:pPr algn="ctr"/>
                      <a:r>
                        <a:rPr lang="en-GB" sz="3200" b="1" u="none" baseline="0" dirty="0">
                          <a:solidFill>
                            <a:schemeClr val="tx1"/>
                          </a:solidFill>
                          <a:latin typeface="Century Gothic" panose="020B0502020202020204" pitchFamily="34" charset="0"/>
                          <a:cs typeface="Arial" panose="020B0604020202020204" pitchFamily="34" charset="0"/>
                        </a:rPr>
                        <a:t>term means</a:t>
                      </a:r>
                    </a:p>
                    <a:p>
                      <a:pPr algn="ctr"/>
                      <a:r>
                        <a:rPr lang="en-GB" sz="3200" b="1" u="sng" baseline="0"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Introduce the correct definition that learners will need for their exams/assessments.</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53088599"/>
              </p:ext>
            </p:extLst>
          </p:nvPr>
        </p:nvGraphicFramePr>
        <p:xfrm>
          <a:off x="5091941" y="2651669"/>
          <a:ext cx="2008118" cy="1554662"/>
        </p:xfrm>
        <a:graphic>
          <a:graphicData uri="http://schemas.openxmlformats.org/drawingml/2006/table">
            <a:tbl>
              <a:tblPr firstRow="1" bandRow="1">
                <a:tableStyleId>{5C22544A-7EE6-4342-B048-85BDC9FD1C3A}</a:tableStyleId>
              </a:tblPr>
              <a:tblGrid>
                <a:gridCol w="2008118">
                  <a:extLst>
                    <a:ext uri="{9D8B030D-6E8A-4147-A177-3AD203B41FA5}">
                      <a16:colId xmlns:a16="http://schemas.microsoft.com/office/drawing/2014/main" val="20000"/>
                    </a:ext>
                  </a:extLst>
                </a:gridCol>
              </a:tblGrid>
              <a:tr h="641350">
                <a:tc>
                  <a:txBody>
                    <a:bodyPr/>
                    <a:lstStyle/>
                    <a:p>
                      <a:pPr algn="ctr"/>
                      <a:r>
                        <a:rPr lang="en-GB" sz="3200" u="none" dirty="0">
                          <a:solidFill>
                            <a:srgbClr val="C00000"/>
                          </a:solidFill>
                          <a:latin typeface="Century Gothic" panose="020B0502020202020204" pitchFamily="34" charset="0"/>
                          <a:cs typeface="Arial" panose="020B0604020202020204" pitchFamily="34" charset="0"/>
                        </a:rPr>
                        <a:t>Select your key term</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2" name="Title 1">
            <a:extLst>
              <a:ext uri="{FF2B5EF4-FFF2-40B4-BE49-F238E27FC236}">
                <a16:creationId xmlns:a16="http://schemas.microsoft.com/office/drawing/2014/main" id="{DE80C3AD-DB64-F8B4-8B9F-B2E75E79B154}"/>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template</a:t>
            </a:r>
          </a:p>
        </p:txBody>
      </p:sp>
    </p:spTree>
    <p:extLst>
      <p:ext uri="{BB962C8B-B14F-4D97-AF65-F5344CB8AC3E}">
        <p14:creationId xmlns:p14="http://schemas.microsoft.com/office/powerpoint/2010/main" val="1281419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890409979"/>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word exothermic mean to you? Where have you come across this word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exothermic.</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Exo</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Thermic</a:t>
                      </a:r>
                    </a:p>
                    <a:p>
                      <a:pPr algn="ctr"/>
                      <a:endParaRPr lang="en-GB" sz="14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Circle which of the following reactions are </a:t>
                      </a:r>
                    </a:p>
                    <a:p>
                      <a:pPr algn="ctr"/>
                      <a:r>
                        <a:rPr lang="en-GB" sz="1400" b="1" u="none" dirty="0">
                          <a:solidFill>
                            <a:schemeClr val="tx1"/>
                          </a:solidFill>
                          <a:latin typeface="Century Gothic" panose="020B0502020202020204" pitchFamily="34" charset="0"/>
                          <a:cs typeface="Arial" panose="020B0604020202020204" pitchFamily="34" charset="0"/>
                        </a:rPr>
                        <a:t>exothermic when you add the chemicals together.</a:t>
                      </a: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exothermic [in chemistry].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marL="0" algn="ctr" defTabSz="914400" rtl="0" eaLnBrk="1" latinLnBrk="0" hangingPunct="1"/>
                      <a:endParaRPr lang="en-GB" sz="1400" b="1" u="none" kern="1200" dirty="0">
                        <a:solidFill>
                          <a:schemeClr val="tx1"/>
                        </a:solidFill>
                        <a:latin typeface="Century Gothic" panose="020B0502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902003012"/>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Exothermic</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3" name="Title 2">
            <a:extLst>
              <a:ext uri="{FF2B5EF4-FFF2-40B4-BE49-F238E27FC236}">
                <a16:creationId xmlns:a16="http://schemas.microsoft.com/office/drawing/2014/main" id="{05372E9C-1EA4-8C40-1675-6CD98DBE85E4}"/>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exothermic</a:t>
            </a:r>
          </a:p>
        </p:txBody>
      </p:sp>
      <p:graphicFrame>
        <p:nvGraphicFramePr>
          <p:cNvPr id="2" name="Table 2">
            <a:extLst>
              <a:ext uri="{FF2B5EF4-FFF2-40B4-BE49-F238E27FC236}">
                <a16:creationId xmlns:a16="http://schemas.microsoft.com/office/drawing/2014/main" id="{CEBF2B4B-4D65-6E1F-160C-65BF595AAF2D}"/>
              </a:ext>
            </a:extLst>
          </p:cNvPr>
          <p:cNvGraphicFramePr>
            <a:graphicFrameLocks noGrp="1"/>
          </p:cNvGraphicFramePr>
          <p:nvPr/>
        </p:nvGraphicFramePr>
        <p:xfrm>
          <a:off x="968415" y="4429584"/>
          <a:ext cx="4528790" cy="2004286"/>
        </p:xfrm>
        <a:graphic>
          <a:graphicData uri="http://schemas.openxmlformats.org/drawingml/2006/table">
            <a:tbl>
              <a:tblPr firstRow="1" bandRow="1">
                <a:tableStyleId>{5C22544A-7EE6-4342-B048-85BDC9FD1C3A}</a:tableStyleId>
              </a:tblPr>
              <a:tblGrid>
                <a:gridCol w="892371">
                  <a:extLst>
                    <a:ext uri="{9D8B030D-6E8A-4147-A177-3AD203B41FA5}">
                      <a16:colId xmlns:a16="http://schemas.microsoft.com/office/drawing/2014/main" val="797918537"/>
                    </a:ext>
                  </a:extLst>
                </a:gridCol>
                <a:gridCol w="1143828">
                  <a:extLst>
                    <a:ext uri="{9D8B030D-6E8A-4147-A177-3AD203B41FA5}">
                      <a16:colId xmlns:a16="http://schemas.microsoft.com/office/drawing/2014/main" val="1677363015"/>
                    </a:ext>
                  </a:extLst>
                </a:gridCol>
                <a:gridCol w="1135124">
                  <a:extLst>
                    <a:ext uri="{9D8B030D-6E8A-4147-A177-3AD203B41FA5}">
                      <a16:colId xmlns:a16="http://schemas.microsoft.com/office/drawing/2014/main" val="2882032094"/>
                    </a:ext>
                  </a:extLst>
                </a:gridCol>
                <a:gridCol w="1357467">
                  <a:extLst>
                    <a:ext uri="{9D8B030D-6E8A-4147-A177-3AD203B41FA5}">
                      <a16:colId xmlns:a16="http://schemas.microsoft.com/office/drawing/2014/main" val="1745862944"/>
                    </a:ext>
                  </a:extLst>
                </a:gridCol>
              </a:tblGrid>
              <a:tr h="507741">
                <a:tc>
                  <a:txBody>
                    <a:bodyPr/>
                    <a:lstStyle/>
                    <a:p>
                      <a:r>
                        <a:rPr lang="en-US" sz="1200" dirty="0">
                          <a:latin typeface="Century Gothic" panose="020B0502020202020204" pitchFamily="34" charset="0"/>
                        </a:rPr>
                        <a:t>Reaction</a:t>
                      </a:r>
                    </a:p>
                  </a:txBody>
                  <a:tcPr>
                    <a:solidFill>
                      <a:srgbClr val="C8102E"/>
                    </a:solidFill>
                  </a:tcPr>
                </a:tc>
                <a:tc>
                  <a:txBody>
                    <a:bodyPr/>
                    <a:lstStyle/>
                    <a:p>
                      <a:r>
                        <a:rPr lang="en-US" sz="1200" dirty="0">
                          <a:latin typeface="Century Gothic" panose="020B0502020202020204" pitchFamily="34" charset="0"/>
                        </a:rPr>
                        <a:t>Temperature before (</a:t>
                      </a:r>
                      <a:r>
                        <a:rPr lang="en-US" sz="1200" baseline="30000" dirty="0" err="1">
                          <a:latin typeface="Century Gothic" panose="020B0502020202020204" pitchFamily="34" charset="0"/>
                        </a:rPr>
                        <a:t>o</a:t>
                      </a:r>
                      <a:r>
                        <a:rPr lang="en-US" sz="1200" dirty="0" err="1">
                          <a:latin typeface="Century Gothic" panose="020B0502020202020204" pitchFamily="34" charset="0"/>
                        </a:rPr>
                        <a:t>C</a:t>
                      </a:r>
                      <a:r>
                        <a:rPr lang="en-US" sz="1200" dirty="0">
                          <a:latin typeface="Century Gothic" panose="020B0502020202020204" pitchFamily="34" charset="0"/>
                        </a:rPr>
                        <a:t>)</a:t>
                      </a:r>
                    </a:p>
                  </a:txBody>
                  <a:tcPr>
                    <a:solidFill>
                      <a:srgbClr val="C8102E"/>
                    </a:solidFill>
                  </a:tcPr>
                </a:tc>
                <a:tc>
                  <a:txBody>
                    <a:bodyPr/>
                    <a:lstStyle/>
                    <a:p>
                      <a:r>
                        <a:rPr lang="en-US" sz="1200" dirty="0">
                          <a:latin typeface="Century Gothic" panose="020B0502020202020204" pitchFamily="34" charset="0"/>
                        </a:rPr>
                        <a:t>Temperature after (</a:t>
                      </a:r>
                      <a:r>
                        <a:rPr lang="en-US" sz="1200" baseline="30000" dirty="0" err="1">
                          <a:latin typeface="Century Gothic" panose="020B0502020202020204" pitchFamily="34" charset="0"/>
                        </a:rPr>
                        <a:t>o</a:t>
                      </a:r>
                      <a:r>
                        <a:rPr lang="en-US" sz="1200" dirty="0" err="1">
                          <a:latin typeface="Century Gothic" panose="020B0502020202020204" pitchFamily="34" charset="0"/>
                        </a:rPr>
                        <a:t>C</a:t>
                      </a:r>
                      <a:r>
                        <a:rPr lang="en-US" sz="1200" dirty="0">
                          <a:latin typeface="Century Gothic" panose="020B0502020202020204" pitchFamily="34" charset="0"/>
                        </a:rPr>
                        <a:t>)</a:t>
                      </a:r>
                    </a:p>
                  </a:txBody>
                  <a:tcPr>
                    <a:solidFill>
                      <a:srgbClr val="C8102E"/>
                    </a:solidFill>
                  </a:tcPr>
                </a:tc>
                <a:tc>
                  <a:txBody>
                    <a:bodyPr/>
                    <a:lstStyle/>
                    <a:p>
                      <a:r>
                        <a:rPr lang="en-US" sz="1200" dirty="0">
                          <a:latin typeface="Century Gothic" panose="020B0502020202020204" pitchFamily="34" charset="0"/>
                        </a:rPr>
                        <a:t>Temperature change</a:t>
                      </a:r>
                    </a:p>
                  </a:txBody>
                  <a:tcPr>
                    <a:solidFill>
                      <a:srgbClr val="C8102E"/>
                    </a:solidFill>
                  </a:tcPr>
                </a:tc>
                <a:extLst>
                  <a:ext uri="{0D108BD9-81ED-4DB2-BD59-A6C34878D82A}">
                    <a16:rowId xmlns:a16="http://schemas.microsoft.com/office/drawing/2014/main" val="3530721248"/>
                  </a:ext>
                </a:extLst>
              </a:tr>
              <a:tr h="482168">
                <a:tc>
                  <a:txBody>
                    <a:bodyPr/>
                    <a:lstStyle/>
                    <a:p>
                      <a:pPr algn="ctr"/>
                      <a:r>
                        <a:rPr lang="en-US" sz="1200" dirty="0">
                          <a:latin typeface="Century Gothic" panose="020B0502020202020204" pitchFamily="34" charset="0"/>
                        </a:rPr>
                        <a:t>A + B</a:t>
                      </a:r>
                    </a:p>
                  </a:txBody>
                  <a:tcPr anchor="ctr">
                    <a:solidFill>
                      <a:srgbClr val="FAE7EA"/>
                    </a:solidFill>
                  </a:tcPr>
                </a:tc>
                <a:tc>
                  <a:txBody>
                    <a:bodyPr/>
                    <a:lstStyle/>
                    <a:p>
                      <a:pPr algn="ctr"/>
                      <a:r>
                        <a:rPr lang="en-US" sz="1200" dirty="0">
                          <a:latin typeface="Century Gothic" panose="020B0502020202020204" pitchFamily="34" charset="0"/>
                        </a:rPr>
                        <a:t>23</a:t>
                      </a:r>
                    </a:p>
                  </a:txBody>
                  <a:tcPr anchor="ctr">
                    <a:solidFill>
                      <a:srgbClr val="FAE7EA"/>
                    </a:solidFill>
                  </a:tcPr>
                </a:tc>
                <a:tc>
                  <a:txBody>
                    <a:bodyPr/>
                    <a:lstStyle/>
                    <a:p>
                      <a:pPr algn="ctr"/>
                      <a:r>
                        <a:rPr lang="en-US" sz="1200" dirty="0">
                          <a:latin typeface="Century Gothic" panose="020B0502020202020204" pitchFamily="34" charset="0"/>
                        </a:rPr>
                        <a:t>56</a:t>
                      </a:r>
                    </a:p>
                  </a:txBody>
                  <a:tcPr anchor="ctr">
                    <a:solidFill>
                      <a:srgbClr val="FAE7EA"/>
                    </a:solidFill>
                  </a:tcPr>
                </a:tc>
                <a:tc>
                  <a:txBody>
                    <a:bodyPr/>
                    <a:lstStyle/>
                    <a:p>
                      <a:pPr algn="ctr"/>
                      <a:r>
                        <a:rPr lang="en-US" sz="1200" dirty="0">
                          <a:latin typeface="Century Gothic" panose="020B0502020202020204" pitchFamily="34" charset="0"/>
                        </a:rPr>
                        <a:t>+33</a:t>
                      </a:r>
                    </a:p>
                  </a:txBody>
                  <a:tcPr anchor="ctr">
                    <a:solidFill>
                      <a:srgbClr val="FAE7EA"/>
                    </a:solidFill>
                  </a:tcPr>
                </a:tc>
                <a:extLst>
                  <a:ext uri="{0D108BD9-81ED-4DB2-BD59-A6C34878D82A}">
                    <a16:rowId xmlns:a16="http://schemas.microsoft.com/office/drawing/2014/main" val="2841132797"/>
                  </a:ext>
                </a:extLst>
              </a:tr>
              <a:tr h="501804">
                <a:tc>
                  <a:txBody>
                    <a:bodyPr/>
                    <a:lstStyle/>
                    <a:p>
                      <a:pPr algn="ctr"/>
                      <a:r>
                        <a:rPr lang="en-US" sz="1200" dirty="0">
                          <a:latin typeface="Century Gothic" panose="020B0502020202020204" pitchFamily="34" charset="0"/>
                        </a:rPr>
                        <a:t>F + M</a:t>
                      </a:r>
                    </a:p>
                  </a:txBody>
                  <a:tcPr anchor="ctr">
                    <a:solidFill>
                      <a:srgbClr val="FAE7EA"/>
                    </a:solidFill>
                  </a:tcPr>
                </a:tc>
                <a:tc>
                  <a:txBody>
                    <a:bodyPr/>
                    <a:lstStyle/>
                    <a:p>
                      <a:pPr algn="ctr"/>
                      <a:r>
                        <a:rPr lang="en-US" sz="1200" dirty="0">
                          <a:latin typeface="Century Gothic" panose="020B0502020202020204" pitchFamily="34" charset="0"/>
                        </a:rPr>
                        <a:t>22</a:t>
                      </a:r>
                    </a:p>
                  </a:txBody>
                  <a:tcPr anchor="ctr">
                    <a:solidFill>
                      <a:srgbClr val="FAE7EA"/>
                    </a:solidFill>
                  </a:tcPr>
                </a:tc>
                <a:tc>
                  <a:txBody>
                    <a:bodyPr/>
                    <a:lstStyle/>
                    <a:p>
                      <a:pPr algn="ctr"/>
                      <a:r>
                        <a:rPr lang="en-US" sz="1200" dirty="0">
                          <a:latin typeface="Century Gothic" panose="020B0502020202020204" pitchFamily="34" charset="0"/>
                        </a:rPr>
                        <a:t>10</a:t>
                      </a:r>
                    </a:p>
                  </a:txBody>
                  <a:tcPr anchor="ctr">
                    <a:solidFill>
                      <a:srgbClr val="FAE7EA"/>
                    </a:solidFill>
                  </a:tcPr>
                </a:tc>
                <a:tc>
                  <a:txBody>
                    <a:bodyPr/>
                    <a:lstStyle/>
                    <a:p>
                      <a:pPr algn="ctr"/>
                      <a:r>
                        <a:rPr lang="en-US" sz="1200" dirty="0">
                          <a:latin typeface="Century Gothic" panose="020B0502020202020204" pitchFamily="34" charset="0"/>
                        </a:rPr>
                        <a:t>–12</a:t>
                      </a:r>
                    </a:p>
                  </a:txBody>
                  <a:tcPr anchor="ctr">
                    <a:solidFill>
                      <a:srgbClr val="FAE7EA"/>
                    </a:solidFill>
                  </a:tcPr>
                </a:tc>
                <a:extLst>
                  <a:ext uri="{0D108BD9-81ED-4DB2-BD59-A6C34878D82A}">
                    <a16:rowId xmlns:a16="http://schemas.microsoft.com/office/drawing/2014/main" val="1736846212"/>
                  </a:ext>
                </a:extLst>
              </a:tr>
              <a:tr h="512573">
                <a:tc>
                  <a:txBody>
                    <a:bodyPr/>
                    <a:lstStyle/>
                    <a:p>
                      <a:pPr algn="ctr"/>
                      <a:r>
                        <a:rPr lang="en-US" sz="1200" dirty="0">
                          <a:latin typeface="Century Gothic" panose="020B0502020202020204" pitchFamily="34" charset="0"/>
                        </a:rPr>
                        <a:t>T + Q</a:t>
                      </a:r>
                    </a:p>
                  </a:txBody>
                  <a:tcPr anchor="ctr">
                    <a:solidFill>
                      <a:srgbClr val="FAE7EA"/>
                    </a:solidFill>
                  </a:tcPr>
                </a:tc>
                <a:tc>
                  <a:txBody>
                    <a:bodyPr/>
                    <a:lstStyle/>
                    <a:p>
                      <a:pPr algn="ctr"/>
                      <a:r>
                        <a:rPr lang="en-US" sz="1200" dirty="0">
                          <a:latin typeface="Century Gothic" panose="020B0502020202020204" pitchFamily="34" charset="0"/>
                        </a:rPr>
                        <a:t>10</a:t>
                      </a:r>
                    </a:p>
                  </a:txBody>
                  <a:tcPr anchor="ctr">
                    <a:solidFill>
                      <a:srgbClr val="FAE7EA"/>
                    </a:solidFill>
                  </a:tcPr>
                </a:tc>
                <a:tc>
                  <a:txBody>
                    <a:bodyPr/>
                    <a:lstStyle/>
                    <a:p>
                      <a:pPr algn="ctr"/>
                      <a:r>
                        <a:rPr lang="en-US" sz="1200" dirty="0">
                          <a:latin typeface="Century Gothic" panose="020B0502020202020204" pitchFamily="34" charset="0"/>
                        </a:rPr>
                        <a:t>78</a:t>
                      </a:r>
                    </a:p>
                  </a:txBody>
                  <a:tcPr anchor="ctr">
                    <a:solidFill>
                      <a:srgbClr val="FAE7EA"/>
                    </a:solidFill>
                  </a:tcPr>
                </a:tc>
                <a:tc>
                  <a:txBody>
                    <a:bodyPr/>
                    <a:lstStyle/>
                    <a:p>
                      <a:pPr algn="ctr"/>
                      <a:r>
                        <a:rPr lang="en-US" sz="1200" dirty="0">
                          <a:latin typeface="Century Gothic" panose="020B0502020202020204" pitchFamily="34" charset="0"/>
                        </a:rPr>
                        <a:t>+68</a:t>
                      </a:r>
                    </a:p>
                  </a:txBody>
                  <a:tcPr anchor="ctr">
                    <a:solidFill>
                      <a:srgbClr val="FAE7EA"/>
                    </a:solidFill>
                  </a:tcPr>
                </a:tc>
                <a:extLst>
                  <a:ext uri="{0D108BD9-81ED-4DB2-BD59-A6C34878D82A}">
                    <a16:rowId xmlns:a16="http://schemas.microsoft.com/office/drawing/2014/main" val="3892759485"/>
                  </a:ext>
                </a:extLst>
              </a:tr>
            </a:tbl>
          </a:graphicData>
        </a:graphic>
      </p:graphicFrame>
    </p:spTree>
    <p:extLst>
      <p:ext uri="{BB962C8B-B14F-4D97-AF65-F5344CB8AC3E}">
        <p14:creationId xmlns:p14="http://schemas.microsoft.com/office/powerpoint/2010/main" val="4240072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864992923"/>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word combustion mean to you? Where have you come across this word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combustion.</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What does combust mean?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List three things needed for a </a:t>
                      </a:r>
                    </a:p>
                    <a:p>
                      <a:pPr algn="ctr"/>
                      <a:r>
                        <a:rPr lang="en-GB" sz="1400" b="1" u="none" dirty="0">
                          <a:solidFill>
                            <a:schemeClr val="tx1"/>
                          </a:solidFill>
                          <a:latin typeface="Century Gothic" panose="020B0502020202020204" pitchFamily="34" charset="0"/>
                          <a:cs typeface="Arial" panose="020B0604020202020204" pitchFamily="34" charset="0"/>
                        </a:rPr>
                        <a:t>combustion reaction.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combustion [in chemistry].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91227410"/>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Combustion</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2" name="Title 1">
            <a:extLst>
              <a:ext uri="{FF2B5EF4-FFF2-40B4-BE49-F238E27FC236}">
                <a16:creationId xmlns:a16="http://schemas.microsoft.com/office/drawing/2014/main" id="{B2512353-435A-19C9-679C-DCFC93AD3758}"/>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combustion</a:t>
            </a:r>
          </a:p>
        </p:txBody>
      </p:sp>
    </p:spTree>
    <p:extLst>
      <p:ext uri="{BB962C8B-B14F-4D97-AF65-F5344CB8AC3E}">
        <p14:creationId xmlns:p14="http://schemas.microsoft.com/office/powerpoint/2010/main" val="2712824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810245351"/>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term incomplete combustion mean to you? Where have you come across this term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incomplete combustion.</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Incomplete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Combustion</a:t>
                      </a: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Why is combustion incomplete </a:t>
                      </a:r>
                    </a:p>
                    <a:p>
                      <a:pPr algn="ctr"/>
                      <a:r>
                        <a:rPr lang="en-GB" sz="1400" b="1" u="none" dirty="0">
                          <a:solidFill>
                            <a:schemeClr val="tx1"/>
                          </a:solidFill>
                          <a:latin typeface="Century Gothic" panose="020B0502020202020204" pitchFamily="34" charset="0"/>
                          <a:cs typeface="Arial" panose="020B0604020202020204" pitchFamily="34" charset="0"/>
                        </a:rPr>
                        <a:t>and why is it dangerous?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incomplete </a:t>
                      </a:r>
                    </a:p>
                    <a:p>
                      <a:pPr algn="ctr"/>
                      <a:r>
                        <a:rPr lang="en-GB" sz="1400" b="1" u="none" dirty="0">
                          <a:solidFill>
                            <a:schemeClr val="tx1"/>
                          </a:solidFill>
                          <a:latin typeface="Century Gothic" panose="020B0502020202020204" pitchFamily="34" charset="0"/>
                          <a:cs typeface="Arial" panose="020B0604020202020204" pitchFamily="34" charset="0"/>
                        </a:rPr>
                        <a:t>combustion [in chemistry].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22857644"/>
              </p:ext>
            </p:extLst>
          </p:nvPr>
        </p:nvGraphicFramePr>
        <p:xfrm>
          <a:off x="5206538" y="3108325"/>
          <a:ext cx="1803862" cy="701222"/>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Incomplete</a:t>
                      </a:r>
                    </a:p>
                    <a:p>
                      <a:pPr algn="ctr"/>
                      <a:r>
                        <a:rPr lang="en-GB" sz="2000" dirty="0">
                          <a:solidFill>
                            <a:srgbClr val="C00000"/>
                          </a:solidFill>
                          <a:latin typeface="Century Gothic" panose="020B0502020202020204" pitchFamily="34" charset="0"/>
                          <a:cs typeface="Arial" panose="020B0604020202020204" pitchFamily="34" charset="0"/>
                        </a:rPr>
                        <a:t>combustion</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2" name="Title 1">
            <a:extLst>
              <a:ext uri="{FF2B5EF4-FFF2-40B4-BE49-F238E27FC236}">
                <a16:creationId xmlns:a16="http://schemas.microsoft.com/office/drawing/2014/main" id="{7250E993-68C5-DFD0-C2C3-87159CC1DB56}"/>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incomplete combustion</a:t>
            </a:r>
          </a:p>
        </p:txBody>
      </p:sp>
    </p:spTree>
    <p:extLst>
      <p:ext uri="{BB962C8B-B14F-4D97-AF65-F5344CB8AC3E}">
        <p14:creationId xmlns:p14="http://schemas.microsoft.com/office/powerpoint/2010/main" val="2602155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091837201"/>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word exothermic mean to you? Where have you come across this word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exothermic.</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Exo</a:t>
                      </a:r>
                      <a:r>
                        <a:rPr lang="en-GB" sz="1400" b="0" u="none" dirty="0">
                          <a:solidFill>
                            <a:schemeClr val="tx1"/>
                          </a:solidFill>
                          <a:latin typeface="Century Gothic" panose="020B0502020202020204" pitchFamily="34" charset="0"/>
                          <a:cs typeface="Arial" panose="020B0604020202020204" pitchFamily="34" charset="0"/>
                        </a:rPr>
                        <a:t> – out, </a:t>
                      </a:r>
                      <a:r>
                        <a:rPr lang="en-GB" sz="1400" b="0" u="none" dirty="0" err="1">
                          <a:solidFill>
                            <a:schemeClr val="tx1"/>
                          </a:solidFill>
                          <a:latin typeface="Century Gothic" panose="020B0502020202020204" pitchFamily="34" charset="0"/>
                          <a:cs typeface="Arial" panose="020B0604020202020204" pitchFamily="34" charset="0"/>
                        </a:rPr>
                        <a:t>eg</a:t>
                      </a:r>
                      <a:r>
                        <a:rPr lang="en-GB" sz="1400" b="0" u="none" dirty="0">
                          <a:solidFill>
                            <a:schemeClr val="tx1"/>
                          </a:solidFill>
                          <a:latin typeface="Century Gothic" panose="020B0502020202020204" pitchFamily="34" charset="0"/>
                          <a:cs typeface="Arial" panose="020B0604020202020204" pitchFamily="34" charset="0"/>
                        </a:rPr>
                        <a:t>, the exit is where you go out.</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u="none" dirty="0">
                          <a:solidFill>
                            <a:schemeClr val="tx1"/>
                          </a:solidFill>
                          <a:latin typeface="Century Gothic" panose="020B0502020202020204" pitchFamily="34" charset="0"/>
                          <a:cs typeface="Arial" panose="020B0604020202020204" pitchFamily="34" charset="0"/>
                        </a:rPr>
                        <a:t>You could ask learners to think of any other words they know that use the prefix '</a:t>
                      </a:r>
                      <a:r>
                        <a:rPr lang="en-GB" sz="1400" b="0" u="none" dirty="0" err="1">
                          <a:solidFill>
                            <a:schemeClr val="tx1"/>
                          </a:solidFill>
                          <a:latin typeface="Century Gothic" panose="020B0502020202020204" pitchFamily="34" charset="0"/>
                          <a:cs typeface="Arial" panose="020B0604020202020204" pitchFamily="34" charset="0"/>
                        </a:rPr>
                        <a:t>exo</a:t>
                      </a:r>
                      <a:r>
                        <a:rPr lang="en-GB" sz="1400" b="0" u="none" dirty="0">
                          <a:solidFill>
                            <a:schemeClr val="tx1"/>
                          </a:solidFill>
                          <a:latin typeface="Century Gothic" panose="020B0502020202020204" pitchFamily="34" charset="0"/>
                          <a:cs typeface="Arial" panose="020B0604020202020204" pitchFamily="34" charset="0"/>
                        </a:rPr>
                        <a:t>', </a:t>
                      </a:r>
                      <a:r>
                        <a:rPr lang="en-GB" sz="1400" b="0" u="none" dirty="0" err="1">
                          <a:solidFill>
                            <a:schemeClr val="tx1"/>
                          </a:solidFill>
                          <a:latin typeface="Century Gothic" panose="020B0502020202020204" pitchFamily="34" charset="0"/>
                          <a:cs typeface="Arial" panose="020B0604020202020204" pitchFamily="34" charset="0"/>
                        </a:rPr>
                        <a:t>eg</a:t>
                      </a:r>
                      <a:r>
                        <a:rPr lang="en-GB" sz="1400" b="0" u="none" dirty="0">
                          <a:solidFill>
                            <a:schemeClr val="tx1"/>
                          </a:solidFill>
                          <a:latin typeface="Century Gothic" panose="020B0502020202020204" pitchFamily="34" charset="0"/>
                          <a:cs typeface="Arial" panose="020B0604020202020204" pitchFamily="34" charset="0"/>
                        </a:rPr>
                        <a:t> exoskeleton, exorcist. Draw out definitions that explain the meaning of the prefix as 'outside' 'outer', 'external'. </a:t>
                      </a: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Thermic</a:t>
                      </a:r>
                      <a:r>
                        <a:rPr lang="en-GB" sz="1400" b="0" u="none" dirty="0">
                          <a:solidFill>
                            <a:schemeClr val="tx1"/>
                          </a:solidFill>
                          <a:latin typeface="Century Gothic" panose="020B0502020202020204" pitchFamily="34" charset="0"/>
                          <a:cs typeface="Arial" panose="020B0604020202020204" pitchFamily="34" charset="0"/>
                        </a:rPr>
                        <a:t> – heat.</a:t>
                      </a:r>
                    </a:p>
                    <a:p>
                      <a:pPr algn="ctr"/>
                      <a:r>
                        <a:rPr lang="en-GB" sz="1400" b="0" u="none" dirty="0">
                          <a:solidFill>
                            <a:schemeClr val="tx1"/>
                          </a:solidFill>
                          <a:latin typeface="Century Gothic" panose="020B0502020202020204" pitchFamily="34" charset="0"/>
                          <a:cs typeface="Arial" panose="020B0604020202020204" pitchFamily="34" charset="0"/>
                        </a:rPr>
                        <a:t>Learners might be able to define thermic as 'relating to heat’. If they need more prompting, see if they can relate to the more common 'thermal’ – </a:t>
                      </a:r>
                      <a:r>
                        <a:rPr lang="en-GB" sz="1400" b="0" u="none" dirty="0" err="1">
                          <a:solidFill>
                            <a:schemeClr val="tx1"/>
                          </a:solidFill>
                          <a:latin typeface="Century Gothic" panose="020B0502020202020204" pitchFamily="34" charset="0"/>
                          <a:cs typeface="Arial" panose="020B0604020202020204" pitchFamily="34" charset="0"/>
                        </a:rPr>
                        <a:t>eg</a:t>
                      </a:r>
                      <a:r>
                        <a:rPr lang="en-GB" sz="1400" b="0" u="none" dirty="0">
                          <a:solidFill>
                            <a:schemeClr val="tx1"/>
                          </a:solidFill>
                          <a:latin typeface="Century Gothic" panose="020B0502020202020204" pitchFamily="34" charset="0"/>
                          <a:cs typeface="Arial" panose="020B0604020202020204" pitchFamily="34" charset="0"/>
                        </a:rPr>
                        <a:t> what do we mean by 'thermal gloves’.</a:t>
                      </a:r>
                    </a:p>
                    <a:p>
                      <a:pPr algn="ctr"/>
                      <a:endParaRPr lang="en-GB" sz="1400" b="0" u="none" dirty="0">
                        <a:solidFill>
                          <a:schemeClr val="tx1"/>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Put the words together and exothermic means to give out heat.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Circle which of the following reactions are </a:t>
                      </a:r>
                    </a:p>
                    <a:p>
                      <a:pPr algn="ctr"/>
                      <a:r>
                        <a:rPr lang="en-GB" sz="1400" b="1" u="none" dirty="0">
                          <a:solidFill>
                            <a:schemeClr val="tx1"/>
                          </a:solidFill>
                          <a:latin typeface="Century Gothic" panose="020B0502020202020204" pitchFamily="34" charset="0"/>
                          <a:cs typeface="Arial" panose="020B0604020202020204" pitchFamily="34" charset="0"/>
                        </a:rPr>
                        <a:t>exothermic when you add the chemicals together.</a:t>
                      </a: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exothermic [in chemistry].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u="none" kern="1200" dirty="0">
                          <a:solidFill>
                            <a:schemeClr val="tx1"/>
                          </a:solidFill>
                          <a:latin typeface="Century Gothic" panose="020B0502020202020204" pitchFamily="34" charset="0"/>
                          <a:ea typeface="+mn-ea"/>
                          <a:cs typeface="Arial" panose="020B0604020202020204" pitchFamily="34" charset="0"/>
                        </a:rPr>
                        <a:t>A chemical reaction where energy is transferred from the chemicals to the surroundings (usually in the form of heat).</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0" u="none" kern="1200" dirty="0">
                        <a:solidFill>
                          <a:schemeClr val="tx1"/>
                        </a:solidFill>
                        <a:latin typeface="Century Gothic" panose="020B0502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1" u="none" kern="1200" dirty="0">
                          <a:solidFill>
                            <a:schemeClr val="tx1"/>
                          </a:solidFill>
                          <a:latin typeface="Century Gothic" panose="020B0502020202020204" pitchFamily="34" charset="0"/>
                          <a:ea typeface="+mn-ea"/>
                          <a:cs typeface="Arial" panose="020B0604020202020204" pitchFamily="34" charset="0"/>
                        </a:rPr>
                        <a:t>Some syllabuses use the word release in the definition – </a:t>
                      </a:r>
                      <a:r>
                        <a:rPr lang="en-GB" sz="1400" b="0" i="1" u="none" kern="1200" dirty="0" err="1">
                          <a:solidFill>
                            <a:schemeClr val="tx1"/>
                          </a:solidFill>
                          <a:latin typeface="Century Gothic" panose="020B0502020202020204" pitchFamily="34" charset="0"/>
                          <a:ea typeface="+mn-ea"/>
                          <a:cs typeface="Arial" panose="020B0604020202020204" pitchFamily="34" charset="0"/>
                        </a:rPr>
                        <a:t>eg</a:t>
                      </a:r>
                      <a:r>
                        <a:rPr lang="en-GB" sz="1400" b="0" i="1" u="none" kern="1200" dirty="0">
                          <a:solidFill>
                            <a:schemeClr val="tx1"/>
                          </a:solidFill>
                          <a:latin typeface="Century Gothic" panose="020B0502020202020204" pitchFamily="34" charset="0"/>
                          <a:ea typeface="+mn-ea"/>
                          <a:cs typeface="Arial" panose="020B0604020202020204" pitchFamily="34" charset="0"/>
                        </a:rPr>
                        <a:t>, a chemical reaction that involves the release of energy in the form of heat or light.</a:t>
                      </a:r>
                    </a:p>
                    <a:p>
                      <a:pPr marL="0" algn="ctr" defTabSz="914400" rtl="0" eaLnBrk="1" latinLnBrk="0" hangingPunct="1"/>
                      <a:endParaRPr lang="en-GB" sz="1400" b="1" u="none" kern="1200" dirty="0">
                        <a:solidFill>
                          <a:schemeClr val="tx1"/>
                        </a:solidFill>
                        <a:latin typeface="Century Gothic" panose="020B0502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2" name="Table 2">
            <a:extLst>
              <a:ext uri="{FF2B5EF4-FFF2-40B4-BE49-F238E27FC236}">
                <a16:creationId xmlns:a16="http://schemas.microsoft.com/office/drawing/2014/main" id="{CEBF2B4B-4D65-6E1F-160C-65BF595AAF2D}"/>
              </a:ext>
            </a:extLst>
          </p:cNvPr>
          <p:cNvGraphicFramePr>
            <a:graphicFrameLocks noGrp="1"/>
          </p:cNvGraphicFramePr>
          <p:nvPr>
            <p:extLst>
              <p:ext uri="{D42A27DB-BD31-4B8C-83A1-F6EECF244321}">
                <p14:modId xmlns:p14="http://schemas.microsoft.com/office/powerpoint/2010/main" val="538511285"/>
              </p:ext>
            </p:extLst>
          </p:nvPr>
        </p:nvGraphicFramePr>
        <p:xfrm>
          <a:off x="968415" y="4429584"/>
          <a:ext cx="4528790" cy="2004286"/>
        </p:xfrm>
        <a:graphic>
          <a:graphicData uri="http://schemas.openxmlformats.org/drawingml/2006/table">
            <a:tbl>
              <a:tblPr firstRow="1" bandRow="1">
                <a:tableStyleId>{5C22544A-7EE6-4342-B048-85BDC9FD1C3A}</a:tableStyleId>
              </a:tblPr>
              <a:tblGrid>
                <a:gridCol w="892371">
                  <a:extLst>
                    <a:ext uri="{9D8B030D-6E8A-4147-A177-3AD203B41FA5}">
                      <a16:colId xmlns:a16="http://schemas.microsoft.com/office/drawing/2014/main" val="797918537"/>
                    </a:ext>
                  </a:extLst>
                </a:gridCol>
                <a:gridCol w="1143828">
                  <a:extLst>
                    <a:ext uri="{9D8B030D-6E8A-4147-A177-3AD203B41FA5}">
                      <a16:colId xmlns:a16="http://schemas.microsoft.com/office/drawing/2014/main" val="1677363015"/>
                    </a:ext>
                  </a:extLst>
                </a:gridCol>
                <a:gridCol w="1135124">
                  <a:extLst>
                    <a:ext uri="{9D8B030D-6E8A-4147-A177-3AD203B41FA5}">
                      <a16:colId xmlns:a16="http://schemas.microsoft.com/office/drawing/2014/main" val="2882032094"/>
                    </a:ext>
                  </a:extLst>
                </a:gridCol>
                <a:gridCol w="1357467">
                  <a:extLst>
                    <a:ext uri="{9D8B030D-6E8A-4147-A177-3AD203B41FA5}">
                      <a16:colId xmlns:a16="http://schemas.microsoft.com/office/drawing/2014/main" val="1745862944"/>
                    </a:ext>
                  </a:extLst>
                </a:gridCol>
              </a:tblGrid>
              <a:tr h="507741">
                <a:tc>
                  <a:txBody>
                    <a:bodyPr/>
                    <a:lstStyle/>
                    <a:p>
                      <a:r>
                        <a:rPr lang="en-US" sz="1200" dirty="0">
                          <a:latin typeface="Century Gothic" panose="020B0502020202020204" pitchFamily="34" charset="0"/>
                        </a:rPr>
                        <a:t>Reaction</a:t>
                      </a:r>
                    </a:p>
                  </a:txBody>
                  <a:tcPr>
                    <a:solidFill>
                      <a:srgbClr val="C8102E"/>
                    </a:solidFill>
                  </a:tcPr>
                </a:tc>
                <a:tc>
                  <a:txBody>
                    <a:bodyPr/>
                    <a:lstStyle/>
                    <a:p>
                      <a:r>
                        <a:rPr lang="en-US" sz="1200" dirty="0">
                          <a:latin typeface="Century Gothic" panose="020B0502020202020204" pitchFamily="34" charset="0"/>
                        </a:rPr>
                        <a:t>Temperature before (</a:t>
                      </a:r>
                      <a:r>
                        <a:rPr lang="en-US" sz="1200" baseline="30000" dirty="0" err="1">
                          <a:latin typeface="Century Gothic" panose="020B0502020202020204" pitchFamily="34" charset="0"/>
                        </a:rPr>
                        <a:t>o</a:t>
                      </a:r>
                      <a:r>
                        <a:rPr lang="en-US" sz="1200" dirty="0" err="1">
                          <a:latin typeface="Century Gothic" panose="020B0502020202020204" pitchFamily="34" charset="0"/>
                        </a:rPr>
                        <a:t>C</a:t>
                      </a:r>
                      <a:r>
                        <a:rPr lang="en-US" sz="1200" dirty="0">
                          <a:latin typeface="Century Gothic" panose="020B0502020202020204" pitchFamily="34" charset="0"/>
                        </a:rPr>
                        <a:t>)</a:t>
                      </a:r>
                    </a:p>
                  </a:txBody>
                  <a:tcPr>
                    <a:solidFill>
                      <a:srgbClr val="C8102E"/>
                    </a:solidFill>
                  </a:tcPr>
                </a:tc>
                <a:tc>
                  <a:txBody>
                    <a:bodyPr/>
                    <a:lstStyle/>
                    <a:p>
                      <a:r>
                        <a:rPr lang="en-US" sz="1200" dirty="0">
                          <a:latin typeface="Century Gothic" panose="020B0502020202020204" pitchFamily="34" charset="0"/>
                        </a:rPr>
                        <a:t>Temperature after (</a:t>
                      </a:r>
                      <a:r>
                        <a:rPr lang="en-US" sz="1200" baseline="30000" dirty="0" err="1">
                          <a:latin typeface="Century Gothic" panose="020B0502020202020204" pitchFamily="34" charset="0"/>
                        </a:rPr>
                        <a:t>o</a:t>
                      </a:r>
                      <a:r>
                        <a:rPr lang="en-US" sz="1200" dirty="0" err="1">
                          <a:latin typeface="Century Gothic" panose="020B0502020202020204" pitchFamily="34" charset="0"/>
                        </a:rPr>
                        <a:t>C</a:t>
                      </a:r>
                      <a:r>
                        <a:rPr lang="en-US" sz="1200" dirty="0">
                          <a:latin typeface="Century Gothic" panose="020B0502020202020204" pitchFamily="34" charset="0"/>
                        </a:rPr>
                        <a:t>)</a:t>
                      </a:r>
                    </a:p>
                  </a:txBody>
                  <a:tcPr>
                    <a:solidFill>
                      <a:srgbClr val="C8102E"/>
                    </a:solidFill>
                  </a:tcPr>
                </a:tc>
                <a:tc>
                  <a:txBody>
                    <a:bodyPr/>
                    <a:lstStyle/>
                    <a:p>
                      <a:r>
                        <a:rPr lang="en-US" sz="1200" dirty="0">
                          <a:latin typeface="Century Gothic" panose="020B0502020202020204" pitchFamily="34" charset="0"/>
                        </a:rPr>
                        <a:t>Temperature change</a:t>
                      </a:r>
                    </a:p>
                  </a:txBody>
                  <a:tcPr>
                    <a:solidFill>
                      <a:srgbClr val="C8102E"/>
                    </a:solidFill>
                  </a:tcPr>
                </a:tc>
                <a:extLst>
                  <a:ext uri="{0D108BD9-81ED-4DB2-BD59-A6C34878D82A}">
                    <a16:rowId xmlns:a16="http://schemas.microsoft.com/office/drawing/2014/main" val="3530721248"/>
                  </a:ext>
                </a:extLst>
              </a:tr>
              <a:tr h="482168">
                <a:tc>
                  <a:txBody>
                    <a:bodyPr/>
                    <a:lstStyle/>
                    <a:p>
                      <a:pPr algn="ctr"/>
                      <a:r>
                        <a:rPr lang="en-US" sz="1200" dirty="0">
                          <a:latin typeface="Century Gothic" panose="020B0502020202020204" pitchFamily="34" charset="0"/>
                        </a:rPr>
                        <a:t>A + B</a:t>
                      </a:r>
                    </a:p>
                  </a:txBody>
                  <a:tcPr anchor="ctr">
                    <a:solidFill>
                      <a:srgbClr val="FAE7EA"/>
                    </a:solidFill>
                  </a:tcPr>
                </a:tc>
                <a:tc>
                  <a:txBody>
                    <a:bodyPr/>
                    <a:lstStyle/>
                    <a:p>
                      <a:pPr algn="ctr"/>
                      <a:r>
                        <a:rPr lang="en-US" sz="1200" dirty="0">
                          <a:latin typeface="Century Gothic" panose="020B0502020202020204" pitchFamily="34" charset="0"/>
                        </a:rPr>
                        <a:t>23</a:t>
                      </a:r>
                    </a:p>
                  </a:txBody>
                  <a:tcPr anchor="ctr">
                    <a:solidFill>
                      <a:srgbClr val="FAE7EA"/>
                    </a:solidFill>
                  </a:tcPr>
                </a:tc>
                <a:tc>
                  <a:txBody>
                    <a:bodyPr/>
                    <a:lstStyle/>
                    <a:p>
                      <a:pPr algn="ctr"/>
                      <a:r>
                        <a:rPr lang="en-US" sz="1200" dirty="0">
                          <a:latin typeface="Century Gothic" panose="020B0502020202020204" pitchFamily="34" charset="0"/>
                        </a:rPr>
                        <a:t>56</a:t>
                      </a:r>
                    </a:p>
                  </a:txBody>
                  <a:tcPr anchor="ctr">
                    <a:solidFill>
                      <a:srgbClr val="FAE7EA"/>
                    </a:solidFill>
                  </a:tcPr>
                </a:tc>
                <a:tc>
                  <a:txBody>
                    <a:bodyPr/>
                    <a:lstStyle/>
                    <a:p>
                      <a:pPr algn="ctr"/>
                      <a:r>
                        <a:rPr lang="en-US" sz="1200" dirty="0">
                          <a:latin typeface="Century Gothic" panose="020B0502020202020204" pitchFamily="34" charset="0"/>
                        </a:rPr>
                        <a:t>+33</a:t>
                      </a:r>
                    </a:p>
                  </a:txBody>
                  <a:tcPr anchor="ctr">
                    <a:solidFill>
                      <a:srgbClr val="FAE7EA"/>
                    </a:solidFill>
                  </a:tcPr>
                </a:tc>
                <a:extLst>
                  <a:ext uri="{0D108BD9-81ED-4DB2-BD59-A6C34878D82A}">
                    <a16:rowId xmlns:a16="http://schemas.microsoft.com/office/drawing/2014/main" val="2841132797"/>
                  </a:ext>
                </a:extLst>
              </a:tr>
              <a:tr h="501804">
                <a:tc>
                  <a:txBody>
                    <a:bodyPr/>
                    <a:lstStyle/>
                    <a:p>
                      <a:pPr algn="ctr"/>
                      <a:r>
                        <a:rPr lang="en-US" sz="1200" dirty="0">
                          <a:latin typeface="Century Gothic" panose="020B0502020202020204" pitchFamily="34" charset="0"/>
                        </a:rPr>
                        <a:t>F + M</a:t>
                      </a:r>
                    </a:p>
                  </a:txBody>
                  <a:tcPr anchor="ctr">
                    <a:solidFill>
                      <a:srgbClr val="FAE7EA"/>
                    </a:solidFill>
                  </a:tcPr>
                </a:tc>
                <a:tc>
                  <a:txBody>
                    <a:bodyPr/>
                    <a:lstStyle/>
                    <a:p>
                      <a:pPr algn="ctr"/>
                      <a:r>
                        <a:rPr lang="en-US" sz="1200" dirty="0">
                          <a:latin typeface="Century Gothic" panose="020B0502020202020204" pitchFamily="34" charset="0"/>
                        </a:rPr>
                        <a:t>22</a:t>
                      </a:r>
                    </a:p>
                  </a:txBody>
                  <a:tcPr anchor="ctr">
                    <a:solidFill>
                      <a:srgbClr val="FAE7EA"/>
                    </a:solidFill>
                  </a:tcPr>
                </a:tc>
                <a:tc>
                  <a:txBody>
                    <a:bodyPr/>
                    <a:lstStyle/>
                    <a:p>
                      <a:pPr algn="ctr"/>
                      <a:r>
                        <a:rPr lang="en-US" sz="1200" dirty="0">
                          <a:latin typeface="Century Gothic" panose="020B0502020202020204" pitchFamily="34" charset="0"/>
                        </a:rPr>
                        <a:t>10</a:t>
                      </a:r>
                    </a:p>
                  </a:txBody>
                  <a:tcPr anchor="ctr">
                    <a:solidFill>
                      <a:srgbClr val="FAE7EA"/>
                    </a:solidFill>
                  </a:tcPr>
                </a:tc>
                <a:tc>
                  <a:txBody>
                    <a:bodyPr/>
                    <a:lstStyle/>
                    <a:p>
                      <a:pPr algn="ctr"/>
                      <a:r>
                        <a:rPr lang="en-US" sz="1200" dirty="0">
                          <a:latin typeface="Century Gothic" panose="020B0502020202020204" pitchFamily="34" charset="0"/>
                        </a:rPr>
                        <a:t>–12</a:t>
                      </a:r>
                    </a:p>
                  </a:txBody>
                  <a:tcPr anchor="ctr">
                    <a:solidFill>
                      <a:srgbClr val="FAE7EA"/>
                    </a:solidFill>
                  </a:tcPr>
                </a:tc>
                <a:extLst>
                  <a:ext uri="{0D108BD9-81ED-4DB2-BD59-A6C34878D82A}">
                    <a16:rowId xmlns:a16="http://schemas.microsoft.com/office/drawing/2014/main" val="1736846212"/>
                  </a:ext>
                </a:extLst>
              </a:tr>
              <a:tr h="512573">
                <a:tc>
                  <a:txBody>
                    <a:bodyPr/>
                    <a:lstStyle/>
                    <a:p>
                      <a:pPr algn="ctr"/>
                      <a:r>
                        <a:rPr lang="en-US" sz="1200" dirty="0">
                          <a:latin typeface="Century Gothic" panose="020B0502020202020204" pitchFamily="34" charset="0"/>
                        </a:rPr>
                        <a:t>T + Q</a:t>
                      </a:r>
                    </a:p>
                  </a:txBody>
                  <a:tcPr anchor="ctr">
                    <a:solidFill>
                      <a:srgbClr val="FAE7EA"/>
                    </a:solidFill>
                  </a:tcPr>
                </a:tc>
                <a:tc>
                  <a:txBody>
                    <a:bodyPr/>
                    <a:lstStyle/>
                    <a:p>
                      <a:pPr algn="ctr"/>
                      <a:r>
                        <a:rPr lang="en-US" sz="1200" dirty="0">
                          <a:latin typeface="Century Gothic" panose="020B0502020202020204" pitchFamily="34" charset="0"/>
                        </a:rPr>
                        <a:t>10</a:t>
                      </a:r>
                    </a:p>
                  </a:txBody>
                  <a:tcPr anchor="ctr">
                    <a:solidFill>
                      <a:srgbClr val="FAE7EA"/>
                    </a:solidFill>
                  </a:tcPr>
                </a:tc>
                <a:tc>
                  <a:txBody>
                    <a:bodyPr/>
                    <a:lstStyle/>
                    <a:p>
                      <a:pPr algn="ctr"/>
                      <a:r>
                        <a:rPr lang="en-US" sz="1200" dirty="0">
                          <a:latin typeface="Century Gothic" panose="020B0502020202020204" pitchFamily="34" charset="0"/>
                        </a:rPr>
                        <a:t>78</a:t>
                      </a:r>
                    </a:p>
                  </a:txBody>
                  <a:tcPr anchor="ctr">
                    <a:solidFill>
                      <a:srgbClr val="FAE7EA"/>
                    </a:solidFill>
                  </a:tcPr>
                </a:tc>
                <a:tc>
                  <a:txBody>
                    <a:bodyPr/>
                    <a:lstStyle/>
                    <a:p>
                      <a:pPr algn="ctr"/>
                      <a:r>
                        <a:rPr lang="en-US" sz="1200" dirty="0">
                          <a:latin typeface="Century Gothic" panose="020B0502020202020204" pitchFamily="34" charset="0"/>
                        </a:rPr>
                        <a:t>+68</a:t>
                      </a:r>
                    </a:p>
                  </a:txBody>
                  <a:tcPr anchor="ctr">
                    <a:solidFill>
                      <a:srgbClr val="FAE7EA"/>
                    </a:solidFill>
                  </a:tcPr>
                </a:tc>
                <a:extLst>
                  <a:ext uri="{0D108BD9-81ED-4DB2-BD59-A6C34878D82A}">
                    <a16:rowId xmlns:a16="http://schemas.microsoft.com/office/drawing/2014/main" val="3892759485"/>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119442726"/>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Exothermic</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5" name="Oval 4">
            <a:extLst>
              <a:ext uri="{FF2B5EF4-FFF2-40B4-BE49-F238E27FC236}">
                <a16:creationId xmlns:a16="http://schemas.microsoft.com/office/drawing/2014/main" id="{383EFA59-DFE3-FAC0-B583-28D6CC46BFC2}"/>
              </a:ext>
              <a:ext uri="{C183D7F6-B498-43B3-948B-1728B52AA6E4}">
                <adec:decorative xmlns:adec="http://schemas.microsoft.com/office/drawing/2017/decorative" val="1"/>
              </a:ext>
            </a:extLst>
          </p:cNvPr>
          <p:cNvSpPr/>
          <p:nvPr/>
        </p:nvSpPr>
        <p:spPr>
          <a:xfrm>
            <a:off x="968415" y="6000881"/>
            <a:ext cx="826932" cy="438154"/>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D1C4DC87-AEDA-D895-E715-C20B9BA5AC6C}"/>
              </a:ext>
              <a:ext uri="{C183D7F6-B498-43B3-948B-1728B52AA6E4}">
                <adec:decorative xmlns:adec="http://schemas.microsoft.com/office/drawing/2017/decorative" val="1"/>
              </a:ext>
            </a:extLst>
          </p:cNvPr>
          <p:cNvSpPr/>
          <p:nvPr/>
        </p:nvSpPr>
        <p:spPr>
          <a:xfrm>
            <a:off x="968415" y="4957860"/>
            <a:ext cx="826932" cy="438154"/>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17AA4030-D59D-E107-6566-063E02BDFF71}"/>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answers: exothermic</a:t>
            </a:r>
          </a:p>
        </p:txBody>
      </p:sp>
    </p:spTree>
    <p:extLst>
      <p:ext uri="{BB962C8B-B14F-4D97-AF65-F5344CB8AC3E}">
        <p14:creationId xmlns:p14="http://schemas.microsoft.com/office/powerpoint/2010/main" val="35108958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13472</TotalTime>
  <Words>1775</Words>
  <Application>Microsoft Office PowerPoint</Application>
  <PresentationFormat>Widescreen</PresentationFormat>
  <Paragraphs>252</Paragraphs>
  <Slides>14</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Cambria Math</vt:lpstr>
      <vt:lpstr>Century Gothic</vt:lpstr>
      <vt:lpstr>Courier New</vt:lpstr>
      <vt:lpstr>Office Theme</vt:lpstr>
      <vt:lpstr>14–16 years</vt:lpstr>
      <vt:lpstr>Integrated instructions</vt:lpstr>
      <vt:lpstr>Integrated instructions: enthalpy change of combustion</vt:lpstr>
      <vt:lpstr>Frayer models</vt:lpstr>
      <vt:lpstr>Frayer model template</vt:lpstr>
      <vt:lpstr>Frayer model: exothermic</vt:lpstr>
      <vt:lpstr>Frayer model: combustion</vt:lpstr>
      <vt:lpstr>Frayer model: incomplete combustion</vt:lpstr>
      <vt:lpstr>Frayer model suggested answers: exothermic</vt:lpstr>
      <vt:lpstr>Frayer model suggested answers: combustion</vt:lpstr>
      <vt:lpstr>Frayer model suggested answers: incomplete combustion</vt:lpstr>
      <vt:lpstr>Johnstone’s triangle</vt:lpstr>
      <vt:lpstr>Johnstone’s triangle learner version</vt:lpstr>
      <vt:lpstr>Johnstone’s triangle suggested answer</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Enthalpy change of combustion slides</dc:title>
  <dc:creator>Royal Society of Chemistry</dc:creator>
  <cp:keywords>enthalpy, combustion, ethanol, temperature, mass, heat energy change, alcohol, copper calorimeter, spirit burner, exothermic, fuel. practical</cp:keywords>
  <dc:description>From https://rsc.li/4a2Ko7l, practical video </dc:description>
  <cp:lastModifiedBy>Georgia Murphy</cp:lastModifiedBy>
  <cp:revision>438</cp:revision>
  <cp:lastPrinted>2019-10-13T17:18:54Z</cp:lastPrinted>
  <dcterms:created xsi:type="dcterms:W3CDTF">2017-10-18T10:44:09Z</dcterms:created>
  <dcterms:modified xsi:type="dcterms:W3CDTF">2024-01-10T11:34:00Z</dcterms:modified>
</cp:coreProperties>
</file>