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3" r:id="rId5"/>
    <p:sldId id="274"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A1883"/>
    <a:srgbClr val="FF9E1B"/>
    <a:srgbClr val="54585A"/>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87"/>
    <p:restoredTop sz="91667" autoAdjust="0"/>
  </p:normalViewPr>
  <p:slideViewPr>
    <p:cSldViewPr snapToGrid="0" snapToObjects="1">
      <p:cViewPr varScale="1">
        <p:scale>
          <a:sx n="102" d="100"/>
          <a:sy n="102" d="100"/>
        </p:scale>
        <p:origin x="1986" y="120"/>
      </p:cViewPr>
      <p:guideLst>
        <p:guide orient="horz" pos="2682"/>
        <p:guide pos="2880"/>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04/09/2019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Chemistry World. Use this slide with students aged 14-16 as a lesson starter when teaching about metal extraction and the importance of reducing the use of Earth’s resources (sustainable development). The questions provide a valuable recap of other topics including Separating mixtures and Nanoparticles.</a:t>
            </a:r>
            <a:endParaRPr lang="en-GB" sz="1200" dirty="0" smtClean="0">
              <a:solidFill>
                <a:srgbClr val="222222"/>
              </a:solidFill>
              <a:latin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1518746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Q1.</a:t>
            </a:r>
            <a:r>
              <a:rPr lang="en-GB" baseline="0" dirty="0" smtClean="0"/>
              <a:t> Strictly speaking the type of distillation used in whisky production is fractional distillation. Fractional distillation is used to separate two miscible liquids </a:t>
            </a:r>
            <a:r>
              <a:rPr lang="en-GB" baseline="0" dirty="0" smtClean="0"/>
              <a:t>whereas simple </a:t>
            </a:r>
            <a:r>
              <a:rPr lang="en-GB" baseline="0" dirty="0" smtClean="0"/>
              <a:t>distillation is used to separate a solvent from a solution. </a:t>
            </a:r>
          </a:p>
          <a:p>
            <a:r>
              <a:rPr lang="en-GB" baseline="0" dirty="0" smtClean="0"/>
              <a:t>Fractional distillation works because of the difference in boiling points of the two liquids to be separated. When the mixture is heated, the liquid with the lower boiling point evaporates first and turns into a vapour. The vapour is then cooled at which point it condenses and can be collected.</a:t>
            </a:r>
          </a:p>
          <a:p>
            <a:r>
              <a:rPr lang="en-GB" baseline="0" dirty="0" smtClean="0"/>
              <a:t>Q2. Nanoparticles are particles with a diameter of less than 100 nm or 1 × 10</a:t>
            </a:r>
            <a:r>
              <a:rPr lang="en-GB" baseline="30000" dirty="0" smtClean="0"/>
              <a:t>-7</a:t>
            </a:r>
            <a:r>
              <a:rPr lang="en-GB" baseline="0" dirty="0" smtClean="0"/>
              <a:t> m (1 nm = 1× 10</a:t>
            </a:r>
            <a:r>
              <a:rPr lang="en-GB" baseline="30000" dirty="0" smtClean="0"/>
              <a:t>-9</a:t>
            </a:r>
            <a:r>
              <a:rPr lang="en-GB" baseline="0" dirty="0" smtClean="0"/>
              <a:t> m). They have a large surface area to volume ratio which gives them unique properties and makes them good at absorbing the copper from the solution.</a:t>
            </a:r>
          </a:p>
          <a:p>
            <a:r>
              <a:rPr lang="en-GB" baseline="0" dirty="0" smtClean="0"/>
              <a:t>Q3. Copper is obtained from copper ore but the Earth’s resources of metal ores, especially copper ore are becoming scarce. Recovering the copper and reusing it, makes the distillation process using copper stills more sustainable.</a:t>
            </a:r>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25778257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rsc.li/2lBRjjO"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s://rsc.li/2lBRjj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pic>
        <p:nvPicPr>
          <p:cNvPr id="5" name="Picture 4"/>
          <p:cNvPicPr>
            <a:picLocks noChangeAspect="1"/>
          </p:cNvPicPr>
          <p:nvPr/>
        </p:nvPicPr>
        <p:blipFill>
          <a:blip r:embed="rId3"/>
          <a:stretch>
            <a:fillRect/>
          </a:stretch>
        </p:blipFill>
        <p:spPr>
          <a:xfrm>
            <a:off x="2565779" y="5967567"/>
            <a:ext cx="1084997" cy="733106"/>
          </a:xfrm>
          <a:prstGeom prst="rect">
            <a:avLst/>
          </a:prstGeom>
        </p:spPr>
      </p:pic>
      <p:sp>
        <p:nvSpPr>
          <p:cNvPr id="10" name="Title 2">
            <a:extLst>
              <a:ext uri="{FF2B5EF4-FFF2-40B4-BE49-F238E27FC236}">
                <a16:creationId xmlns:a16="http://schemas.microsoft.com/office/drawing/2014/main" id="{E1FB8C7A-6F1E-6C4F-84AA-61CCD4C8EAC2}"/>
              </a:ext>
            </a:extLst>
          </p:cNvPr>
          <p:cNvSpPr>
            <a:spLocks noGrp="1"/>
          </p:cNvSpPr>
          <p:nvPr>
            <p:ph type="title"/>
          </p:nvPr>
        </p:nvSpPr>
        <p:spPr>
          <a:xfrm>
            <a:off x="395744" y="-73928"/>
            <a:ext cx="8222163" cy="1325563"/>
          </a:xfrm>
        </p:spPr>
        <p:txBody>
          <a:bodyPr>
            <a:normAutofit/>
          </a:bodyPr>
          <a:lstStyle/>
          <a:p>
            <a:r>
              <a:rPr lang="en-GB" sz="3000" dirty="0" smtClean="0"/>
              <a:t>Catalyst metal recovery adds greener notes to whisky production</a:t>
            </a:r>
            <a:endParaRPr lang="en-GB" sz="3000" dirty="0"/>
          </a:p>
        </p:txBody>
      </p:sp>
      <p:sp>
        <p:nvSpPr>
          <p:cNvPr id="11"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395744" y="1379649"/>
            <a:ext cx="8349955" cy="2689756"/>
          </a:xfrm>
        </p:spPr>
        <p:txBody>
          <a:bodyPr>
            <a:normAutofit/>
          </a:bodyPr>
          <a:lstStyle/>
          <a:p>
            <a:r>
              <a:rPr lang="en-GB" sz="1800" dirty="0"/>
              <a:t>During its production whisky is distilled. Using copper stills for this process is important for developing the flavour and character of the whisky. However, a considerable amount of copper leaches into the whisky – the manufacturer removes this before the whisky is aged and bottled.</a:t>
            </a:r>
          </a:p>
          <a:p>
            <a:pPr>
              <a:spcBef>
                <a:spcPts val="600"/>
              </a:spcBef>
            </a:pPr>
            <a:r>
              <a:rPr lang="en-GB" sz="1800" dirty="0"/>
              <a:t>Researchers have recently discovered a new way to remove the copper that also allows it to be recycled. The copper is absorbed onto magnetite nanoparticles which can then be separated out using a magnet. The copper is then recovered and used as a catalyst in reactions to produce a wide array of products from polymers to pharmaceuticals.</a:t>
            </a:r>
            <a:endParaRPr lang="en-GB" sz="1800" dirty="0"/>
          </a:p>
        </p:txBody>
      </p:sp>
      <p:sp>
        <p:nvSpPr>
          <p:cNvPr id="12" name="TextBox 11"/>
          <p:cNvSpPr txBox="1"/>
          <p:nvPr/>
        </p:nvSpPr>
        <p:spPr>
          <a:xfrm>
            <a:off x="395744" y="1047011"/>
            <a:ext cx="6989893" cy="307777"/>
          </a:xfrm>
          <a:prstGeom prst="rect">
            <a:avLst/>
          </a:prstGeom>
          <a:noFill/>
        </p:spPr>
        <p:txBody>
          <a:bodyPr wrap="square" rtlCol="0">
            <a:spAutoFit/>
          </a:bodyPr>
          <a:lstStyle/>
          <a:p>
            <a:r>
              <a:rPr lang="en-GB" sz="1400" i="1" dirty="0" smtClean="0">
                <a:solidFill>
                  <a:srgbClr val="004976"/>
                </a:solidFill>
              </a:rPr>
              <a:t>Read the full article at </a:t>
            </a:r>
            <a:r>
              <a:rPr lang="en-GB" sz="1400" i="1" dirty="0" smtClean="0">
                <a:solidFill>
                  <a:srgbClr val="004976"/>
                </a:solidFill>
                <a:hlinkClick r:id="rId4"/>
              </a:rPr>
              <a:t>rsc.li/2lBRjjO</a:t>
            </a:r>
            <a:endParaRPr lang="en-GB" sz="1400" i="1" dirty="0">
              <a:solidFill>
                <a:srgbClr val="004976"/>
              </a:solidFill>
            </a:endParaRPr>
          </a:p>
        </p:txBody>
      </p:sp>
    </p:spTree>
    <p:extLst>
      <p:ext uri="{BB962C8B-B14F-4D97-AF65-F5344CB8AC3E}">
        <p14:creationId xmlns:p14="http://schemas.microsoft.com/office/powerpoint/2010/main" val="37961300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dirty="0"/>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395744" y="-73928"/>
            <a:ext cx="8222163" cy="1325563"/>
          </a:xfrm>
        </p:spPr>
        <p:txBody>
          <a:bodyPr>
            <a:normAutofit/>
          </a:bodyPr>
          <a:lstStyle/>
          <a:p>
            <a:r>
              <a:rPr lang="en-GB" sz="3000" dirty="0" smtClean="0"/>
              <a:t>Catalyst metal recovery adds greener notes to whisky production</a:t>
            </a:r>
            <a:endParaRPr lang="en-GB" sz="3000"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395744" y="1379649"/>
            <a:ext cx="8349955" cy="2689756"/>
          </a:xfrm>
        </p:spPr>
        <p:txBody>
          <a:bodyPr>
            <a:normAutofit/>
          </a:bodyPr>
          <a:lstStyle/>
          <a:p>
            <a:r>
              <a:rPr lang="en-GB" sz="1800" dirty="0" smtClean="0"/>
              <a:t>During its production whisky is distilled. Using copper stills for this process is important for developing the flavour and character of the whisky. </a:t>
            </a:r>
            <a:r>
              <a:rPr lang="en-GB" sz="1800" dirty="0" smtClean="0"/>
              <a:t>However, </a:t>
            </a:r>
            <a:r>
              <a:rPr lang="en-GB" sz="1800" dirty="0" smtClean="0"/>
              <a:t>a considerable amount of copper leaches into the whisky </a:t>
            </a:r>
            <a:r>
              <a:rPr lang="en-GB" sz="1800" dirty="0" smtClean="0"/>
              <a:t>– the </a:t>
            </a:r>
            <a:r>
              <a:rPr lang="en-GB" sz="1800" dirty="0" smtClean="0"/>
              <a:t>manufacturer removes </a:t>
            </a:r>
            <a:r>
              <a:rPr lang="en-GB" sz="1800" dirty="0" smtClean="0"/>
              <a:t>this before </a:t>
            </a:r>
            <a:r>
              <a:rPr lang="en-GB" sz="1800" dirty="0" smtClean="0"/>
              <a:t>the whisky is aged and bottled.</a:t>
            </a:r>
          </a:p>
          <a:p>
            <a:pPr>
              <a:spcBef>
                <a:spcPts val="600"/>
              </a:spcBef>
            </a:pPr>
            <a:r>
              <a:rPr lang="en-GB" sz="1800" dirty="0" smtClean="0"/>
              <a:t>Researchers have recently discovered a new way to remove the copper that also allows it to be recycled. The copper is absorbed onto magnetite nanoparticles </a:t>
            </a:r>
            <a:r>
              <a:rPr lang="en-GB" sz="1800" dirty="0"/>
              <a:t>which can then be separated out using </a:t>
            </a:r>
            <a:r>
              <a:rPr lang="en-GB" sz="1800" dirty="0" smtClean="0"/>
              <a:t>a magnet. The copper is then recovered and used as a catalyst in reactions to produce a wide array of products from polymers to pharmaceuticals.</a:t>
            </a:r>
            <a:endParaRPr lang="en-GB" sz="1800" dirty="0"/>
          </a:p>
        </p:txBody>
      </p:sp>
      <p:pic>
        <p:nvPicPr>
          <p:cNvPr id="5" name="Picture 4"/>
          <p:cNvPicPr>
            <a:picLocks noChangeAspect="1"/>
          </p:cNvPicPr>
          <p:nvPr/>
        </p:nvPicPr>
        <p:blipFill>
          <a:blip r:embed="rId3"/>
          <a:stretch>
            <a:fillRect/>
          </a:stretch>
        </p:blipFill>
        <p:spPr>
          <a:xfrm>
            <a:off x="2565779" y="5967567"/>
            <a:ext cx="1084997" cy="733106"/>
          </a:xfrm>
          <a:prstGeom prst="rect">
            <a:avLst/>
          </a:prstGeom>
        </p:spPr>
      </p:pic>
      <p:sp>
        <p:nvSpPr>
          <p:cNvPr id="6" name="TextBox 5"/>
          <p:cNvSpPr txBox="1"/>
          <p:nvPr/>
        </p:nvSpPr>
        <p:spPr>
          <a:xfrm>
            <a:off x="395744" y="1047011"/>
            <a:ext cx="6989893" cy="307777"/>
          </a:xfrm>
          <a:prstGeom prst="rect">
            <a:avLst/>
          </a:prstGeom>
          <a:noFill/>
        </p:spPr>
        <p:txBody>
          <a:bodyPr wrap="square" rtlCol="0">
            <a:spAutoFit/>
          </a:bodyPr>
          <a:lstStyle/>
          <a:p>
            <a:r>
              <a:rPr lang="en-GB" sz="1400" i="1" dirty="0" smtClean="0">
                <a:solidFill>
                  <a:srgbClr val="004976"/>
                </a:solidFill>
              </a:rPr>
              <a:t>Read the full article at </a:t>
            </a:r>
            <a:r>
              <a:rPr lang="en-GB" sz="1400" i="1" dirty="0" smtClean="0">
                <a:solidFill>
                  <a:srgbClr val="004976"/>
                </a:solidFill>
                <a:hlinkClick r:id="rId4"/>
              </a:rPr>
              <a:t>rsc.li/2lBRjjO</a:t>
            </a:r>
            <a:endParaRPr lang="en-GB" sz="1400" i="1" dirty="0">
              <a:solidFill>
                <a:srgbClr val="004976"/>
              </a:solidFill>
            </a:endParaRPr>
          </a:p>
        </p:txBody>
      </p:sp>
      <p:sp>
        <p:nvSpPr>
          <p:cNvPr id="7" name="Content Placeholder 3">
            <a:extLst>
              <a:ext uri="{FF2B5EF4-FFF2-40B4-BE49-F238E27FC236}">
                <a16:creationId xmlns:a16="http://schemas.microsoft.com/office/drawing/2014/main" id="{46D93CE8-DF7B-584A-90B2-D75DC0F3F499}"/>
              </a:ext>
            </a:extLst>
          </p:cNvPr>
          <p:cNvSpPr txBox="1">
            <a:spLocks/>
          </p:cNvSpPr>
          <p:nvPr/>
        </p:nvSpPr>
        <p:spPr>
          <a:xfrm>
            <a:off x="395744" y="4109623"/>
            <a:ext cx="8349956" cy="1777508"/>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600"/>
              </a:spcBef>
            </a:pPr>
            <a:r>
              <a:rPr lang="en-GB" sz="1800" dirty="0" smtClean="0"/>
              <a:t>Q1. Describe how distillation can be used to separate two miscible liquids.</a:t>
            </a:r>
          </a:p>
          <a:p>
            <a:pPr marL="450850" indent="-450850">
              <a:spcBef>
                <a:spcPts val="300"/>
              </a:spcBef>
            </a:pPr>
            <a:r>
              <a:rPr lang="en-GB" sz="1800" dirty="0" smtClean="0"/>
              <a:t>Q2. The copper is removed from the distillate by being absorbed onto magnetite nanoparticles. What makes a particle a nanoparticle and what property do nanoparticles have that make them good at absorbing the copper?</a:t>
            </a:r>
          </a:p>
          <a:p>
            <a:pPr>
              <a:spcBef>
                <a:spcPts val="300"/>
              </a:spcBef>
            </a:pPr>
            <a:r>
              <a:rPr lang="en-GB" sz="1800" dirty="0" smtClean="0"/>
              <a:t>Q3. Why is it important to recover the copper?</a:t>
            </a:r>
            <a:endParaRPr lang="en-GB" sz="1800" dirty="0"/>
          </a:p>
        </p:txBody>
      </p:sp>
    </p:spTree>
    <p:extLst>
      <p:ext uri="{BB962C8B-B14F-4D97-AF65-F5344CB8AC3E}">
        <p14:creationId xmlns:p14="http://schemas.microsoft.com/office/powerpoint/2010/main" val="162032829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Template xmlns="27d643f5-4560-4eff-9f48-d0fe6b2bec2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07900DF-3EEF-46A5-94A9-21789EBC7165}">
  <ds:schemaRefs>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27d643f5-4560-4eff-9f48-d0fe6b2bec2d"/>
    <ds:schemaRef ds:uri="http://www.w3.org/XML/1998/namespace"/>
    <ds:schemaRef ds:uri="http://purl.org/dc/dcmitype/"/>
  </ds:schemaRefs>
</ds:datastoreItem>
</file>

<file path=customXml/itemProps2.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D9B7705-6E4A-433D-914A-8894B6FAEA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525</TotalTime>
  <Words>555</Words>
  <Application>Microsoft Office PowerPoint</Application>
  <PresentationFormat>On-screen Show (4:3)</PresentationFormat>
  <Paragraphs>20</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1_RSC_Plain_no footer</vt:lpstr>
      <vt:lpstr>Catalyst metal recovery adds greener notes to whisky production</vt:lpstr>
      <vt:lpstr>Catalyst metal recovery adds greener notes to whisky production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EiC</dc:creator>
  <cp:keywords>Nanoparticles;Sustainability;Metal extraction</cp:keywords>
  <cp:lastModifiedBy>Jamie Durrani</cp:lastModifiedBy>
  <cp:revision>45</cp:revision>
  <dcterms:created xsi:type="dcterms:W3CDTF">2019-06-17T10:12:16Z</dcterms:created>
  <dcterms:modified xsi:type="dcterms:W3CDTF">2019-09-04T13:34:36Z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