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8"/>
  </p:notesMasterIdLst>
  <p:sldIdLst>
    <p:sldId id="284" r:id="rId2"/>
    <p:sldId id="287" r:id="rId3"/>
    <p:sldId id="288" r:id="rId4"/>
    <p:sldId id="289" r:id="rId5"/>
    <p:sldId id="313" r:id="rId6"/>
    <p:sldId id="303" r:id="rId7"/>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C74B60E9-655C-E89A-6316-3841AD519658}" name="Juliet Kennard" initials="JK" userId="S::KennardJ@rsc.org::171ce03e-ecb9-44f8-bcbb-a85643c4c66a"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6F62"/>
    <a:srgbClr val="E6F1EF"/>
    <a:srgbClr val="EDF6F9"/>
    <a:srgbClr val="48A9C5"/>
    <a:srgbClr val="FAE7EA"/>
    <a:srgbClr val="F7DBE0"/>
    <a:srgbClr val="F4CFD5"/>
    <a:srgbClr val="FF9E1B"/>
    <a:srgbClr val="C8102E"/>
    <a:srgbClr val="00497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0124"/>
    <p:restoredTop sz="69095" autoAdjust="0"/>
  </p:normalViewPr>
  <p:slideViewPr>
    <p:cSldViewPr snapToGrid="0" snapToObjects="1">
      <p:cViewPr>
        <p:scale>
          <a:sx n="52" d="100"/>
          <a:sy n="52" d="100"/>
        </p:scale>
        <p:origin x="552" y="24"/>
      </p:cViewPr>
      <p:guideLst/>
    </p:cSldViewPr>
  </p:slideViewPr>
  <p:notesTextViewPr>
    <p:cViewPr>
      <p:scale>
        <a:sx n="1" d="1"/>
        <a:sy n="1" d="1"/>
      </p:scale>
      <p:origin x="0" y="0"/>
    </p:cViewPr>
  </p:notesTextViewPr>
  <p:sorterViewPr>
    <p:cViewPr>
      <p:scale>
        <a:sx n="80" d="100"/>
        <a:sy n="8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notesMaster" Target="notesMasters/notesMaster1.xml"/><Relationship Id="rId13" Type="http://schemas.microsoft.com/office/2018/10/relationships/authors" Target="author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tableStyles" Target="tableStyle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theme" Target="theme/theme1.xml"/><Relationship Id="rId5" Type="http://schemas.openxmlformats.org/officeDocument/2006/relationships/slide" Target="slides/slide4.xml"/><Relationship Id="rId10" Type="http://schemas.openxmlformats.org/officeDocument/2006/relationships/viewProps" Target="viewProps.xml"/><Relationship Id="rId4" Type="http://schemas.openxmlformats.org/officeDocument/2006/relationships/slide" Target="slides/slide3.xml"/><Relationship Id="rId9" Type="http://schemas.openxmlformats.org/officeDocument/2006/relationships/presProps" Target="pres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35FB4679-1F8C-4553-8764-9588C2BD61A0}" type="datetimeFigureOut">
              <a:rPr lang="en-GB" smtClean="0"/>
              <a:t>18/11/2022</a:t>
            </a:fld>
            <a:endParaRPr lang="en-GB"/>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E690EE27-7117-4E03-903C-B82E3D7259F8}" type="slidenum">
              <a:rPr lang="en-GB" smtClean="0"/>
              <a:t>‹#›</a:t>
            </a:fld>
            <a:endParaRPr lang="en-GB"/>
          </a:p>
        </p:txBody>
      </p:sp>
    </p:spTree>
    <p:extLst>
      <p:ext uri="{BB962C8B-B14F-4D97-AF65-F5344CB8AC3E}">
        <p14:creationId xmlns:p14="http://schemas.microsoft.com/office/powerpoint/2010/main" val="8830111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a:t>Teacher note: Display the grid or print it out and put it on the board. Place a sticky note in a cell. Learners then write the word equation on their whiteboards.</a:t>
            </a:r>
          </a:p>
          <a:p>
            <a:br>
              <a:rPr lang="en-GB" dirty="0"/>
            </a:br>
            <a:r>
              <a:rPr lang="en-GB" dirty="0"/>
              <a:t>You can do this one reaction at a time, or assess as you go, putting several sticky notes up as the faster students complete the equations.</a:t>
            </a:r>
          </a:p>
          <a:p>
            <a:endParaRPr lang="en-GB" dirty="0"/>
          </a:p>
          <a:p>
            <a:r>
              <a:rPr lang="en-GB" dirty="0"/>
              <a:t>Change the metals/metal compounds to change the reactions possible.</a:t>
            </a:r>
          </a:p>
          <a:p>
            <a:endParaRPr lang="en-GB" dirty="0"/>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kern="1200" dirty="0">
                <a:solidFill>
                  <a:schemeClr val="tx1"/>
                </a:solidFill>
                <a:effectLst/>
                <a:latin typeface="+mn-lt"/>
                <a:ea typeface="+mn-ea"/>
                <a:cs typeface="+mn-cs"/>
              </a:rPr>
              <a:t>You can print out</a:t>
            </a:r>
            <a:r>
              <a:rPr lang="en-GB" sz="1200" kern="1200" baseline="0" dirty="0">
                <a:solidFill>
                  <a:schemeClr val="tx1"/>
                </a:solidFill>
                <a:effectLst/>
                <a:latin typeface="+mn-lt"/>
                <a:ea typeface="+mn-ea"/>
                <a:cs typeface="+mn-cs"/>
              </a:rPr>
              <a:t> </a:t>
            </a:r>
            <a:r>
              <a:rPr lang="en-GB" sz="1200" kern="1200" dirty="0">
                <a:solidFill>
                  <a:schemeClr val="tx1"/>
                </a:solidFill>
                <a:effectLst/>
                <a:latin typeface="+mn-lt"/>
                <a:ea typeface="+mn-ea"/>
                <a:cs typeface="+mn-cs"/>
              </a:rPr>
              <a:t>the reactivity series as strips from </a:t>
            </a:r>
            <a:r>
              <a:rPr lang="en-GB" b="0" i="0" u="none" strike="noStrike" dirty="0">
                <a:solidFill>
                  <a:srgbClr val="000000"/>
                </a:solidFill>
                <a:effectLst/>
                <a:latin typeface="Roboto" panose="02000000000000000000" pitchFamily="2" charset="0"/>
              </a:rPr>
              <a:t>https://rsc.li/3Gl8Jsh</a:t>
            </a:r>
            <a:endParaRPr lang="en-GB" sz="1200" kern="1200" dirty="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5"/>
          </p:nvPr>
        </p:nvSpPr>
        <p:spPr/>
        <p:txBody>
          <a:bodyPr/>
          <a:lstStyle/>
          <a:p>
            <a:fld id="{E690EE27-7117-4E03-903C-B82E3D7259F8}" type="slidenum">
              <a:rPr lang="en-GB" smtClean="0"/>
              <a:t>5</a:t>
            </a:fld>
            <a:endParaRPr lang="en-GB"/>
          </a:p>
        </p:txBody>
      </p:sp>
    </p:spTree>
    <p:extLst>
      <p:ext uri="{BB962C8B-B14F-4D97-AF65-F5344CB8AC3E}">
        <p14:creationId xmlns:p14="http://schemas.microsoft.com/office/powerpoint/2010/main" val="496205755"/>
      </p:ext>
    </p:extLst>
  </p:cSld>
  <p:clrMapOvr>
    <a:masterClrMapping/>
  </p:clrMapOvr>
</p:notes>
</file>

<file path=ppt/slideLayouts/_rels/slideLayout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2" Type="http://schemas.openxmlformats.org/officeDocument/2006/relationships/image" Target="../media/image1.png"/><Relationship Id="rId1" Type="http://schemas.openxmlformats.org/officeDocument/2006/relationships/slideMaster" Target="../slideMasters/slideMaster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png"/><Relationship Id="rId9" Type="http://schemas.openxmlformats.org/officeDocument/2006/relationships/hyperlink" Target="https://rsc.li/2UfBalB" TargetMode="Externa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7.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8.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image" Target="../media/image8.png"/><Relationship Id="rId1" Type="http://schemas.openxmlformats.org/officeDocument/2006/relationships/slideMaster" Target="../slideMasters/slideMaster1.xml"/><Relationship Id="rId4" Type="http://schemas.openxmlformats.org/officeDocument/2006/relationships/image" Target="../media/image10.png"/></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11-14 years Title, single line, generic photo">
    <p:spTree>
      <p:nvGrpSpPr>
        <p:cNvPr id="1" name=""/>
        <p:cNvGrpSpPr/>
        <p:nvPr/>
      </p:nvGrpSpPr>
      <p:grpSpPr>
        <a:xfrm>
          <a:off x="0" y="0"/>
          <a:ext cx="0" cy="0"/>
          <a:chOff x="0" y="0"/>
          <a:chExt cx="0" cy="0"/>
        </a:xfrm>
      </p:grpSpPr>
      <p:grpSp>
        <p:nvGrpSpPr>
          <p:cNvPr id="43" name="Group 42">
            <a:extLst>
              <a:ext uri="{FF2B5EF4-FFF2-40B4-BE49-F238E27FC236}">
                <a16:creationId xmlns:a16="http://schemas.microsoft.com/office/drawing/2014/main" id="{F5168C22-13C5-5042-B68D-D5810F149BD4}"/>
              </a:ext>
            </a:extLst>
          </p:cNvPr>
          <p:cNvGrpSpPr/>
          <p:nvPr userDrawn="1"/>
        </p:nvGrpSpPr>
        <p:grpSpPr>
          <a:xfrm>
            <a:off x="0" y="0"/>
            <a:ext cx="12196800" cy="6858000"/>
            <a:chOff x="0" y="0"/>
            <a:chExt cx="12196800" cy="6858000"/>
          </a:xfrm>
        </p:grpSpPr>
        <p:pic>
          <p:nvPicPr>
            <p:cNvPr id="16" name="Picture 15">
              <a:extLst>
                <a:ext uri="{FF2B5EF4-FFF2-40B4-BE49-F238E27FC236}">
                  <a16:creationId xmlns:a16="http://schemas.microsoft.com/office/drawing/2014/main" id="{01348E18-6A0F-0842-92AA-634472BB458F}"/>
                </a:ext>
              </a:extLst>
            </p:cNvPr>
            <p:cNvPicPr>
              <a:picLocks/>
            </p:cNvPicPr>
            <p:nvPr userDrawn="1"/>
          </p:nvPicPr>
          <p:blipFill>
            <a:blip r:embed="rId2"/>
            <a:stretch>
              <a:fillRect/>
            </a:stretch>
          </p:blipFill>
          <p:spPr>
            <a:xfrm>
              <a:off x="0" y="0"/>
              <a:ext cx="12196800" cy="6858000"/>
            </a:xfrm>
            <a:prstGeom prst="rect">
              <a:avLst/>
            </a:prstGeom>
          </p:spPr>
        </p:pic>
        <p:pic>
          <p:nvPicPr>
            <p:cNvPr id="42" name="Picture 41">
              <a:extLst>
                <a:ext uri="{FF2B5EF4-FFF2-40B4-BE49-F238E27FC236}">
                  <a16:creationId xmlns:a16="http://schemas.microsoft.com/office/drawing/2014/main" id="{7D0D226C-0904-EC4D-9B16-19AD25079747}"/>
                </a:ext>
              </a:extLst>
            </p:cNvPr>
            <p:cNvPicPr>
              <a:picLocks noChangeAspect="1"/>
            </p:cNvPicPr>
            <p:nvPr userDrawn="1"/>
          </p:nvPicPr>
          <p:blipFill>
            <a:blip r:embed="rId3"/>
            <a:stretch>
              <a:fillRect/>
            </a:stretch>
          </p:blipFill>
          <p:spPr>
            <a:xfrm>
              <a:off x="5306038" y="0"/>
              <a:ext cx="6855236" cy="6858000"/>
            </a:xfrm>
            <a:prstGeom prst="rect">
              <a:avLst/>
            </a:prstGeom>
          </p:spPr>
        </p:pic>
      </p:grpSp>
      <p:grpSp>
        <p:nvGrpSpPr>
          <p:cNvPr id="98" name="Group 97">
            <a:extLst>
              <a:ext uri="{FF2B5EF4-FFF2-40B4-BE49-F238E27FC236}">
                <a16:creationId xmlns:a16="http://schemas.microsoft.com/office/drawing/2014/main" id="{D1166B66-EF9F-7F44-B3D5-0039E00DA134}"/>
              </a:ext>
            </a:extLst>
          </p:cNvPr>
          <p:cNvGrpSpPr/>
          <p:nvPr userDrawn="1"/>
        </p:nvGrpSpPr>
        <p:grpSpPr>
          <a:xfrm>
            <a:off x="0" y="-1670"/>
            <a:ext cx="7622497" cy="6859670"/>
            <a:chOff x="0" y="-1670"/>
            <a:chExt cx="7622497" cy="6859670"/>
          </a:xfrm>
        </p:grpSpPr>
        <p:pic>
          <p:nvPicPr>
            <p:cNvPr id="84" name="Picture 83">
              <a:extLst>
                <a:ext uri="{FF2B5EF4-FFF2-40B4-BE49-F238E27FC236}">
                  <a16:creationId xmlns:a16="http://schemas.microsoft.com/office/drawing/2014/main" id="{F1E65715-C07C-5A49-8AE3-55777E91145F}"/>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86" name="Picture 85">
              <a:extLst>
                <a:ext uri="{FF2B5EF4-FFF2-40B4-BE49-F238E27FC236}">
                  <a16:creationId xmlns:a16="http://schemas.microsoft.com/office/drawing/2014/main" id="{2A1E57C7-F139-AD4D-BA28-4F7521ED0599}"/>
                </a:ext>
              </a:extLst>
            </p:cNvPr>
            <p:cNvPicPr>
              <a:picLocks noChangeAspect="1"/>
            </p:cNvPicPr>
            <p:nvPr userDrawn="1"/>
          </p:nvPicPr>
          <p:blipFill>
            <a:blip r:embed="rId5"/>
            <a:stretch>
              <a:fillRect/>
            </a:stretch>
          </p:blipFill>
          <p:spPr>
            <a:xfrm>
              <a:off x="3383422" y="-1670"/>
              <a:ext cx="4239075" cy="6858000"/>
            </a:xfrm>
            <a:prstGeom prst="rect">
              <a:avLst/>
            </a:prstGeom>
          </p:spPr>
        </p:pic>
        <p:pic>
          <p:nvPicPr>
            <p:cNvPr id="96" name="Picture 95">
              <a:extLst>
                <a:ext uri="{FF2B5EF4-FFF2-40B4-BE49-F238E27FC236}">
                  <a16:creationId xmlns:a16="http://schemas.microsoft.com/office/drawing/2014/main" id="{6CC0A54E-2863-3942-914D-4D2B8FFDF4BF}"/>
                </a:ext>
              </a:extLst>
            </p:cNvPr>
            <p:cNvPicPr>
              <a:picLocks noChangeAspect="1"/>
            </p:cNvPicPr>
            <p:nvPr userDrawn="1"/>
          </p:nvPicPr>
          <p:blipFill>
            <a:blip r:embed="rId6">
              <a:alphaModFix amt="75000"/>
            </a:blip>
            <a:stretch>
              <a:fillRect/>
            </a:stretch>
          </p:blipFill>
          <p:spPr>
            <a:xfrm>
              <a:off x="4023211" y="0"/>
              <a:ext cx="3599286" cy="2832100"/>
            </a:xfrm>
            <a:prstGeom prst="rect">
              <a:avLst/>
            </a:prstGeom>
          </p:spPr>
        </p:pic>
      </p:grpSp>
      <p:sp>
        <p:nvSpPr>
          <p:cNvPr id="2" name="Title 1">
            <a:extLst>
              <a:ext uri="{FF2B5EF4-FFF2-40B4-BE49-F238E27FC236}">
                <a16:creationId xmlns:a16="http://schemas.microsoft.com/office/drawing/2014/main" id="{BB8CB521-08A1-6042-8AA6-46C1C137B9E2}"/>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11–14 years</a:t>
            </a:r>
            <a:endParaRPr lang="en-US" dirty="0"/>
          </a:p>
        </p:txBody>
      </p:sp>
      <p:sp>
        <p:nvSpPr>
          <p:cNvPr id="3" name="Subtitle 2">
            <a:extLst>
              <a:ext uri="{FF2B5EF4-FFF2-40B4-BE49-F238E27FC236}">
                <a16:creationId xmlns:a16="http://schemas.microsoft.com/office/drawing/2014/main" id="{C274CC80-688D-714B-9546-CAC5C231FAE5}"/>
              </a:ext>
            </a:extLst>
          </p:cNvPr>
          <p:cNvSpPr>
            <a:spLocks noGrp="1"/>
          </p:cNvSpPr>
          <p:nvPr>
            <p:ph type="subTitle" idx="1" hasCustomPrompt="1"/>
          </p:nvPr>
        </p:nvSpPr>
        <p:spPr>
          <a:xfrm>
            <a:off x="540000" y="1980000"/>
            <a:ext cx="5220000" cy="713843"/>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Single line title</a:t>
            </a:r>
            <a:endParaRPr lang="en-US" dirty="0"/>
          </a:p>
        </p:txBody>
      </p:sp>
      <p:pic>
        <p:nvPicPr>
          <p:cNvPr id="7" name="Picture 6">
            <a:extLst>
              <a:ext uri="{FF2B5EF4-FFF2-40B4-BE49-F238E27FC236}">
                <a16:creationId xmlns:a16="http://schemas.microsoft.com/office/drawing/2014/main" id="{320B49D5-F310-A340-BF5B-AB0D4EB1E384}"/>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38" name="Picture 37">
            <a:extLst>
              <a:ext uri="{FF2B5EF4-FFF2-40B4-BE49-F238E27FC236}">
                <a16:creationId xmlns:a16="http://schemas.microsoft.com/office/drawing/2014/main" id="{14E3DA79-FDC9-7F4B-9277-8C9EB9346AD6}"/>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4" name="Title 1">
            <a:extLst>
              <a:ext uri="{FF2B5EF4-FFF2-40B4-BE49-F238E27FC236}">
                <a16:creationId xmlns:a16="http://schemas.microsoft.com/office/drawing/2014/main" id="{2281CF7B-F07A-C049-BDB9-748CCF3F310B}"/>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sng" strike="noStrike" dirty="0">
                <a:solidFill>
                  <a:schemeClr val="bg1"/>
                </a:solidFill>
                <a:effectLst/>
                <a:latin typeface="Century Gothic" panose="020B0502020202020204" pitchFamily="34" charset="0"/>
              </a:rPr>
              <a:t>https://rsc.li/3Gl8Jsh</a:t>
            </a:r>
            <a:endParaRPr lang="en-US" sz="1600" b="1" u="sng" dirty="0">
              <a:solidFill>
                <a:schemeClr val="bg1"/>
              </a:solidFill>
              <a:latin typeface="Century Gothic" panose="020B0502020202020204" pitchFamily="34" charset="0"/>
            </a:endParaRPr>
          </a:p>
        </p:txBody>
      </p:sp>
    </p:spTree>
    <p:extLst>
      <p:ext uri="{BB962C8B-B14F-4D97-AF65-F5344CB8AC3E}">
        <p14:creationId xmlns:p14="http://schemas.microsoft.com/office/powerpoint/2010/main" val="1226937080"/>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smaller text">
    <p:spTree>
      <p:nvGrpSpPr>
        <p:cNvPr id="1" name=""/>
        <p:cNvGrpSpPr/>
        <p:nvPr/>
      </p:nvGrpSpPr>
      <p:grpSpPr>
        <a:xfrm>
          <a:off x="0" y="0"/>
          <a:ext cx="0" cy="0"/>
          <a:chOff x="0" y="0"/>
          <a:chExt cx="0" cy="0"/>
        </a:xfrm>
      </p:grpSpPr>
      <p:pic>
        <p:nvPicPr>
          <p:cNvPr id="6" name="Picture 5">
            <a:extLst>
              <a:ext uri="{FF2B5EF4-FFF2-40B4-BE49-F238E27FC236}">
                <a16:creationId xmlns:a16="http://schemas.microsoft.com/office/drawing/2014/main" id="{60F17FE5-8B45-FD4E-B2AA-D3A399E25B68}"/>
              </a:ext>
            </a:extLst>
          </p:cNvPr>
          <p:cNvPicPr>
            <a:picLocks noChangeAspect="1"/>
          </p:cNvPicPr>
          <p:nvPr userDrawn="1"/>
        </p:nvPicPr>
        <p:blipFill>
          <a:blip r:embed="rId2"/>
          <a:stretch>
            <a:fillRect/>
          </a:stretch>
        </p:blipFill>
        <p:spPr>
          <a:xfrm>
            <a:off x="8607398" y="0"/>
            <a:ext cx="3584602" cy="6858000"/>
          </a:xfrm>
          <a:prstGeom prst="rect">
            <a:avLst/>
          </a:prstGeom>
        </p:spPr>
      </p:pic>
      <p:sp>
        <p:nvSpPr>
          <p:cNvPr id="7" name="Title 1">
            <a:extLst>
              <a:ext uri="{FF2B5EF4-FFF2-40B4-BE49-F238E27FC236}">
                <a16:creationId xmlns:a16="http://schemas.microsoft.com/office/drawing/2014/main" id="{DD3DEB5F-6D25-DB49-A7A3-A2747080F396}"/>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Acknowledgements</a:t>
            </a:r>
            <a:endParaRPr lang="en-US" dirty="0"/>
          </a:p>
        </p:txBody>
      </p:sp>
      <p:sp>
        <p:nvSpPr>
          <p:cNvPr id="8" name="Rectangle 7">
            <a:extLst>
              <a:ext uri="{FF2B5EF4-FFF2-40B4-BE49-F238E27FC236}">
                <a16:creationId xmlns:a16="http://schemas.microsoft.com/office/drawing/2014/main" id="{1246385C-066B-7047-89F4-E951DC4047DE}"/>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9" name="Picture 8">
            <a:extLst>
              <a:ext uri="{FF2B5EF4-FFF2-40B4-BE49-F238E27FC236}">
                <a16:creationId xmlns:a16="http://schemas.microsoft.com/office/drawing/2014/main" id="{F9FACF26-A48F-204C-A799-6508E3A7CDD2}"/>
              </a:ext>
            </a:extLst>
          </p:cNvPr>
          <p:cNvPicPr>
            <a:picLocks noChangeAspect="1"/>
          </p:cNvPicPr>
          <p:nvPr userDrawn="1"/>
        </p:nvPicPr>
        <p:blipFill>
          <a:blip r:embed="rId3"/>
          <a:stretch>
            <a:fillRect/>
          </a:stretch>
        </p:blipFill>
        <p:spPr>
          <a:xfrm>
            <a:off x="10854930" y="4546600"/>
            <a:ext cx="1333500" cy="2311400"/>
          </a:xfrm>
          <a:prstGeom prst="rect">
            <a:avLst/>
          </a:prstGeom>
        </p:spPr>
      </p:pic>
      <p:pic>
        <p:nvPicPr>
          <p:cNvPr id="10" name="Picture 9">
            <a:extLst>
              <a:ext uri="{FF2B5EF4-FFF2-40B4-BE49-F238E27FC236}">
                <a16:creationId xmlns:a16="http://schemas.microsoft.com/office/drawing/2014/main" id="{FB9F82AE-496C-2044-9F60-068845D6F840}"/>
              </a:ext>
            </a:extLst>
          </p:cNvPr>
          <p:cNvPicPr>
            <a:picLocks noChangeAspect="1"/>
          </p:cNvPicPr>
          <p:nvPr userDrawn="1"/>
        </p:nvPicPr>
        <p:blipFill>
          <a:blip r:embed="rId4"/>
          <a:stretch>
            <a:fillRect/>
          </a:stretch>
        </p:blipFill>
        <p:spPr>
          <a:xfrm>
            <a:off x="10734280" y="4724400"/>
            <a:ext cx="1574800" cy="2133600"/>
          </a:xfrm>
          <a:prstGeom prst="rect">
            <a:avLst/>
          </a:prstGeom>
        </p:spPr>
      </p:pic>
      <p:sp>
        <p:nvSpPr>
          <p:cNvPr id="12" name="Content Placeholder 2">
            <a:extLst>
              <a:ext uri="{FF2B5EF4-FFF2-40B4-BE49-F238E27FC236}">
                <a16:creationId xmlns:a16="http://schemas.microsoft.com/office/drawing/2014/main" id="{C22F2C8A-D7CD-264F-B813-D73766D1865B}"/>
              </a:ext>
            </a:extLst>
          </p:cNvPr>
          <p:cNvSpPr>
            <a:spLocks noGrp="1"/>
          </p:cNvSpPr>
          <p:nvPr>
            <p:ph idx="1" hasCustomPrompt="1"/>
          </p:nvPr>
        </p:nvSpPr>
        <p:spPr>
          <a:xfrm>
            <a:off x="540000" y="1260000"/>
            <a:ext cx="10080000" cy="5040000"/>
          </a:xfrm>
        </p:spPr>
        <p:txBody>
          <a:bodyPr lIns="0" tIns="0" rIns="0" bIns="0">
            <a:normAutofit/>
          </a:bodyPr>
          <a:lstStyle>
            <a:lvl1pPr marL="230400" indent="-230400">
              <a:lnSpc>
                <a:spcPct val="100000"/>
              </a:lnSpc>
              <a:spcBef>
                <a:spcPts val="0"/>
              </a:spcBef>
              <a:spcAft>
                <a:spcPts val="1200"/>
              </a:spcAft>
              <a:buFontTx/>
              <a:buNone/>
              <a:defRPr sz="1800" b="0" i="0">
                <a:latin typeface="Century Gothic" panose="020B0502020202020204" pitchFamily="34" charset="0"/>
              </a:defRPr>
            </a:lvl1pPr>
          </a:lstStyle>
          <a:p>
            <a:r>
              <a:rPr lang="en-US" dirty="0"/>
              <a:t>Here is the text</a:t>
            </a:r>
          </a:p>
        </p:txBody>
      </p:sp>
    </p:spTree>
    <p:extLst>
      <p:ext uri="{BB962C8B-B14F-4D97-AF65-F5344CB8AC3E}">
        <p14:creationId xmlns:p14="http://schemas.microsoft.com/office/powerpoint/2010/main" val="392785231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11-14 years Title, double line, content photo">
    <p:spTree>
      <p:nvGrpSpPr>
        <p:cNvPr id="1" name=""/>
        <p:cNvGrpSpPr/>
        <p:nvPr/>
      </p:nvGrpSpPr>
      <p:grpSpPr>
        <a:xfrm>
          <a:off x="0" y="0"/>
          <a:ext cx="0" cy="0"/>
          <a:chOff x="0" y="0"/>
          <a:chExt cx="0" cy="0"/>
        </a:xfrm>
      </p:grpSpPr>
      <p:grpSp>
        <p:nvGrpSpPr>
          <p:cNvPr id="12" name="Group 11">
            <a:extLst>
              <a:ext uri="{FF2B5EF4-FFF2-40B4-BE49-F238E27FC236}">
                <a16:creationId xmlns:a16="http://schemas.microsoft.com/office/drawing/2014/main" id="{A411C634-342E-F545-A3E0-966E94C8989E}"/>
              </a:ext>
            </a:extLst>
          </p:cNvPr>
          <p:cNvGrpSpPr/>
          <p:nvPr userDrawn="1"/>
        </p:nvGrpSpPr>
        <p:grpSpPr>
          <a:xfrm>
            <a:off x="0" y="-830"/>
            <a:ext cx="12196800" cy="6858000"/>
            <a:chOff x="0" y="0"/>
            <a:chExt cx="12196800" cy="6858000"/>
          </a:xfrm>
        </p:grpSpPr>
        <p:pic>
          <p:nvPicPr>
            <p:cNvPr id="13" name="Picture 12">
              <a:extLst>
                <a:ext uri="{FF2B5EF4-FFF2-40B4-BE49-F238E27FC236}">
                  <a16:creationId xmlns:a16="http://schemas.microsoft.com/office/drawing/2014/main" id="{F29614DA-6B90-DA48-8139-C28306C4EEAE}"/>
                </a:ext>
              </a:extLst>
            </p:cNvPr>
            <p:cNvPicPr>
              <a:picLocks/>
            </p:cNvPicPr>
            <p:nvPr userDrawn="1"/>
          </p:nvPicPr>
          <p:blipFill>
            <a:blip r:embed="rId2"/>
            <a:stretch>
              <a:fillRect/>
            </a:stretch>
          </p:blipFill>
          <p:spPr>
            <a:xfrm>
              <a:off x="0" y="0"/>
              <a:ext cx="12196800" cy="6858000"/>
            </a:xfrm>
            <a:prstGeom prst="rect">
              <a:avLst/>
            </a:prstGeom>
          </p:spPr>
        </p:pic>
        <p:pic>
          <p:nvPicPr>
            <p:cNvPr id="14" name="Picture 13">
              <a:extLst>
                <a:ext uri="{FF2B5EF4-FFF2-40B4-BE49-F238E27FC236}">
                  <a16:creationId xmlns:a16="http://schemas.microsoft.com/office/drawing/2014/main" id="{E83805CC-C213-4B4C-85F7-4F680A3803D0}"/>
                </a:ext>
              </a:extLst>
            </p:cNvPr>
            <p:cNvPicPr>
              <a:picLocks noChangeAspect="1"/>
            </p:cNvPicPr>
            <p:nvPr userDrawn="1"/>
          </p:nvPicPr>
          <p:blipFill>
            <a:blip r:embed="rId3"/>
            <a:stretch>
              <a:fillRect/>
            </a:stretch>
          </p:blipFill>
          <p:spPr>
            <a:xfrm>
              <a:off x="5306038" y="0"/>
              <a:ext cx="6855236" cy="6858000"/>
            </a:xfrm>
            <a:prstGeom prst="rect">
              <a:avLst/>
            </a:prstGeom>
          </p:spPr>
        </p:pic>
      </p:grpSp>
      <p:grpSp>
        <p:nvGrpSpPr>
          <p:cNvPr id="15" name="Group 14">
            <a:extLst>
              <a:ext uri="{FF2B5EF4-FFF2-40B4-BE49-F238E27FC236}">
                <a16:creationId xmlns:a16="http://schemas.microsoft.com/office/drawing/2014/main" id="{33C7BD55-048E-5B42-AB50-9C11D4877717}"/>
              </a:ext>
            </a:extLst>
          </p:cNvPr>
          <p:cNvGrpSpPr/>
          <p:nvPr userDrawn="1"/>
        </p:nvGrpSpPr>
        <p:grpSpPr>
          <a:xfrm>
            <a:off x="0" y="-1670"/>
            <a:ext cx="7622497" cy="6859670"/>
            <a:chOff x="0" y="-1670"/>
            <a:chExt cx="7622497" cy="6859670"/>
          </a:xfrm>
        </p:grpSpPr>
        <p:pic>
          <p:nvPicPr>
            <p:cNvPr id="16" name="Picture 15">
              <a:extLst>
                <a:ext uri="{FF2B5EF4-FFF2-40B4-BE49-F238E27FC236}">
                  <a16:creationId xmlns:a16="http://schemas.microsoft.com/office/drawing/2014/main" id="{B65C8396-5F45-5649-8B5F-3139EE072DC3}"/>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23" name="Picture 22">
              <a:extLst>
                <a:ext uri="{FF2B5EF4-FFF2-40B4-BE49-F238E27FC236}">
                  <a16:creationId xmlns:a16="http://schemas.microsoft.com/office/drawing/2014/main" id="{5213ADDD-C006-594E-8C60-820DE61636A5}"/>
                </a:ext>
              </a:extLst>
            </p:cNvPr>
            <p:cNvPicPr>
              <a:picLocks noChangeAspect="1"/>
            </p:cNvPicPr>
            <p:nvPr userDrawn="1"/>
          </p:nvPicPr>
          <p:blipFill>
            <a:blip r:embed="rId5"/>
            <a:stretch>
              <a:fillRect/>
            </a:stretch>
          </p:blipFill>
          <p:spPr>
            <a:xfrm>
              <a:off x="3383422" y="-1670"/>
              <a:ext cx="4239075" cy="6858000"/>
            </a:xfrm>
            <a:prstGeom prst="rect">
              <a:avLst/>
            </a:prstGeom>
          </p:spPr>
        </p:pic>
        <p:pic>
          <p:nvPicPr>
            <p:cNvPr id="24" name="Picture 23">
              <a:extLst>
                <a:ext uri="{FF2B5EF4-FFF2-40B4-BE49-F238E27FC236}">
                  <a16:creationId xmlns:a16="http://schemas.microsoft.com/office/drawing/2014/main" id="{026E7407-F898-5142-88BB-7D8A2BEEAE05}"/>
                </a:ext>
              </a:extLst>
            </p:cNvPr>
            <p:cNvPicPr>
              <a:picLocks noChangeAspect="1"/>
            </p:cNvPicPr>
            <p:nvPr userDrawn="1"/>
          </p:nvPicPr>
          <p:blipFill>
            <a:blip r:embed="rId6">
              <a:alphaModFix amt="75000"/>
            </a:blip>
            <a:stretch>
              <a:fillRect/>
            </a:stretch>
          </p:blipFill>
          <p:spPr>
            <a:xfrm>
              <a:off x="4023211" y="0"/>
              <a:ext cx="3599286" cy="2832100"/>
            </a:xfrm>
            <a:prstGeom prst="rect">
              <a:avLst/>
            </a:prstGeom>
          </p:spPr>
        </p:pic>
      </p:grpSp>
      <p:sp>
        <p:nvSpPr>
          <p:cNvPr id="25" name="Title 1">
            <a:extLst>
              <a:ext uri="{FF2B5EF4-FFF2-40B4-BE49-F238E27FC236}">
                <a16:creationId xmlns:a16="http://schemas.microsoft.com/office/drawing/2014/main" id="{0197BF56-5D37-7C46-9B8F-1EC239150133}"/>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11–14 years</a:t>
            </a:r>
            <a:endParaRPr lang="en-US" dirty="0"/>
          </a:p>
        </p:txBody>
      </p:sp>
      <p:sp>
        <p:nvSpPr>
          <p:cNvPr id="26" name="Subtitle 2">
            <a:extLst>
              <a:ext uri="{FF2B5EF4-FFF2-40B4-BE49-F238E27FC236}">
                <a16:creationId xmlns:a16="http://schemas.microsoft.com/office/drawing/2014/main" id="{AA51607E-49B0-7845-BF9B-B79131425320}"/>
              </a:ext>
            </a:extLst>
          </p:cNvPr>
          <p:cNvSpPr>
            <a:spLocks noGrp="1"/>
          </p:cNvSpPr>
          <p:nvPr>
            <p:ph type="subTitle" idx="1" hasCustomPrompt="1"/>
          </p:nvPr>
        </p:nvSpPr>
        <p:spPr>
          <a:xfrm>
            <a:off x="540000" y="1980000"/>
            <a:ext cx="5220000" cy="1652200"/>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Double line title with turnover</a:t>
            </a:r>
            <a:endParaRPr lang="en-US" dirty="0"/>
          </a:p>
        </p:txBody>
      </p:sp>
      <p:pic>
        <p:nvPicPr>
          <p:cNvPr id="27" name="Picture 26">
            <a:extLst>
              <a:ext uri="{FF2B5EF4-FFF2-40B4-BE49-F238E27FC236}">
                <a16:creationId xmlns:a16="http://schemas.microsoft.com/office/drawing/2014/main" id="{07D73AB0-DEF7-4046-847B-A28ADD104FA2}"/>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28" name="Picture 27">
            <a:extLst>
              <a:ext uri="{FF2B5EF4-FFF2-40B4-BE49-F238E27FC236}">
                <a16:creationId xmlns:a16="http://schemas.microsoft.com/office/drawing/2014/main" id="{1D2D02F5-2384-7B49-A386-3ED4975FF971}"/>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7" name="Title 1">
            <a:extLst>
              <a:ext uri="{FF2B5EF4-FFF2-40B4-BE49-F238E27FC236}">
                <a16:creationId xmlns:a16="http://schemas.microsoft.com/office/drawing/2014/main" id="{7854A24E-0016-C74A-86CC-C558B7FBB5DF}"/>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2557262464"/>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11-14 years Title, triple line, no photo">
    <p:spTree>
      <p:nvGrpSpPr>
        <p:cNvPr id="1" name=""/>
        <p:cNvGrpSpPr/>
        <p:nvPr/>
      </p:nvGrpSpPr>
      <p:grpSpPr>
        <a:xfrm>
          <a:off x="0" y="0"/>
          <a:ext cx="0" cy="0"/>
          <a:chOff x="0" y="0"/>
          <a:chExt cx="0" cy="0"/>
        </a:xfrm>
      </p:grpSpPr>
      <p:grpSp>
        <p:nvGrpSpPr>
          <p:cNvPr id="6" name="Group 5">
            <a:extLst>
              <a:ext uri="{FF2B5EF4-FFF2-40B4-BE49-F238E27FC236}">
                <a16:creationId xmlns:a16="http://schemas.microsoft.com/office/drawing/2014/main" id="{C3214C2A-CA33-A842-888E-B812F12CF807}"/>
              </a:ext>
            </a:extLst>
          </p:cNvPr>
          <p:cNvGrpSpPr/>
          <p:nvPr userDrawn="1"/>
        </p:nvGrpSpPr>
        <p:grpSpPr>
          <a:xfrm>
            <a:off x="0" y="0"/>
            <a:ext cx="12196800" cy="6858000"/>
            <a:chOff x="0" y="0"/>
            <a:chExt cx="12196800" cy="6858000"/>
          </a:xfrm>
        </p:grpSpPr>
        <p:pic>
          <p:nvPicPr>
            <p:cNvPr id="7" name="Picture 6">
              <a:extLst>
                <a:ext uri="{FF2B5EF4-FFF2-40B4-BE49-F238E27FC236}">
                  <a16:creationId xmlns:a16="http://schemas.microsoft.com/office/drawing/2014/main" id="{4327CC39-9374-7A48-B80F-E35EE9CF0B37}"/>
                </a:ext>
              </a:extLst>
            </p:cNvPr>
            <p:cNvPicPr>
              <a:picLocks/>
            </p:cNvPicPr>
            <p:nvPr userDrawn="1"/>
          </p:nvPicPr>
          <p:blipFill>
            <a:blip r:embed="rId2"/>
            <a:stretch>
              <a:fillRect/>
            </a:stretch>
          </p:blipFill>
          <p:spPr>
            <a:xfrm>
              <a:off x="0" y="0"/>
              <a:ext cx="12196800" cy="6858000"/>
            </a:xfrm>
            <a:prstGeom prst="rect">
              <a:avLst/>
            </a:prstGeom>
          </p:spPr>
        </p:pic>
        <p:pic>
          <p:nvPicPr>
            <p:cNvPr id="8" name="Picture 7">
              <a:extLst>
                <a:ext uri="{FF2B5EF4-FFF2-40B4-BE49-F238E27FC236}">
                  <a16:creationId xmlns:a16="http://schemas.microsoft.com/office/drawing/2014/main" id="{66772C03-ED45-D342-93E9-6EBA673FF738}"/>
                </a:ext>
              </a:extLst>
            </p:cNvPr>
            <p:cNvPicPr>
              <a:picLocks noChangeAspect="1"/>
            </p:cNvPicPr>
            <p:nvPr userDrawn="1"/>
          </p:nvPicPr>
          <p:blipFill>
            <a:blip r:embed="rId3"/>
            <a:stretch>
              <a:fillRect/>
            </a:stretch>
          </p:blipFill>
          <p:spPr>
            <a:xfrm>
              <a:off x="5306038" y="0"/>
              <a:ext cx="6855236" cy="6858000"/>
            </a:xfrm>
            <a:prstGeom prst="rect">
              <a:avLst/>
            </a:prstGeom>
          </p:spPr>
        </p:pic>
      </p:grpSp>
      <p:grpSp>
        <p:nvGrpSpPr>
          <p:cNvPr id="9" name="Group 8">
            <a:extLst>
              <a:ext uri="{FF2B5EF4-FFF2-40B4-BE49-F238E27FC236}">
                <a16:creationId xmlns:a16="http://schemas.microsoft.com/office/drawing/2014/main" id="{32422E4D-C8B1-F447-93AA-3FD97F2A6C7C}"/>
              </a:ext>
            </a:extLst>
          </p:cNvPr>
          <p:cNvGrpSpPr/>
          <p:nvPr userDrawn="1"/>
        </p:nvGrpSpPr>
        <p:grpSpPr>
          <a:xfrm>
            <a:off x="0" y="-1670"/>
            <a:ext cx="7622497" cy="6859670"/>
            <a:chOff x="0" y="-1670"/>
            <a:chExt cx="7622497" cy="6859670"/>
          </a:xfrm>
        </p:grpSpPr>
        <p:pic>
          <p:nvPicPr>
            <p:cNvPr id="10" name="Picture 9">
              <a:extLst>
                <a:ext uri="{FF2B5EF4-FFF2-40B4-BE49-F238E27FC236}">
                  <a16:creationId xmlns:a16="http://schemas.microsoft.com/office/drawing/2014/main" id="{1D282529-8467-4F47-ADC0-2356B7041C81}"/>
                </a:ext>
              </a:extLst>
            </p:cNvPr>
            <p:cNvPicPr>
              <a:picLocks noChangeAspect="1"/>
            </p:cNvPicPr>
            <p:nvPr userDrawn="1"/>
          </p:nvPicPr>
          <p:blipFill>
            <a:blip r:embed="rId4"/>
            <a:stretch>
              <a:fillRect/>
            </a:stretch>
          </p:blipFill>
          <p:spPr>
            <a:xfrm>
              <a:off x="0" y="0"/>
              <a:ext cx="7485972" cy="6858000"/>
            </a:xfrm>
            <a:prstGeom prst="rect">
              <a:avLst/>
            </a:prstGeom>
          </p:spPr>
        </p:pic>
        <p:pic>
          <p:nvPicPr>
            <p:cNvPr id="11" name="Picture 10">
              <a:extLst>
                <a:ext uri="{FF2B5EF4-FFF2-40B4-BE49-F238E27FC236}">
                  <a16:creationId xmlns:a16="http://schemas.microsoft.com/office/drawing/2014/main" id="{6F51DED8-6D16-3546-BB8A-1A86FBB8734D}"/>
                </a:ext>
              </a:extLst>
            </p:cNvPr>
            <p:cNvPicPr>
              <a:picLocks noChangeAspect="1"/>
            </p:cNvPicPr>
            <p:nvPr userDrawn="1"/>
          </p:nvPicPr>
          <p:blipFill>
            <a:blip r:embed="rId5"/>
            <a:stretch>
              <a:fillRect/>
            </a:stretch>
          </p:blipFill>
          <p:spPr>
            <a:xfrm>
              <a:off x="3383422" y="-1670"/>
              <a:ext cx="4239075" cy="6858000"/>
            </a:xfrm>
            <a:prstGeom prst="rect">
              <a:avLst/>
            </a:prstGeom>
          </p:spPr>
        </p:pic>
        <p:pic>
          <p:nvPicPr>
            <p:cNvPr id="12" name="Picture 11">
              <a:extLst>
                <a:ext uri="{FF2B5EF4-FFF2-40B4-BE49-F238E27FC236}">
                  <a16:creationId xmlns:a16="http://schemas.microsoft.com/office/drawing/2014/main" id="{D2202739-A959-9744-A152-EB3C529DE1BF}"/>
                </a:ext>
              </a:extLst>
            </p:cNvPr>
            <p:cNvPicPr>
              <a:picLocks noChangeAspect="1"/>
            </p:cNvPicPr>
            <p:nvPr userDrawn="1"/>
          </p:nvPicPr>
          <p:blipFill>
            <a:blip r:embed="rId6">
              <a:alphaModFix amt="75000"/>
            </a:blip>
            <a:stretch>
              <a:fillRect/>
            </a:stretch>
          </p:blipFill>
          <p:spPr>
            <a:xfrm>
              <a:off x="4023211" y="0"/>
              <a:ext cx="3599286" cy="2832100"/>
            </a:xfrm>
            <a:prstGeom prst="rect">
              <a:avLst/>
            </a:prstGeom>
          </p:spPr>
        </p:pic>
      </p:grpSp>
      <p:sp>
        <p:nvSpPr>
          <p:cNvPr id="13" name="Title 1">
            <a:extLst>
              <a:ext uri="{FF2B5EF4-FFF2-40B4-BE49-F238E27FC236}">
                <a16:creationId xmlns:a16="http://schemas.microsoft.com/office/drawing/2014/main" id="{2AE1447F-978F-5E49-B247-75A265105BE3}"/>
              </a:ext>
            </a:extLst>
          </p:cNvPr>
          <p:cNvSpPr>
            <a:spLocks noGrp="1"/>
          </p:cNvSpPr>
          <p:nvPr>
            <p:ph type="ctrTitle" hasCustomPrompt="1"/>
          </p:nvPr>
        </p:nvSpPr>
        <p:spPr>
          <a:xfrm>
            <a:off x="540000" y="1238400"/>
            <a:ext cx="5220000" cy="336777"/>
          </a:xfrm>
        </p:spPr>
        <p:txBody>
          <a:bodyPr lIns="0" tIns="0" rIns="0" bIns="0" anchor="t" anchorCtr="0">
            <a:normAutofit/>
          </a:bodyPr>
          <a:lstStyle>
            <a:lvl1pPr algn="l">
              <a:defRPr sz="2400" b="1" i="0">
                <a:latin typeface="Century Gothic" panose="020B0502020202020204" pitchFamily="34" charset="0"/>
              </a:defRPr>
            </a:lvl1pPr>
          </a:lstStyle>
          <a:p>
            <a:r>
              <a:rPr lang="en-GB" dirty="0"/>
              <a:t>11–14 years</a:t>
            </a:r>
            <a:endParaRPr lang="en-US" dirty="0"/>
          </a:p>
        </p:txBody>
      </p:sp>
      <p:sp>
        <p:nvSpPr>
          <p:cNvPr id="14" name="Subtitle 2">
            <a:extLst>
              <a:ext uri="{FF2B5EF4-FFF2-40B4-BE49-F238E27FC236}">
                <a16:creationId xmlns:a16="http://schemas.microsoft.com/office/drawing/2014/main" id="{DFA8AA5F-D49E-F447-96D3-96799541904A}"/>
              </a:ext>
            </a:extLst>
          </p:cNvPr>
          <p:cNvSpPr>
            <a:spLocks noGrp="1"/>
          </p:cNvSpPr>
          <p:nvPr>
            <p:ph type="subTitle" idx="1" hasCustomPrompt="1"/>
          </p:nvPr>
        </p:nvSpPr>
        <p:spPr>
          <a:xfrm>
            <a:off x="540000" y="1979999"/>
            <a:ext cx="5220000" cy="2579677"/>
          </a:xfrm>
        </p:spPr>
        <p:txBody>
          <a:bodyPr lIns="0" tIns="0" rIns="0" bIns="0">
            <a:noAutofit/>
          </a:bodyPr>
          <a:lstStyle>
            <a:lvl1pPr marL="0" indent="0" algn="l">
              <a:spcBef>
                <a:spcPts val="0"/>
              </a:spcBef>
              <a:buNone/>
              <a:defRPr sz="5000" b="1" i="0">
                <a:solidFill>
                  <a:srgbClr val="006F62"/>
                </a:solidFill>
                <a:latin typeface="Century Gothic" panose="020B0502020202020204" pitchFamily="34" charset="0"/>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GB" dirty="0"/>
              <a:t>Triple line title with turnover on three lines</a:t>
            </a:r>
            <a:endParaRPr lang="en-US" dirty="0"/>
          </a:p>
        </p:txBody>
      </p:sp>
      <p:pic>
        <p:nvPicPr>
          <p:cNvPr id="15" name="Picture 14">
            <a:extLst>
              <a:ext uri="{FF2B5EF4-FFF2-40B4-BE49-F238E27FC236}">
                <a16:creationId xmlns:a16="http://schemas.microsoft.com/office/drawing/2014/main" id="{36F012F8-82AF-D84F-84FF-3F72B976A026}"/>
              </a:ext>
            </a:extLst>
          </p:cNvPr>
          <p:cNvPicPr>
            <a:picLocks noChangeAspect="1"/>
          </p:cNvPicPr>
          <p:nvPr userDrawn="1"/>
        </p:nvPicPr>
        <p:blipFill>
          <a:blip r:embed="rId7"/>
          <a:stretch>
            <a:fillRect/>
          </a:stretch>
        </p:blipFill>
        <p:spPr>
          <a:xfrm>
            <a:off x="540000" y="5640908"/>
            <a:ext cx="2568960" cy="716919"/>
          </a:xfrm>
          <a:prstGeom prst="rect">
            <a:avLst/>
          </a:prstGeom>
        </p:spPr>
      </p:pic>
      <p:pic>
        <p:nvPicPr>
          <p:cNvPr id="16" name="Picture 15">
            <a:extLst>
              <a:ext uri="{FF2B5EF4-FFF2-40B4-BE49-F238E27FC236}">
                <a16:creationId xmlns:a16="http://schemas.microsoft.com/office/drawing/2014/main" id="{A6E46DDE-04FF-0948-9D74-AAEC5E80044D}"/>
              </a:ext>
            </a:extLst>
          </p:cNvPr>
          <p:cNvPicPr>
            <a:picLocks noChangeAspect="1"/>
          </p:cNvPicPr>
          <p:nvPr userDrawn="1"/>
        </p:nvPicPr>
        <p:blipFill>
          <a:blip r:embed="rId8"/>
          <a:stretch>
            <a:fillRect/>
          </a:stretch>
        </p:blipFill>
        <p:spPr>
          <a:xfrm>
            <a:off x="3648960" y="5816600"/>
            <a:ext cx="1754412" cy="417717"/>
          </a:xfrm>
          <a:prstGeom prst="rect">
            <a:avLst/>
          </a:prstGeom>
        </p:spPr>
      </p:pic>
      <p:sp>
        <p:nvSpPr>
          <p:cNvPr id="17" name="Title 1">
            <a:extLst>
              <a:ext uri="{FF2B5EF4-FFF2-40B4-BE49-F238E27FC236}">
                <a16:creationId xmlns:a16="http://schemas.microsoft.com/office/drawing/2014/main" id="{E5AB7EBB-737A-9540-BC73-AD8D595C8E34}"/>
              </a:ext>
            </a:extLst>
          </p:cNvPr>
          <p:cNvSpPr txBox="1">
            <a:spLocks/>
          </p:cNvSpPr>
          <p:nvPr userDrawn="1"/>
        </p:nvSpPr>
        <p:spPr>
          <a:xfrm>
            <a:off x="9450000" y="5850000"/>
            <a:ext cx="2160000" cy="336777"/>
          </a:xfrm>
          <a:prstGeom prst="rect">
            <a:avLst/>
          </a:prstGeom>
        </p:spPr>
        <p:txBody>
          <a:bodyPr vert="horz" lIns="0" tIns="0" rIns="0" bIns="0" rtlCol="0" anchor="b" anchorCtr="0">
            <a:normAutofit/>
          </a:bodyPr>
          <a:lstStyle>
            <a:lvl1pPr algn="l" defTabSz="914400" rtl="0" eaLnBrk="1" latinLnBrk="0" hangingPunct="1">
              <a:lnSpc>
                <a:spcPct val="90000"/>
              </a:lnSpc>
              <a:spcBef>
                <a:spcPct val="0"/>
              </a:spcBef>
              <a:buNone/>
              <a:defRPr sz="2400" b="1" i="0" kern="1200">
                <a:solidFill>
                  <a:schemeClr val="tx1"/>
                </a:solidFill>
                <a:latin typeface="Century Gothic" panose="020B0502020202020204" pitchFamily="34" charset="0"/>
                <a:ea typeface="+mj-ea"/>
                <a:cs typeface="+mj-cs"/>
              </a:defRPr>
            </a:lvl1pPr>
          </a:lstStyle>
          <a:p>
            <a:pPr algn="r"/>
            <a:r>
              <a:rPr lang="en-GB" sz="1600" b="1" i="0" u="none" kern="1200" dirty="0">
                <a:solidFill>
                  <a:schemeClr val="bg1"/>
                </a:solidFill>
                <a:effectLst/>
                <a:latin typeface="Century Gothic" panose="020B0502020202020204" pitchFamily="34" charset="0"/>
                <a:ea typeface="+mj-ea"/>
                <a:cs typeface="+mj-cs"/>
                <a:hlinkClick r:id="rId9">
                  <a:extLst>
                    <a:ext uri="{A12FA001-AC4F-418D-AE19-62706E023703}">
                      <ahyp:hlinkClr xmlns:ahyp="http://schemas.microsoft.com/office/drawing/2018/hyperlinkcolor" val="tx"/>
                    </a:ext>
                  </a:extLst>
                </a:hlinkClick>
              </a:rPr>
              <a:t>https://rsc.li/2UfBalB</a:t>
            </a:r>
            <a:endParaRPr lang="en-US" sz="1600" u="none" dirty="0">
              <a:solidFill>
                <a:schemeClr val="bg1"/>
              </a:solidFill>
            </a:endParaRPr>
          </a:p>
        </p:txBody>
      </p:sp>
    </p:spTree>
    <p:extLst>
      <p:ext uri="{BB962C8B-B14F-4D97-AF65-F5344CB8AC3E}">
        <p14:creationId xmlns:p14="http://schemas.microsoft.com/office/powerpoint/2010/main" val="415029650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1008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a:stretch>
            <a:fillRect/>
          </a:stretch>
        </p:blipFill>
        <p:spPr>
          <a:xfrm>
            <a:off x="10734280" y="4724400"/>
            <a:ext cx="1574800" cy="2133600"/>
          </a:xfrm>
          <a:prstGeom prst="rect">
            <a:avLst/>
          </a:prstGeom>
        </p:spPr>
      </p:pic>
    </p:spTree>
    <p:extLst>
      <p:ext uri="{BB962C8B-B14F-4D97-AF65-F5344CB8AC3E}">
        <p14:creationId xmlns:p14="http://schemas.microsoft.com/office/powerpoint/2010/main" val="322670213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bulleted lis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41067C70-ACA3-B14D-96A0-0D77B8CFC9DB}"/>
              </a:ext>
            </a:extLst>
          </p:cNvPr>
          <p:cNvPicPr>
            <a:picLocks noChangeAspect="1"/>
          </p:cNvPicPr>
          <p:nvPr userDrawn="1"/>
        </p:nvPicPr>
        <p:blipFill>
          <a:blip r:embed="rId2"/>
          <a:stretch>
            <a:fillRect/>
          </a:stretch>
        </p:blipFill>
        <p:spPr>
          <a:xfrm>
            <a:off x="8607398" y="0"/>
            <a:ext cx="3584602" cy="6858000"/>
          </a:xfrm>
          <a:prstGeom prst="rect">
            <a:avLst/>
          </a:prstGeom>
        </p:spPr>
      </p:pic>
      <p:sp>
        <p:nvSpPr>
          <p:cNvPr id="9" name="Title 1">
            <a:extLst>
              <a:ext uri="{FF2B5EF4-FFF2-40B4-BE49-F238E27FC236}">
                <a16:creationId xmlns:a16="http://schemas.microsoft.com/office/drawing/2014/main" id="{02CD3606-77CB-6E4D-9323-AB8EF1219EFD}"/>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11" name="Rectangle 10">
            <a:extLst>
              <a:ext uri="{FF2B5EF4-FFF2-40B4-BE49-F238E27FC236}">
                <a16:creationId xmlns:a16="http://schemas.microsoft.com/office/drawing/2014/main" id="{7E4FF0AC-E9DB-1248-A929-F5456D977C3B}"/>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3" name="Picture 12">
            <a:extLst>
              <a:ext uri="{FF2B5EF4-FFF2-40B4-BE49-F238E27FC236}">
                <a16:creationId xmlns:a16="http://schemas.microsoft.com/office/drawing/2014/main" id="{18028020-C193-574C-845B-55DE20C710D8}"/>
              </a:ext>
            </a:extLst>
          </p:cNvPr>
          <p:cNvPicPr>
            <a:picLocks noChangeAspect="1"/>
          </p:cNvPicPr>
          <p:nvPr userDrawn="1"/>
        </p:nvPicPr>
        <p:blipFill>
          <a:blip r:embed="rId3"/>
          <a:stretch>
            <a:fillRect/>
          </a:stretch>
        </p:blipFill>
        <p:spPr>
          <a:xfrm>
            <a:off x="10854930" y="4546600"/>
            <a:ext cx="1333500" cy="2311400"/>
          </a:xfrm>
          <a:prstGeom prst="rect">
            <a:avLst/>
          </a:prstGeom>
        </p:spPr>
      </p:pic>
      <p:pic>
        <p:nvPicPr>
          <p:cNvPr id="14" name="Picture 13">
            <a:extLst>
              <a:ext uri="{FF2B5EF4-FFF2-40B4-BE49-F238E27FC236}">
                <a16:creationId xmlns:a16="http://schemas.microsoft.com/office/drawing/2014/main" id="{C18A1EB2-8DF8-6542-A7A9-0F3B0C8FD399}"/>
              </a:ext>
            </a:extLst>
          </p:cNvPr>
          <p:cNvPicPr>
            <a:picLocks noChangeAspect="1"/>
          </p:cNvPicPr>
          <p:nvPr userDrawn="1"/>
        </p:nvPicPr>
        <p:blipFill>
          <a:blip r:embed="rId4"/>
          <a:stretch>
            <a:fillRect/>
          </a:stretch>
        </p:blipFill>
        <p:spPr>
          <a:xfrm>
            <a:off x="10734280" y="4724400"/>
            <a:ext cx="1574800" cy="2133600"/>
          </a:xfrm>
          <a:prstGeom prst="rect">
            <a:avLst/>
          </a:prstGeom>
        </p:spPr>
      </p:pic>
      <p:sp>
        <p:nvSpPr>
          <p:cNvPr id="15" name="Content Placeholder 2">
            <a:extLst>
              <a:ext uri="{FF2B5EF4-FFF2-40B4-BE49-F238E27FC236}">
                <a16:creationId xmlns:a16="http://schemas.microsoft.com/office/drawing/2014/main" id="{BA650EB0-B31B-E84E-ABFC-1CF9FBE832D1}"/>
              </a:ext>
            </a:extLst>
          </p:cNvPr>
          <p:cNvSpPr>
            <a:spLocks noGrp="1"/>
          </p:cNvSpPr>
          <p:nvPr>
            <p:ph idx="1" hasCustomPrompt="1"/>
          </p:nvPr>
        </p:nvSpPr>
        <p:spPr>
          <a:xfrm>
            <a:off x="540000" y="1260000"/>
            <a:ext cx="10080000" cy="5040000"/>
          </a:xfrm>
        </p:spPr>
        <p:txBody>
          <a:bodyPr lIns="0" tIns="0" rIns="0" bIns="0">
            <a:normAutofit/>
          </a:bodyPr>
          <a:lstStyle>
            <a:lvl1pPr marL="342900" indent="-342900">
              <a:lnSpc>
                <a:spcPct val="100000"/>
              </a:lnSpc>
              <a:spcBef>
                <a:spcPts val="0"/>
              </a:spcBef>
              <a:spcAft>
                <a:spcPts val="1200"/>
              </a:spcAft>
              <a:buClr>
                <a:srgbClr val="006F62"/>
              </a:buClr>
              <a:buSzPct val="125000"/>
              <a:buFont typeface="Arial" panose="020B0604020202020204" pitchFamily="34" charset="0"/>
              <a:buChar char="•"/>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648709245"/>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11-14 years Content - single column/numbered list">
    <p:spTree>
      <p:nvGrpSpPr>
        <p:cNvPr id="1" name=""/>
        <p:cNvGrpSpPr/>
        <p:nvPr/>
      </p:nvGrpSpPr>
      <p:grpSpPr>
        <a:xfrm>
          <a:off x="0" y="0"/>
          <a:ext cx="0" cy="0"/>
          <a:chOff x="0" y="0"/>
          <a:chExt cx="0" cy="0"/>
        </a:xfrm>
      </p:grpSpPr>
      <p:pic>
        <p:nvPicPr>
          <p:cNvPr id="8" name="Picture 7">
            <a:extLst>
              <a:ext uri="{FF2B5EF4-FFF2-40B4-BE49-F238E27FC236}">
                <a16:creationId xmlns:a16="http://schemas.microsoft.com/office/drawing/2014/main" id="{CB543E3E-01B2-EB46-845D-1381317D3CB2}"/>
              </a:ext>
            </a:extLst>
          </p:cNvPr>
          <p:cNvPicPr>
            <a:picLocks noChangeAspect="1"/>
          </p:cNvPicPr>
          <p:nvPr userDrawn="1"/>
        </p:nvPicPr>
        <p:blipFill>
          <a:blip r:embed="rId2"/>
          <a:stretch>
            <a:fillRect/>
          </a:stretch>
        </p:blipFill>
        <p:spPr>
          <a:xfrm>
            <a:off x="8607398" y="0"/>
            <a:ext cx="3584602" cy="6858000"/>
          </a:xfrm>
          <a:prstGeom prst="rect">
            <a:avLst/>
          </a:prstGeom>
        </p:spPr>
      </p:pic>
      <p:sp>
        <p:nvSpPr>
          <p:cNvPr id="9" name="Title 1">
            <a:extLst>
              <a:ext uri="{FF2B5EF4-FFF2-40B4-BE49-F238E27FC236}">
                <a16:creationId xmlns:a16="http://schemas.microsoft.com/office/drawing/2014/main" id="{C87EC78B-5880-3945-9FAD-DABB5B4826E6}"/>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10" name="Rectangle 9">
            <a:extLst>
              <a:ext uri="{FF2B5EF4-FFF2-40B4-BE49-F238E27FC236}">
                <a16:creationId xmlns:a16="http://schemas.microsoft.com/office/drawing/2014/main" id="{0D89EB5B-F66A-3E48-BD79-D27C96AA6218}"/>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2" name="Picture 11">
            <a:extLst>
              <a:ext uri="{FF2B5EF4-FFF2-40B4-BE49-F238E27FC236}">
                <a16:creationId xmlns:a16="http://schemas.microsoft.com/office/drawing/2014/main" id="{2F046732-56CB-9E44-BD4C-38016D2A9A7F}"/>
              </a:ext>
            </a:extLst>
          </p:cNvPr>
          <p:cNvPicPr>
            <a:picLocks noChangeAspect="1"/>
          </p:cNvPicPr>
          <p:nvPr userDrawn="1"/>
        </p:nvPicPr>
        <p:blipFill>
          <a:blip r:embed="rId3"/>
          <a:stretch>
            <a:fillRect/>
          </a:stretch>
        </p:blipFill>
        <p:spPr>
          <a:xfrm>
            <a:off x="10854930" y="4546600"/>
            <a:ext cx="1333500" cy="2311400"/>
          </a:xfrm>
          <a:prstGeom prst="rect">
            <a:avLst/>
          </a:prstGeom>
        </p:spPr>
      </p:pic>
      <p:pic>
        <p:nvPicPr>
          <p:cNvPr id="13" name="Picture 12">
            <a:extLst>
              <a:ext uri="{FF2B5EF4-FFF2-40B4-BE49-F238E27FC236}">
                <a16:creationId xmlns:a16="http://schemas.microsoft.com/office/drawing/2014/main" id="{F989A2B9-415B-2F4C-8BC6-1CD03508DFA0}"/>
              </a:ext>
            </a:extLst>
          </p:cNvPr>
          <p:cNvPicPr>
            <a:picLocks noChangeAspect="1"/>
          </p:cNvPicPr>
          <p:nvPr userDrawn="1"/>
        </p:nvPicPr>
        <p:blipFill>
          <a:blip r:embed="rId4"/>
          <a:stretch>
            <a:fillRect/>
          </a:stretch>
        </p:blipFill>
        <p:spPr>
          <a:xfrm>
            <a:off x="10734280" y="4724400"/>
            <a:ext cx="1574800" cy="2133600"/>
          </a:xfrm>
          <a:prstGeom prst="rect">
            <a:avLst/>
          </a:prstGeom>
        </p:spPr>
      </p:pic>
      <p:sp>
        <p:nvSpPr>
          <p:cNvPr id="15" name="Content Placeholder 2">
            <a:extLst>
              <a:ext uri="{FF2B5EF4-FFF2-40B4-BE49-F238E27FC236}">
                <a16:creationId xmlns:a16="http://schemas.microsoft.com/office/drawing/2014/main" id="{21F1670D-5751-0349-B530-C491658DFB72}"/>
              </a:ext>
            </a:extLst>
          </p:cNvPr>
          <p:cNvSpPr>
            <a:spLocks noGrp="1"/>
          </p:cNvSpPr>
          <p:nvPr>
            <p:ph idx="1" hasCustomPrompt="1"/>
          </p:nvPr>
        </p:nvSpPr>
        <p:spPr>
          <a:xfrm>
            <a:off x="540000" y="1260000"/>
            <a:ext cx="10080000" cy="5040000"/>
          </a:xfrm>
        </p:spPr>
        <p:txBody>
          <a:bodyPr lIns="0" tIns="0" rIns="0" bIns="0">
            <a:normAutofit/>
          </a:bodyPr>
          <a:lstStyle>
            <a:lvl1pPr marL="457200" indent="-457200">
              <a:lnSpc>
                <a:spcPct val="100000"/>
              </a:lnSpc>
              <a:spcBef>
                <a:spcPts val="0"/>
              </a:spcBef>
              <a:spcAft>
                <a:spcPts val="1200"/>
              </a:spcAft>
              <a:buClr>
                <a:srgbClr val="006F62"/>
              </a:buClr>
              <a:buSzPct val="100000"/>
              <a:buFont typeface="+mj-lt"/>
              <a:buAutoNum type="arabicPeriod"/>
              <a:defRPr sz="2200" b="0" i="0">
                <a:latin typeface="Century Gothic" panose="020B0502020202020204" pitchFamily="34" charset="0"/>
              </a:defRPr>
            </a:lvl1pPr>
          </a:lstStyle>
          <a:p>
            <a:pPr lvl="0"/>
            <a:r>
              <a:rPr lang="en-GB" dirty="0"/>
              <a:t>Here is the text.</a:t>
            </a:r>
          </a:p>
        </p:txBody>
      </p:sp>
    </p:spTree>
    <p:extLst>
      <p:ext uri="{BB962C8B-B14F-4D97-AF65-F5344CB8AC3E}">
        <p14:creationId xmlns:p14="http://schemas.microsoft.com/office/powerpoint/2010/main" val="336034928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11-14 years Content - two columns/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a:stretch>
            <a:fillRect/>
          </a:stretch>
        </p:blipFill>
        <p:spPr>
          <a:xfrm>
            <a:off x="10734280" y="4724400"/>
            <a:ext cx="1574800" cy="2133600"/>
          </a:xfrm>
          <a:prstGeom prst="rect">
            <a:avLst/>
          </a:prstGeom>
        </p:spPr>
      </p:pic>
      <p:sp>
        <p:nvSpPr>
          <p:cNvPr id="9" name="Content Placeholder 2">
            <a:extLst>
              <a:ext uri="{FF2B5EF4-FFF2-40B4-BE49-F238E27FC236}">
                <a16:creationId xmlns:a16="http://schemas.microsoft.com/office/drawing/2014/main" id="{44CF73D6-3D48-1B45-A993-9ADA7101AA45}"/>
              </a:ext>
            </a:extLst>
          </p:cNvPr>
          <p:cNvSpPr>
            <a:spLocks noGrp="1"/>
          </p:cNvSpPr>
          <p:nvPr>
            <p:ph idx="1" hasCustomPrompt="1"/>
          </p:nvPr>
        </p:nvSpPr>
        <p:spPr>
          <a:xfrm>
            <a:off x="54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
        <p:nvSpPr>
          <p:cNvPr id="10" name="Content Placeholder 2">
            <a:extLst>
              <a:ext uri="{FF2B5EF4-FFF2-40B4-BE49-F238E27FC236}">
                <a16:creationId xmlns:a16="http://schemas.microsoft.com/office/drawing/2014/main" id="{D3DEFFEE-B12C-0C46-9DD2-0B32699A7C75}"/>
              </a:ext>
            </a:extLst>
          </p:cNvPr>
          <p:cNvSpPr>
            <a:spLocks noGrp="1"/>
          </p:cNvSpPr>
          <p:nvPr>
            <p:ph idx="10" hasCustomPrompt="1"/>
          </p:nvPr>
        </p:nvSpPr>
        <p:spPr>
          <a:xfrm>
            <a:off x="5850000" y="1260000"/>
            <a:ext cx="47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two-column text.</a:t>
            </a:r>
          </a:p>
        </p:txBody>
      </p:sp>
    </p:spTree>
    <p:extLst>
      <p:ext uri="{BB962C8B-B14F-4D97-AF65-F5344CB8AC3E}">
        <p14:creationId xmlns:p14="http://schemas.microsoft.com/office/powerpoint/2010/main" val="75231888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11-14 years Content plus image - single column/normal text">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a:stretch>
            <a:fillRect/>
          </a:stretch>
        </p:blipFill>
        <p:spPr>
          <a:xfrm>
            <a:off x="8607398" y="0"/>
            <a:ext cx="3584602" cy="6858000"/>
          </a:xfrm>
          <a:prstGeom prst="rect">
            <a:avLst/>
          </a:prstGeom>
        </p:spPr>
      </p:pic>
      <p:sp>
        <p:nvSpPr>
          <p:cNvPr id="2" name="Title 1">
            <a:extLst>
              <a:ext uri="{FF2B5EF4-FFF2-40B4-BE49-F238E27FC236}">
                <a16:creationId xmlns:a16="http://schemas.microsoft.com/office/drawing/2014/main" id="{34E509EB-9400-F246-80DD-17D9CB1342B4}"/>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
        <p:nvSpPr>
          <p:cNvPr id="3" name="Content Placeholder 2">
            <a:extLst>
              <a:ext uri="{FF2B5EF4-FFF2-40B4-BE49-F238E27FC236}">
                <a16:creationId xmlns:a16="http://schemas.microsoft.com/office/drawing/2014/main" id="{F6A7337C-FA52-FB46-8FA7-74A8AC54711C}"/>
              </a:ext>
            </a:extLst>
          </p:cNvPr>
          <p:cNvSpPr>
            <a:spLocks noGrp="1"/>
          </p:cNvSpPr>
          <p:nvPr>
            <p:ph idx="1" hasCustomPrompt="1"/>
          </p:nvPr>
        </p:nvSpPr>
        <p:spPr>
          <a:xfrm>
            <a:off x="540000" y="1260000"/>
            <a:ext cx="5670000" cy="5040000"/>
          </a:xfrm>
        </p:spPr>
        <p:txBody>
          <a:bodyPr lIns="0" tIns="0" rIns="0" bIns="0">
            <a:normAutofit/>
          </a:bodyPr>
          <a:lstStyle>
            <a:lvl1pPr marL="0" indent="0">
              <a:lnSpc>
                <a:spcPct val="100000"/>
              </a:lnSpc>
              <a:spcBef>
                <a:spcPts val="0"/>
              </a:spcBef>
              <a:spcAft>
                <a:spcPts val="1200"/>
              </a:spcAft>
              <a:buFontTx/>
              <a:buNone/>
              <a:defRPr sz="2200" b="0" i="0">
                <a:latin typeface="Century Gothic" panose="020B0502020202020204" pitchFamily="34" charset="0"/>
              </a:defRPr>
            </a:lvl1pPr>
          </a:lstStyle>
          <a:p>
            <a:pPr lvl="0"/>
            <a:r>
              <a:rPr lang="en-GB" dirty="0"/>
              <a:t>Here is the text.</a:t>
            </a:r>
          </a:p>
        </p:txBody>
      </p:sp>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a:stretch>
            <a:fillRect/>
          </a:stretch>
        </p:blipFill>
        <p:spPr>
          <a:xfrm>
            <a:off x="10734280" y="4724400"/>
            <a:ext cx="1574800" cy="2133600"/>
          </a:xfrm>
          <a:prstGeom prst="rect">
            <a:avLst/>
          </a:prstGeom>
        </p:spPr>
      </p:pic>
      <p:sp>
        <p:nvSpPr>
          <p:cNvPr id="10" name="Content Placeholder 2">
            <a:extLst>
              <a:ext uri="{FF2B5EF4-FFF2-40B4-BE49-F238E27FC236}">
                <a16:creationId xmlns:a16="http://schemas.microsoft.com/office/drawing/2014/main" id="{BBDB531A-9234-7C46-9D42-ED30499DD1E7}"/>
              </a:ext>
            </a:extLst>
          </p:cNvPr>
          <p:cNvSpPr>
            <a:spLocks noGrp="1"/>
          </p:cNvSpPr>
          <p:nvPr>
            <p:ph idx="10" hasCustomPrompt="1"/>
          </p:nvPr>
        </p:nvSpPr>
        <p:spPr>
          <a:xfrm>
            <a:off x="6593800" y="1260000"/>
            <a:ext cx="40234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Image goes here.</a:t>
            </a:r>
          </a:p>
        </p:txBody>
      </p:sp>
    </p:spTree>
    <p:extLst>
      <p:ext uri="{BB962C8B-B14F-4D97-AF65-F5344CB8AC3E}">
        <p14:creationId xmlns:p14="http://schemas.microsoft.com/office/powerpoint/2010/main" val="427280773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11-14 years Table">
    <p:spTree>
      <p:nvGrpSpPr>
        <p:cNvPr id="1" name=""/>
        <p:cNvGrpSpPr/>
        <p:nvPr/>
      </p:nvGrpSpPr>
      <p:grpSpPr>
        <a:xfrm>
          <a:off x="0" y="0"/>
          <a:ext cx="0" cy="0"/>
          <a:chOff x="0" y="0"/>
          <a:chExt cx="0" cy="0"/>
        </a:xfrm>
      </p:grpSpPr>
      <p:pic>
        <p:nvPicPr>
          <p:cNvPr id="15" name="Picture 14">
            <a:extLst>
              <a:ext uri="{FF2B5EF4-FFF2-40B4-BE49-F238E27FC236}">
                <a16:creationId xmlns:a16="http://schemas.microsoft.com/office/drawing/2014/main" id="{FB3C68B3-D9CA-3F4E-AB37-44F8784A9790}"/>
              </a:ext>
            </a:extLst>
          </p:cNvPr>
          <p:cNvPicPr>
            <a:picLocks noChangeAspect="1"/>
          </p:cNvPicPr>
          <p:nvPr userDrawn="1"/>
        </p:nvPicPr>
        <p:blipFill>
          <a:blip r:embed="rId2"/>
          <a:stretch>
            <a:fillRect/>
          </a:stretch>
        </p:blipFill>
        <p:spPr>
          <a:xfrm>
            <a:off x="8607398" y="0"/>
            <a:ext cx="3584602" cy="6858000"/>
          </a:xfrm>
          <a:prstGeom prst="rect">
            <a:avLst/>
          </a:prstGeom>
        </p:spPr>
      </p:pic>
      <p:sp>
        <p:nvSpPr>
          <p:cNvPr id="4" name="Rectangle 3">
            <a:extLst>
              <a:ext uri="{FF2B5EF4-FFF2-40B4-BE49-F238E27FC236}">
                <a16:creationId xmlns:a16="http://schemas.microsoft.com/office/drawing/2014/main" id="{54CCCEF2-E4E2-AB4E-966D-3747A105D043}"/>
              </a:ext>
            </a:extLst>
          </p:cNvPr>
          <p:cNvSpPr/>
          <p:nvPr userDrawn="1"/>
        </p:nvSpPr>
        <p:spPr>
          <a:xfrm>
            <a:off x="11382000" y="0"/>
            <a:ext cx="810000" cy="6858000"/>
          </a:xfrm>
          <a:prstGeom prst="rect">
            <a:avLst/>
          </a:prstGeom>
          <a:solidFill>
            <a:srgbClr val="006F6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7" name="Picture 16">
            <a:extLst>
              <a:ext uri="{FF2B5EF4-FFF2-40B4-BE49-F238E27FC236}">
                <a16:creationId xmlns:a16="http://schemas.microsoft.com/office/drawing/2014/main" id="{4F873693-78A3-8645-95F7-A9D39792FFA3}"/>
              </a:ext>
            </a:extLst>
          </p:cNvPr>
          <p:cNvPicPr>
            <a:picLocks noChangeAspect="1"/>
          </p:cNvPicPr>
          <p:nvPr userDrawn="1"/>
        </p:nvPicPr>
        <p:blipFill>
          <a:blip r:embed="rId3"/>
          <a:stretch>
            <a:fillRect/>
          </a:stretch>
        </p:blipFill>
        <p:spPr>
          <a:xfrm>
            <a:off x="10854930" y="4546600"/>
            <a:ext cx="1333500" cy="2311400"/>
          </a:xfrm>
          <a:prstGeom prst="rect">
            <a:avLst/>
          </a:prstGeom>
        </p:spPr>
      </p:pic>
      <p:pic>
        <p:nvPicPr>
          <p:cNvPr id="19" name="Picture 18">
            <a:extLst>
              <a:ext uri="{FF2B5EF4-FFF2-40B4-BE49-F238E27FC236}">
                <a16:creationId xmlns:a16="http://schemas.microsoft.com/office/drawing/2014/main" id="{F43BE5EB-3D41-8042-848B-10165D647929}"/>
              </a:ext>
            </a:extLst>
          </p:cNvPr>
          <p:cNvPicPr>
            <a:picLocks noChangeAspect="1"/>
          </p:cNvPicPr>
          <p:nvPr userDrawn="1"/>
        </p:nvPicPr>
        <p:blipFill>
          <a:blip r:embed="rId4"/>
          <a:stretch>
            <a:fillRect/>
          </a:stretch>
        </p:blipFill>
        <p:spPr>
          <a:xfrm>
            <a:off x="10734280" y="4724400"/>
            <a:ext cx="1574800" cy="2133600"/>
          </a:xfrm>
          <a:prstGeom prst="rect">
            <a:avLst/>
          </a:prstGeom>
        </p:spPr>
      </p:pic>
      <p:sp>
        <p:nvSpPr>
          <p:cNvPr id="8" name="Content Placeholder 2">
            <a:extLst>
              <a:ext uri="{FF2B5EF4-FFF2-40B4-BE49-F238E27FC236}">
                <a16:creationId xmlns:a16="http://schemas.microsoft.com/office/drawing/2014/main" id="{C0BE649A-7EEA-FA47-B309-34656CF95BAB}"/>
              </a:ext>
            </a:extLst>
          </p:cNvPr>
          <p:cNvSpPr>
            <a:spLocks noGrp="1"/>
          </p:cNvSpPr>
          <p:nvPr>
            <p:ph idx="1" hasCustomPrompt="1"/>
          </p:nvPr>
        </p:nvSpPr>
        <p:spPr>
          <a:xfrm>
            <a:off x="540000" y="1260000"/>
            <a:ext cx="10080000" cy="5040000"/>
          </a:xfrm>
        </p:spPr>
        <p:txBody>
          <a:bodyPr lIns="0" tIns="0" rIns="0" bIns="0" anchor="ctr" anchorCtr="0">
            <a:normAutofit/>
          </a:bodyPr>
          <a:lstStyle>
            <a:lvl1pPr marL="0" indent="0" algn="ctr">
              <a:lnSpc>
                <a:spcPct val="100000"/>
              </a:lnSpc>
              <a:spcBef>
                <a:spcPts val="0"/>
              </a:spcBef>
              <a:spcAft>
                <a:spcPts val="1200"/>
              </a:spcAft>
              <a:buFontTx/>
              <a:buNone/>
              <a:defRPr sz="1200" b="1" i="0">
                <a:latin typeface="Century Gothic" panose="020B0502020202020204" pitchFamily="34" charset="0"/>
              </a:defRPr>
            </a:lvl1pPr>
          </a:lstStyle>
          <a:p>
            <a:pPr lvl="0"/>
            <a:r>
              <a:rPr lang="en-GB" dirty="0"/>
              <a:t>Table goes here.</a:t>
            </a:r>
          </a:p>
        </p:txBody>
      </p:sp>
      <p:sp>
        <p:nvSpPr>
          <p:cNvPr id="9" name="Title 1">
            <a:extLst>
              <a:ext uri="{FF2B5EF4-FFF2-40B4-BE49-F238E27FC236}">
                <a16:creationId xmlns:a16="http://schemas.microsoft.com/office/drawing/2014/main" id="{DDF54D36-4C6E-4A4A-9D38-7C20B2EB3ECC}"/>
              </a:ext>
            </a:extLst>
          </p:cNvPr>
          <p:cNvSpPr>
            <a:spLocks noGrp="1"/>
          </p:cNvSpPr>
          <p:nvPr>
            <p:ph type="title" hasCustomPrompt="1"/>
          </p:nvPr>
        </p:nvSpPr>
        <p:spPr>
          <a:xfrm>
            <a:off x="540000" y="540000"/>
            <a:ext cx="10080000" cy="440661"/>
          </a:xfrm>
        </p:spPr>
        <p:txBody>
          <a:bodyPr lIns="0" tIns="0" rIns="0" bIns="0" anchor="t" anchorCtr="0">
            <a:noAutofit/>
          </a:bodyPr>
          <a:lstStyle>
            <a:lvl1pPr>
              <a:defRPr sz="3400" b="1" i="0">
                <a:solidFill>
                  <a:srgbClr val="006F62"/>
                </a:solidFill>
                <a:latin typeface="Century Gothic" panose="020B0502020202020204" pitchFamily="34" charset="0"/>
              </a:defRPr>
            </a:lvl1pPr>
          </a:lstStyle>
          <a:p>
            <a:r>
              <a:rPr lang="en-GB" dirty="0"/>
              <a:t>Heading</a:t>
            </a:r>
            <a:endParaRPr lang="en-US" dirty="0"/>
          </a:p>
        </p:txBody>
      </p:sp>
    </p:spTree>
    <p:extLst>
      <p:ext uri="{BB962C8B-B14F-4D97-AF65-F5344CB8AC3E}">
        <p14:creationId xmlns:p14="http://schemas.microsoft.com/office/powerpoint/2010/main" val="398179091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BFE5FE99-04D4-864B-A80A-C8A4E40F4D1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GB"/>
              <a:t>Click to edit Master title style</a:t>
            </a:r>
            <a:endParaRPr lang="en-US"/>
          </a:p>
        </p:txBody>
      </p:sp>
      <p:sp>
        <p:nvSpPr>
          <p:cNvPr id="3" name="Text Placeholder 2">
            <a:extLst>
              <a:ext uri="{FF2B5EF4-FFF2-40B4-BE49-F238E27FC236}">
                <a16:creationId xmlns:a16="http://schemas.microsoft.com/office/drawing/2014/main" id="{3A6DAB5F-D1BC-0941-A323-571F51981743}"/>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endParaRPr lang="en-US"/>
          </a:p>
        </p:txBody>
      </p:sp>
      <p:sp>
        <p:nvSpPr>
          <p:cNvPr id="4" name="Date Placeholder 3">
            <a:extLst>
              <a:ext uri="{FF2B5EF4-FFF2-40B4-BE49-F238E27FC236}">
                <a16:creationId xmlns:a16="http://schemas.microsoft.com/office/drawing/2014/main" id="{FDCBC3C7-2FB0-4543-87F4-792C792E8011}"/>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AB8D5C9B-1D41-4B4A-8E9D-54021847FEFA}" type="datetimeFigureOut">
              <a:rPr lang="en-US" smtClean="0"/>
              <a:t>11/18/2022</a:t>
            </a:fld>
            <a:endParaRPr lang="en-US"/>
          </a:p>
        </p:txBody>
      </p:sp>
      <p:sp>
        <p:nvSpPr>
          <p:cNvPr id="5" name="Footer Placeholder 4">
            <a:extLst>
              <a:ext uri="{FF2B5EF4-FFF2-40B4-BE49-F238E27FC236}">
                <a16:creationId xmlns:a16="http://schemas.microsoft.com/office/drawing/2014/main" id="{E0A315A7-5034-7B47-AC42-72B007F5CF47}"/>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a:extLst>
              <a:ext uri="{FF2B5EF4-FFF2-40B4-BE49-F238E27FC236}">
                <a16:creationId xmlns:a16="http://schemas.microsoft.com/office/drawing/2014/main" id="{D48891DA-332A-A543-AACF-9B3ADDF2215A}"/>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8F4554D-C745-0D49-B311-95A2F21E8E70}" type="slidenum">
              <a:rPr lang="en-US" smtClean="0"/>
              <a:t>‹#›</a:t>
            </a:fld>
            <a:endParaRPr lang="en-US"/>
          </a:p>
        </p:txBody>
      </p:sp>
      <p:sp>
        <p:nvSpPr>
          <p:cNvPr id="7" name="Rectangle 6">
            <a:extLst>
              <a:ext uri="{FF2B5EF4-FFF2-40B4-BE49-F238E27FC236}">
                <a16:creationId xmlns:a16="http://schemas.microsoft.com/office/drawing/2014/main" id="{32B1A816-D175-C045-A883-B30BA8D52EAD}"/>
              </a:ext>
            </a:extLst>
          </p:cNvPr>
          <p:cNvSpPr/>
          <p:nvPr userDrawn="1"/>
        </p:nvSpPr>
        <p:spPr>
          <a:xfrm>
            <a:off x="0" y="0"/>
            <a:ext cx="12192000" cy="6858000"/>
          </a:xfrm>
          <a:prstGeom prst="rect">
            <a:avLst/>
          </a:prstGeom>
          <a:solidFill>
            <a:schemeClr val="bg1"/>
          </a:solidFill>
          <a:ln>
            <a:solidFill>
              <a:schemeClr val="bg1"/>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2405364243"/>
      </p:ext>
    </p:extLst>
  </p:cSld>
  <p:clrMap bg1="lt1" tx1="dk1" bg2="lt2" tx2="dk2" accent1="accent1" accent2="accent2" accent3="accent3" accent4="accent4" accent5="accent5" accent6="accent6" hlink="hlink" folHlink="folHlink"/>
  <p:sldLayoutIdLst>
    <p:sldLayoutId id="2147483649" r:id="rId1"/>
    <p:sldLayoutId id="2147483660" r:id="rId2"/>
    <p:sldLayoutId id="2147483682" r:id="rId3"/>
    <p:sldLayoutId id="2147483650" r:id="rId4"/>
    <p:sldLayoutId id="2147483671" r:id="rId5"/>
    <p:sldLayoutId id="2147483667" r:id="rId6"/>
    <p:sldLayoutId id="2147483687" r:id="rId7"/>
    <p:sldLayoutId id="2147483690" r:id="rId8"/>
    <p:sldLayoutId id="2147483694" r:id="rId9"/>
    <p:sldLayoutId id="2147483685" r:id="rId10"/>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1.jpg"/><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3" Type="http://schemas.openxmlformats.org/officeDocument/2006/relationships/hyperlink" Target="https://rsc.li/2OfpmtQ" TargetMode="External"/><Relationship Id="rId2" Type="http://schemas.openxmlformats.org/officeDocument/2006/relationships/hyperlink" Target="https://rsc.li/3xDBvO4" TargetMode="External"/><Relationship Id="rId1" Type="http://schemas.openxmlformats.org/officeDocument/2006/relationships/slideLayout" Target="../slideLayouts/slideLayout10.xml"/><Relationship Id="rId4" Type="http://schemas.openxmlformats.org/officeDocument/2006/relationships/image" Target="../media/image14.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D1A534B-AC17-764F-BD66-5740010F8A34}"/>
              </a:ext>
            </a:extLst>
          </p:cNvPr>
          <p:cNvSpPr>
            <a:spLocks noGrp="1"/>
          </p:cNvSpPr>
          <p:nvPr>
            <p:ph type="ctrTitle"/>
          </p:nvPr>
        </p:nvSpPr>
        <p:spPr/>
        <p:txBody>
          <a:bodyPr/>
          <a:lstStyle/>
          <a:p>
            <a:r>
              <a:rPr lang="en-US" dirty="0"/>
              <a:t>11–14 years</a:t>
            </a:r>
          </a:p>
        </p:txBody>
      </p:sp>
      <p:sp>
        <p:nvSpPr>
          <p:cNvPr id="3" name="Subtitle 2">
            <a:extLst>
              <a:ext uri="{FF2B5EF4-FFF2-40B4-BE49-F238E27FC236}">
                <a16:creationId xmlns:a16="http://schemas.microsoft.com/office/drawing/2014/main" id="{F1271DC6-EF13-2848-9EDB-505FAEE426A5}"/>
              </a:ext>
            </a:extLst>
          </p:cNvPr>
          <p:cNvSpPr>
            <a:spLocks noGrp="1"/>
          </p:cNvSpPr>
          <p:nvPr>
            <p:ph type="subTitle" idx="1"/>
          </p:nvPr>
        </p:nvSpPr>
        <p:spPr/>
        <p:txBody>
          <a:bodyPr/>
          <a:lstStyle/>
          <a:p>
            <a:r>
              <a:rPr lang="en-US" dirty="0"/>
              <a:t>Simple displacement reactions</a:t>
            </a:r>
          </a:p>
        </p:txBody>
      </p:sp>
      <p:sp>
        <p:nvSpPr>
          <p:cNvPr id="8" name="Oval 7">
            <a:extLst>
              <a:ext uri="{FF2B5EF4-FFF2-40B4-BE49-F238E27FC236}">
                <a16:creationId xmlns:a16="http://schemas.microsoft.com/office/drawing/2014/main" id="{A7335F0B-29F5-2648-9B20-470CA4A491D6}"/>
              </a:ext>
            </a:extLst>
          </p:cNvPr>
          <p:cNvSpPr/>
          <p:nvPr/>
        </p:nvSpPr>
        <p:spPr>
          <a:xfrm flipH="1">
            <a:off x="8451107" y="-891000"/>
            <a:ext cx="4320000" cy="4320000"/>
          </a:xfrm>
          <a:prstGeom prst="ellipse">
            <a:avLst/>
          </a:prstGeom>
          <a:blipFill>
            <a:blip r:embed="rId2"/>
            <a:stretch>
              <a:fillRect/>
            </a:stretch>
          </a:blipFill>
          <a:ln w="127000">
            <a:solidFill>
              <a:srgbClr val="006F62"/>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883610943"/>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2CF485-D268-EE4F-A331-75DB104260E6}"/>
              </a:ext>
            </a:extLst>
          </p:cNvPr>
          <p:cNvSpPr>
            <a:spLocks noGrp="1"/>
          </p:cNvSpPr>
          <p:nvPr>
            <p:ph type="title"/>
          </p:nvPr>
        </p:nvSpPr>
        <p:spPr>
          <a:xfrm>
            <a:off x="540000" y="540000"/>
            <a:ext cx="9540000" cy="440661"/>
          </a:xfrm>
        </p:spPr>
        <p:txBody>
          <a:bodyPr/>
          <a:lstStyle/>
          <a:p>
            <a:r>
              <a:rPr lang="en-US" dirty="0"/>
              <a:t>The problem</a:t>
            </a:r>
          </a:p>
        </p:txBody>
      </p:sp>
      <p:sp>
        <p:nvSpPr>
          <p:cNvPr id="3" name="Content Placeholder 2">
            <a:extLst>
              <a:ext uri="{FF2B5EF4-FFF2-40B4-BE49-F238E27FC236}">
                <a16:creationId xmlns:a16="http://schemas.microsoft.com/office/drawing/2014/main" id="{A392CD0D-586A-C746-A628-7A9409208494}"/>
              </a:ext>
            </a:extLst>
          </p:cNvPr>
          <p:cNvSpPr>
            <a:spLocks noGrp="1"/>
          </p:cNvSpPr>
          <p:nvPr>
            <p:ph idx="1"/>
          </p:nvPr>
        </p:nvSpPr>
        <p:spPr>
          <a:xfrm>
            <a:off x="539750" y="1260475"/>
            <a:ext cx="5939109" cy="4876800"/>
          </a:xfrm>
        </p:spPr>
        <p:txBody>
          <a:bodyPr>
            <a:normAutofit fontScale="92500"/>
          </a:bodyPr>
          <a:lstStyle/>
          <a:p>
            <a:pPr>
              <a:lnSpc>
                <a:spcPct val="107000"/>
              </a:lnSpc>
              <a:spcAft>
                <a:spcPts val="600"/>
              </a:spcAft>
            </a:pPr>
            <a:r>
              <a:rPr lang="en-GB" sz="2400" dirty="0">
                <a:effectLst/>
                <a:latin typeface="Century Gothic" panose="020B0502020202020204" pitchFamily="34" charset="0"/>
                <a:ea typeface="Calibri" panose="020F0502020204030204" pitchFamily="34" charset="0"/>
                <a:cs typeface="Arial" panose="020B0604020202020204" pitchFamily="34" charset="0"/>
              </a:rPr>
              <a:t>How do railway engineers join together 50-metre-long rail tracks so that they can stand up to trains rolling past at over 100 mph? </a:t>
            </a:r>
          </a:p>
          <a:p>
            <a:pPr>
              <a:lnSpc>
                <a:spcPct val="107000"/>
              </a:lnSpc>
              <a:spcAft>
                <a:spcPts val="600"/>
              </a:spcAft>
            </a:pPr>
            <a:r>
              <a:rPr lang="en-GB" sz="2400" dirty="0">
                <a:effectLst/>
                <a:latin typeface="Century Gothic" panose="020B0502020202020204" pitchFamily="34" charset="0"/>
                <a:ea typeface="Calibri" panose="020F0502020204030204" pitchFamily="34" charset="0"/>
                <a:cs typeface="Arial" panose="020B0604020202020204" pitchFamily="34" charset="0"/>
              </a:rPr>
              <a:t>Hand welding would be time consuming and assessing the quality of these deep welds would also be tricky out on the track. </a:t>
            </a:r>
          </a:p>
          <a:p>
            <a:pPr>
              <a:lnSpc>
                <a:spcPct val="107000"/>
              </a:lnSpc>
              <a:spcAft>
                <a:spcPts val="600"/>
              </a:spcAft>
            </a:pPr>
            <a:r>
              <a:rPr lang="en-GB" sz="2400" dirty="0">
                <a:effectLst/>
                <a:latin typeface="Century Gothic" panose="020B0502020202020204" pitchFamily="34" charset="0"/>
                <a:ea typeface="Calibri" panose="020F0502020204030204" pitchFamily="34" charset="0"/>
                <a:cs typeface="Arial" panose="020B0604020202020204" pitchFamily="34" charset="0"/>
              </a:rPr>
              <a:t>Instead, engineers turn to some of chemistry’s most spectacular reactions for the solution – metal displacement reactions. A mixture of aluminium and iron oxide is ignited, and liquid iron flows into the joint</a:t>
            </a:r>
            <a:r>
              <a:rPr lang="en-GB" sz="1800" dirty="0">
                <a:effectLst/>
                <a:latin typeface="Century Gothic" panose="020B0502020202020204" pitchFamily="34" charset="0"/>
                <a:ea typeface="Calibri" panose="020F0502020204030204" pitchFamily="34" charset="0"/>
                <a:cs typeface="Arial" panose="020B0604020202020204" pitchFamily="34" charset="0"/>
              </a:rPr>
              <a:t>.</a:t>
            </a:r>
          </a:p>
        </p:txBody>
      </p:sp>
      <p:pic>
        <p:nvPicPr>
          <p:cNvPr id="9" name="Picture 8">
            <a:extLst>
              <a:ext uri="{FF2B5EF4-FFF2-40B4-BE49-F238E27FC236}">
                <a16:creationId xmlns:a16="http://schemas.microsoft.com/office/drawing/2014/main" id="{7429D512-B70A-DA41-A0AF-DA091A9C7527}"/>
              </a:ext>
            </a:extLst>
          </p:cNvPr>
          <p:cNvPicPr>
            <a:picLocks noChangeAspect="1"/>
          </p:cNvPicPr>
          <p:nvPr/>
        </p:nvPicPr>
        <p:blipFill>
          <a:blip r:embed="rId2"/>
          <a:stretch>
            <a:fillRect/>
          </a:stretch>
        </p:blipFill>
        <p:spPr>
          <a:xfrm>
            <a:off x="6604929" y="1260475"/>
            <a:ext cx="4089400" cy="4076700"/>
          </a:xfrm>
          <a:prstGeom prst="rect">
            <a:avLst/>
          </a:prstGeom>
        </p:spPr>
      </p:pic>
      <p:sp>
        <p:nvSpPr>
          <p:cNvPr id="5" name="Vertical Title 1">
            <a:extLst>
              <a:ext uri="{FF2B5EF4-FFF2-40B4-BE49-F238E27FC236}">
                <a16:creationId xmlns:a16="http://schemas.microsoft.com/office/drawing/2014/main" id="{864BD236-113E-444D-9271-431AB16BEF04}"/>
              </a:ext>
            </a:extLst>
          </p:cNvPr>
          <p:cNvSpPr txBox="1">
            <a:spLocks/>
          </p:cNvSpPr>
          <p:nvPr/>
        </p:nvSpPr>
        <p:spPr>
          <a:xfrm>
            <a:off x="11382000" y="540000"/>
            <a:ext cx="810000" cy="4121210"/>
          </a:xfrm>
          <a:prstGeom prst="rect">
            <a:avLst/>
          </a:prstGeom>
        </p:spPr>
        <p:txBody>
          <a:bodyPr vert="eaVert" lIns="0" tIns="0" rIns="0" bIns="0" rtlCol="0" anchor="ctr">
            <a:normAutofit/>
          </a:bodyPr>
          <a:lstStyle>
            <a:lvl1pPr algn="l" defTabSz="914400" rtl="0" eaLnBrk="1" latinLnBrk="0" hangingPunct="1">
              <a:lnSpc>
                <a:spcPct val="90000"/>
              </a:lnSpc>
              <a:spcBef>
                <a:spcPct val="0"/>
              </a:spcBef>
              <a:buNone/>
              <a:defRPr sz="4400" kern="1200">
                <a:solidFill>
                  <a:schemeClr val="tx1"/>
                </a:solidFill>
                <a:latin typeface="+mj-lt"/>
                <a:ea typeface="+mj-ea"/>
                <a:cs typeface="+mj-cs"/>
              </a:defRPr>
            </a:lvl1pPr>
          </a:lstStyle>
          <a:p>
            <a:r>
              <a:rPr lang="en-GB" sz="2200" b="1" dirty="0">
                <a:solidFill>
                  <a:schemeClr val="bg1"/>
                </a:solidFill>
                <a:latin typeface="Century Gothic" panose="020B0502020202020204" pitchFamily="34" charset="0"/>
              </a:rPr>
              <a:t>Introduction</a:t>
            </a:r>
            <a:endParaRPr lang="en-US" sz="2200" b="1" dirty="0">
              <a:solidFill>
                <a:schemeClr val="bg1"/>
              </a:solidFill>
              <a:latin typeface="Century Gothic" panose="020B0502020202020204" pitchFamily="34" charset="0"/>
            </a:endParaRPr>
          </a:p>
        </p:txBody>
      </p:sp>
      <p:pic>
        <p:nvPicPr>
          <p:cNvPr id="6" name="Picture 5" descr="A picture containing train, blur&#10;&#10;Description automatically generated">
            <a:extLst>
              <a:ext uri="{FF2B5EF4-FFF2-40B4-BE49-F238E27FC236}">
                <a16:creationId xmlns:a16="http://schemas.microsoft.com/office/drawing/2014/main" id="{76DAA96B-93CF-2C17-BF28-1E0AC1EE6083}"/>
              </a:ext>
            </a:extLst>
          </p:cNvPr>
          <p:cNvPicPr>
            <a:picLocks noChangeAspect="1"/>
          </p:cNvPicPr>
          <p:nvPr/>
        </p:nvPicPr>
        <p:blipFill rotWithShape="1">
          <a:blip r:embed="rId3"/>
          <a:srcRect l="22195" t="402" r="11200" b="-402"/>
          <a:stretch/>
        </p:blipFill>
        <p:spPr>
          <a:xfrm>
            <a:off x="6604929" y="1260475"/>
            <a:ext cx="4089400" cy="4093164"/>
          </a:xfrm>
          <a:prstGeom prst="rect">
            <a:avLst/>
          </a:prstGeom>
        </p:spPr>
      </p:pic>
    </p:spTree>
    <p:extLst>
      <p:ext uri="{BB962C8B-B14F-4D97-AF65-F5344CB8AC3E}">
        <p14:creationId xmlns:p14="http://schemas.microsoft.com/office/powerpoint/2010/main" val="1833564579"/>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1E722-E089-0544-A3BC-10C0F41FA975}"/>
              </a:ext>
            </a:extLst>
          </p:cNvPr>
          <p:cNvSpPr>
            <a:spLocks noGrp="1"/>
          </p:cNvSpPr>
          <p:nvPr>
            <p:ph type="title"/>
          </p:nvPr>
        </p:nvSpPr>
        <p:spPr/>
        <p:txBody>
          <a:bodyPr/>
          <a:lstStyle/>
          <a:p>
            <a:r>
              <a:rPr lang="en-US" dirty="0"/>
              <a:t>Learning objectives</a:t>
            </a:r>
          </a:p>
        </p:txBody>
      </p:sp>
      <p:sp>
        <p:nvSpPr>
          <p:cNvPr id="3" name="Content Placeholder 2">
            <a:extLst>
              <a:ext uri="{FF2B5EF4-FFF2-40B4-BE49-F238E27FC236}">
                <a16:creationId xmlns:a16="http://schemas.microsoft.com/office/drawing/2014/main" id="{B9B1F842-BC16-354A-84F3-BCA1F48752F2}"/>
              </a:ext>
            </a:extLst>
          </p:cNvPr>
          <p:cNvSpPr>
            <a:spLocks noGrp="1"/>
          </p:cNvSpPr>
          <p:nvPr>
            <p:ph idx="1"/>
          </p:nvPr>
        </p:nvSpPr>
        <p:spPr/>
        <p:txBody>
          <a:bodyPr/>
          <a:lstStyle/>
          <a:p>
            <a:pPr marL="457200" indent="-457200">
              <a:buFont typeface="+mj-lt"/>
              <a:buAutoNum type="arabicPeriod"/>
            </a:pPr>
            <a:r>
              <a:rPr lang="en-GB" dirty="0"/>
              <a:t>Identify the more reactive metal using a reactivity series.</a:t>
            </a:r>
          </a:p>
          <a:p>
            <a:pPr marL="457200" indent="-457200">
              <a:buFont typeface="+mj-lt"/>
              <a:buAutoNum type="arabicPeriod"/>
            </a:pPr>
            <a:r>
              <a:rPr lang="en-GB" dirty="0"/>
              <a:t>State whether a reaction would occur between two substances using the reactivity series.</a:t>
            </a:r>
          </a:p>
          <a:p>
            <a:pPr marL="457200" indent="-457200">
              <a:buFont typeface="+mj-lt"/>
              <a:buAutoNum type="arabicPeriod"/>
            </a:pPr>
            <a:r>
              <a:rPr lang="en-GB" dirty="0"/>
              <a:t>Write word equations for simple displacement reactions.</a:t>
            </a:r>
          </a:p>
        </p:txBody>
      </p:sp>
      <p:sp>
        <p:nvSpPr>
          <p:cNvPr id="4" name="Title 1">
            <a:extLst>
              <a:ext uri="{FF2B5EF4-FFF2-40B4-BE49-F238E27FC236}">
                <a16:creationId xmlns:a16="http://schemas.microsoft.com/office/drawing/2014/main" id="{422C5118-FDAB-6644-9CD8-9A20DFD34922}"/>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Learning objectives</a:t>
            </a:r>
            <a:endParaRPr lang="en-US" sz="2200" dirty="0">
              <a:solidFill>
                <a:schemeClr val="bg1"/>
              </a:solidFill>
            </a:endParaRPr>
          </a:p>
        </p:txBody>
      </p:sp>
    </p:spTree>
    <p:extLst>
      <p:ext uri="{BB962C8B-B14F-4D97-AF65-F5344CB8AC3E}">
        <p14:creationId xmlns:p14="http://schemas.microsoft.com/office/powerpoint/2010/main" val="1629480246"/>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793D871-9F35-9342-B411-7CBBF7B7D8CC}"/>
              </a:ext>
            </a:extLst>
          </p:cNvPr>
          <p:cNvSpPr>
            <a:spLocks noGrp="1"/>
          </p:cNvSpPr>
          <p:nvPr>
            <p:ph type="title"/>
          </p:nvPr>
        </p:nvSpPr>
        <p:spPr/>
        <p:txBody>
          <a:bodyPr/>
          <a:lstStyle/>
          <a:p>
            <a:r>
              <a:rPr lang="en-US" dirty="0"/>
              <a:t>Displacement reaction snap</a:t>
            </a:r>
          </a:p>
        </p:txBody>
      </p:sp>
      <p:sp>
        <p:nvSpPr>
          <p:cNvPr id="3" name="Content Placeholder 2">
            <a:extLst>
              <a:ext uri="{FF2B5EF4-FFF2-40B4-BE49-F238E27FC236}">
                <a16:creationId xmlns:a16="http://schemas.microsoft.com/office/drawing/2014/main" id="{4AC8368B-B514-8E4D-A908-1909D2469E48}"/>
              </a:ext>
            </a:extLst>
          </p:cNvPr>
          <p:cNvSpPr>
            <a:spLocks noGrp="1"/>
          </p:cNvSpPr>
          <p:nvPr>
            <p:ph idx="1"/>
          </p:nvPr>
        </p:nvSpPr>
        <p:spPr/>
        <p:txBody>
          <a:bodyPr>
            <a:normAutofit lnSpcReduction="10000"/>
          </a:bodyPr>
          <a:lstStyle/>
          <a:p>
            <a:pPr marL="0" indent="0">
              <a:buNone/>
            </a:pPr>
            <a:r>
              <a:rPr lang="en-GB" b="1" dirty="0">
                <a:solidFill>
                  <a:srgbClr val="006F62"/>
                </a:solidFill>
              </a:rPr>
              <a:t>How to play</a:t>
            </a:r>
          </a:p>
          <a:p>
            <a:pPr marL="0" indent="0">
              <a:buNone/>
            </a:pPr>
            <a:r>
              <a:rPr lang="en-GB" dirty="0"/>
              <a:t>You will need one pack of cards per pair. If you are in a three the third person will be the referee.</a:t>
            </a:r>
          </a:p>
          <a:p>
            <a:r>
              <a:rPr lang="en-GB" dirty="0"/>
              <a:t>Shuffle and deal the cards face down.</a:t>
            </a:r>
          </a:p>
          <a:p>
            <a:r>
              <a:rPr lang="en-GB" dirty="0"/>
              <a:t>Each player then places a card face up.</a:t>
            </a:r>
          </a:p>
          <a:p>
            <a:r>
              <a:rPr lang="en-GB" dirty="0"/>
              <a:t>If the cards don’t match:</a:t>
            </a:r>
          </a:p>
          <a:p>
            <a:pPr marL="1028700" lvl="2" indent="-342900">
              <a:buClr>
                <a:srgbClr val="006F62"/>
              </a:buClr>
            </a:pPr>
            <a:r>
              <a:rPr lang="en-GB" dirty="0">
                <a:latin typeface="Century Gothic" panose="020B0502020202020204" pitchFamily="34" charset="0"/>
              </a:rPr>
              <a:t>Two metals: shout out the most reactive metal.</a:t>
            </a:r>
          </a:p>
          <a:p>
            <a:pPr marL="1028700" lvl="2" indent="-342900">
              <a:buClr>
                <a:srgbClr val="006F62"/>
              </a:buClr>
            </a:pPr>
            <a:r>
              <a:rPr lang="en-GB" dirty="0">
                <a:latin typeface="Century Gothic" panose="020B0502020202020204" pitchFamily="34" charset="0"/>
              </a:rPr>
              <a:t>Two compounds: shout out ‘mixture’.</a:t>
            </a:r>
          </a:p>
          <a:p>
            <a:pPr marL="1028700" lvl="2" indent="-342900">
              <a:buClr>
                <a:srgbClr val="006F62"/>
              </a:buClr>
            </a:pPr>
            <a:r>
              <a:rPr lang="en-GB" dirty="0">
                <a:latin typeface="Century Gothic" panose="020B0502020202020204" pitchFamily="34" charset="0"/>
              </a:rPr>
              <a:t>Metal and compound: shout out ‘reaction’ if the metal is more reactive than the metal in the compound. Shout out ‘no reaction’ if the reverse.</a:t>
            </a:r>
            <a:br>
              <a:rPr lang="en-GB" dirty="0">
                <a:latin typeface="Century Gothic" panose="020B0502020202020204" pitchFamily="34" charset="0"/>
              </a:rPr>
            </a:br>
            <a:endParaRPr lang="en-GB" dirty="0">
              <a:latin typeface="Century Gothic" panose="020B0502020202020204" pitchFamily="34" charset="0"/>
            </a:endParaRPr>
          </a:p>
          <a:p>
            <a:pPr>
              <a:lnSpc>
                <a:spcPct val="107000"/>
              </a:lnSpc>
              <a:spcAft>
                <a:spcPts val="600"/>
              </a:spcAft>
            </a:pPr>
            <a:r>
              <a:rPr lang="en-GB" dirty="0">
                <a:effectLst/>
                <a:ea typeface="Calibri" panose="020F0502020204030204" pitchFamily="34" charset="0"/>
                <a:cs typeface="Segoe UI" panose="020B0502040204020203" pitchFamily="34" charset="0"/>
              </a:rPr>
              <a:t>The first person to shout the correct answer picks up both cards. The winner is the first person to get all the cards or the person holding the most cards when time is up.</a:t>
            </a:r>
            <a:endParaRPr lang="en-GB" dirty="0">
              <a:effectLst/>
              <a:ea typeface="Calibri" panose="020F0502020204030204" pitchFamily="34" charset="0"/>
              <a:cs typeface="Arial" panose="020B0604020202020204" pitchFamily="34" charset="0"/>
            </a:endParaRPr>
          </a:p>
          <a:p>
            <a:pPr lvl="2" indent="-457200">
              <a:buClr>
                <a:srgbClr val="006F62"/>
              </a:buClr>
              <a:buSzPct val="100000"/>
              <a:buFont typeface="+mj-lt"/>
              <a:buAutoNum type="arabicPeriod"/>
            </a:pPr>
            <a:endParaRPr lang="en-GB" sz="2200" dirty="0">
              <a:latin typeface="Century Gothic" panose="020B0502020202020204" pitchFamily="34" charset="0"/>
            </a:endParaRPr>
          </a:p>
        </p:txBody>
      </p:sp>
      <p:sp>
        <p:nvSpPr>
          <p:cNvPr id="4" name="Title 1">
            <a:extLst>
              <a:ext uri="{FF2B5EF4-FFF2-40B4-BE49-F238E27FC236}">
                <a16:creationId xmlns:a16="http://schemas.microsoft.com/office/drawing/2014/main" id="{76CD6E36-2F1F-E04E-93A3-B9BB4B23EDD1}"/>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Activity 1</a:t>
            </a:r>
            <a:endParaRPr lang="en-US" sz="2200" dirty="0">
              <a:solidFill>
                <a:schemeClr val="bg1"/>
              </a:solidFill>
            </a:endParaRPr>
          </a:p>
        </p:txBody>
      </p:sp>
    </p:spTree>
    <p:extLst>
      <p:ext uri="{BB962C8B-B14F-4D97-AF65-F5344CB8AC3E}">
        <p14:creationId xmlns:p14="http://schemas.microsoft.com/office/powerpoint/2010/main" val="265352176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able 4">
            <a:extLst>
              <a:ext uri="{FF2B5EF4-FFF2-40B4-BE49-F238E27FC236}">
                <a16:creationId xmlns:a16="http://schemas.microsoft.com/office/drawing/2014/main" id="{2E093A2D-15A5-E94E-A20D-54B5573ADCF0}"/>
              </a:ext>
            </a:extLst>
          </p:cNvPr>
          <p:cNvGraphicFramePr>
            <a:graphicFrameLocks noGrp="1"/>
          </p:cNvGraphicFramePr>
          <p:nvPr>
            <p:extLst>
              <p:ext uri="{D42A27DB-BD31-4B8C-83A1-F6EECF244321}">
                <p14:modId xmlns:p14="http://schemas.microsoft.com/office/powerpoint/2010/main" val="3044110370"/>
              </p:ext>
            </p:extLst>
          </p:nvPr>
        </p:nvGraphicFramePr>
        <p:xfrm>
          <a:off x="540000" y="1393371"/>
          <a:ext cx="8072775" cy="4528460"/>
        </p:xfrm>
        <a:graphic>
          <a:graphicData uri="http://schemas.openxmlformats.org/drawingml/2006/table">
            <a:tbl>
              <a:tblPr firstRow="1" bandRow="1">
                <a:tableStyleId>{5C22544A-7EE6-4342-B048-85BDC9FD1C3A}</a:tableStyleId>
              </a:tblPr>
              <a:tblGrid>
                <a:gridCol w="1614555">
                  <a:extLst>
                    <a:ext uri="{9D8B030D-6E8A-4147-A177-3AD203B41FA5}">
                      <a16:colId xmlns:a16="http://schemas.microsoft.com/office/drawing/2014/main" val="3287607563"/>
                    </a:ext>
                  </a:extLst>
                </a:gridCol>
                <a:gridCol w="1614555">
                  <a:extLst>
                    <a:ext uri="{9D8B030D-6E8A-4147-A177-3AD203B41FA5}">
                      <a16:colId xmlns:a16="http://schemas.microsoft.com/office/drawing/2014/main" val="232293668"/>
                    </a:ext>
                  </a:extLst>
                </a:gridCol>
                <a:gridCol w="1614555">
                  <a:extLst>
                    <a:ext uri="{9D8B030D-6E8A-4147-A177-3AD203B41FA5}">
                      <a16:colId xmlns:a16="http://schemas.microsoft.com/office/drawing/2014/main" val="2397117002"/>
                    </a:ext>
                  </a:extLst>
                </a:gridCol>
                <a:gridCol w="1614555">
                  <a:extLst>
                    <a:ext uri="{9D8B030D-6E8A-4147-A177-3AD203B41FA5}">
                      <a16:colId xmlns:a16="http://schemas.microsoft.com/office/drawing/2014/main" val="1723039764"/>
                    </a:ext>
                  </a:extLst>
                </a:gridCol>
                <a:gridCol w="1614555">
                  <a:extLst>
                    <a:ext uri="{9D8B030D-6E8A-4147-A177-3AD203B41FA5}">
                      <a16:colId xmlns:a16="http://schemas.microsoft.com/office/drawing/2014/main" val="3687660352"/>
                    </a:ext>
                  </a:extLst>
                </a:gridCol>
              </a:tblGrid>
              <a:tr h="744812">
                <a:tc>
                  <a:txBody>
                    <a:bodyPr/>
                    <a:lstStyle/>
                    <a:p>
                      <a:pPr algn="l"/>
                      <a:endParaRPr lang="en-US" sz="1500" b="1"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6F6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0" dirty="0">
                          <a:latin typeface="Century Gothic" panose="020B0502020202020204" pitchFamily="34" charset="0"/>
                        </a:rPr>
                        <a:t>potassium</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6F6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0" dirty="0">
                          <a:latin typeface="Century Gothic" panose="020B0502020202020204" pitchFamily="34" charset="0"/>
                        </a:rPr>
                        <a:t>magnesium</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6F6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0" dirty="0">
                          <a:latin typeface="Century Gothic" panose="020B0502020202020204" pitchFamily="34" charset="0"/>
                        </a:rPr>
                        <a:t>iron</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6F62"/>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1" i="0" dirty="0">
                          <a:latin typeface="Century Gothic" panose="020B0502020202020204" pitchFamily="34" charset="0"/>
                        </a:rPr>
                        <a:t>copper</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006F62"/>
                    </a:solidFill>
                  </a:tcPr>
                </a:tc>
                <a:extLst>
                  <a:ext uri="{0D108BD9-81ED-4DB2-BD59-A6C34878D82A}">
                    <a16:rowId xmlns:a16="http://schemas.microsoft.com/office/drawing/2014/main" val="1202464764"/>
                  </a:ext>
                </a:extLst>
              </a:tr>
              <a:tr h="945912">
                <a:tc>
                  <a:txBody>
                    <a:bodyPr/>
                    <a:lstStyle/>
                    <a:p>
                      <a:pPr algn="ctr">
                        <a:lnSpc>
                          <a:spcPct val="100000"/>
                        </a:lnSpc>
                      </a:pPr>
                      <a:r>
                        <a:rPr lang="en-US" sz="1500" b="0" i="0" dirty="0">
                          <a:latin typeface="Century Gothic" panose="020B0502020202020204" pitchFamily="34" charset="0"/>
                        </a:rPr>
                        <a:t>calcium </a:t>
                      </a:r>
                      <a:br>
                        <a:rPr lang="en-US" sz="1500" b="0" i="0" dirty="0">
                          <a:latin typeface="Century Gothic" panose="020B0502020202020204" pitchFamily="34" charset="0"/>
                        </a:rPr>
                      </a:br>
                      <a:r>
                        <a:rPr lang="en-US" sz="1500" b="0" i="0" dirty="0">
                          <a:latin typeface="Century Gothic" panose="020B0502020202020204" pitchFamily="34" charset="0"/>
                        </a:rPr>
                        <a:t>nitrate</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algn="ctr">
                        <a:lnSpc>
                          <a:spcPct val="100000"/>
                        </a:lnSpc>
                      </a:pPr>
                      <a:endParaRPr lang="en-US" sz="15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algn="ctr">
                        <a:lnSpc>
                          <a:spcPct val="100000"/>
                        </a:lnSpc>
                      </a:pPr>
                      <a:endParaRPr lang="en-US" sz="15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500" b="0" i="0" dirty="0">
                        <a:latin typeface="Century Gothic" panose="020B0502020202020204" pitchFamily="34" charset="0"/>
                      </a:endParaRP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500" b="0" i="0" dirty="0">
                        <a:latin typeface="Century Gothic" panose="020B0502020202020204" pitchFamily="34" charset="0"/>
                      </a:endParaRP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extLst>
                  <a:ext uri="{0D108BD9-81ED-4DB2-BD59-A6C34878D82A}">
                    <a16:rowId xmlns:a16="http://schemas.microsoft.com/office/drawing/2014/main" val="2824927119"/>
                  </a:ext>
                </a:extLst>
              </a:tr>
              <a:tr h="94591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err="1">
                          <a:latin typeface="Century Gothic" panose="020B0502020202020204" pitchFamily="34" charset="0"/>
                        </a:rPr>
                        <a:t>aluminium</a:t>
                      </a:r>
                      <a:r>
                        <a:rPr lang="en-US" sz="1500" b="0" i="0" dirty="0">
                          <a:latin typeface="Century Gothic" panose="020B0502020202020204" pitchFamily="34" charset="0"/>
                        </a:rPr>
                        <a:t> </a:t>
                      </a:r>
                      <a:br>
                        <a:rPr lang="en-US" sz="1500" b="0" i="0" dirty="0">
                          <a:latin typeface="Century Gothic" panose="020B0502020202020204" pitchFamily="34" charset="0"/>
                        </a:rPr>
                      </a:br>
                      <a:r>
                        <a:rPr lang="en-US" sz="1500" b="0" i="0" dirty="0">
                          <a:latin typeface="Century Gothic" panose="020B0502020202020204" pitchFamily="34" charset="0"/>
                        </a:rPr>
                        <a:t>nitrate</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algn="ctr">
                        <a:lnSpc>
                          <a:spcPct val="100000"/>
                        </a:lnSpc>
                      </a:pPr>
                      <a:endParaRPr lang="en-US" sz="15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5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500" b="0" i="0" dirty="0">
                        <a:latin typeface="Century Gothic" panose="020B0502020202020204" pitchFamily="34" charset="0"/>
                      </a:endParaRP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500" b="0" i="0" dirty="0">
                        <a:latin typeface="Century Gothic" panose="020B0502020202020204" pitchFamily="34" charset="0"/>
                      </a:endParaRP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extLst>
                  <a:ext uri="{0D108BD9-81ED-4DB2-BD59-A6C34878D82A}">
                    <a16:rowId xmlns:a16="http://schemas.microsoft.com/office/drawing/2014/main" val="1174088422"/>
                  </a:ext>
                </a:extLst>
              </a:tr>
              <a:tr h="94591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tin </a:t>
                      </a:r>
                      <a:br>
                        <a:rPr lang="en-US" sz="1500" b="0" i="0" dirty="0">
                          <a:latin typeface="Century Gothic" panose="020B0502020202020204" pitchFamily="34" charset="0"/>
                        </a:rPr>
                      </a:br>
                      <a:r>
                        <a:rPr lang="en-US" sz="1500" b="0" i="0" dirty="0">
                          <a:latin typeface="Century Gothic" panose="020B0502020202020204" pitchFamily="34" charset="0"/>
                        </a:rPr>
                        <a:t>nitrate</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algn="ctr">
                        <a:lnSpc>
                          <a:spcPct val="100000"/>
                        </a:lnSpc>
                      </a:pPr>
                      <a:endParaRPr lang="en-US" sz="15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5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500" b="0" i="0" dirty="0">
                        <a:latin typeface="Century Gothic" panose="020B0502020202020204" pitchFamily="34" charset="0"/>
                      </a:endParaRP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500" b="0" i="0" dirty="0">
                        <a:latin typeface="Century Gothic" panose="020B0502020202020204" pitchFamily="34" charset="0"/>
                      </a:endParaRP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extLst>
                  <a:ext uri="{0D108BD9-81ED-4DB2-BD59-A6C34878D82A}">
                    <a16:rowId xmlns:a16="http://schemas.microsoft.com/office/drawing/2014/main" val="4253212424"/>
                  </a:ext>
                </a:extLst>
              </a:tr>
              <a:tr h="945912">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US" sz="1500" b="0" i="0" dirty="0">
                          <a:latin typeface="Century Gothic" panose="020B0502020202020204" pitchFamily="34" charset="0"/>
                        </a:rPr>
                        <a:t>silver </a:t>
                      </a:r>
                      <a:br>
                        <a:rPr lang="en-US" sz="1500" b="0" i="0" dirty="0">
                          <a:latin typeface="Century Gothic" panose="020B0502020202020204" pitchFamily="34" charset="0"/>
                        </a:rPr>
                      </a:br>
                      <a:r>
                        <a:rPr lang="en-US" sz="1500" b="0" i="0" dirty="0">
                          <a:latin typeface="Century Gothic" panose="020B0502020202020204" pitchFamily="34" charset="0"/>
                        </a:rPr>
                        <a:t>nitrate</a:t>
                      </a: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algn="ctr">
                        <a:lnSpc>
                          <a:spcPct val="100000"/>
                        </a:lnSpc>
                      </a:pPr>
                      <a:endParaRPr lang="en-US" sz="15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endParaRPr lang="en-US" sz="1500" b="0" i="0" dirty="0">
                        <a:latin typeface="Century Gothic" panose="020B0502020202020204" pitchFamily="34" charset="0"/>
                      </a:endParaRPr>
                    </a:p>
                  </a:txBody>
                  <a:tcPr marL="72000" marR="72000" anchor="ctr">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500" b="0" i="0" dirty="0">
                        <a:latin typeface="Century Gothic" panose="020B0502020202020204" pitchFamily="34" charset="0"/>
                      </a:endParaRP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500" b="0" i="0" dirty="0">
                        <a:latin typeface="Century Gothic" panose="020B0502020202020204" pitchFamily="34" charset="0"/>
                      </a:endParaRPr>
                    </a:p>
                  </a:txBody>
                  <a:tcPr marL="72000" marR="72000">
                    <a:lnL w="3175" cap="flat" cmpd="sng" algn="ctr">
                      <a:solidFill>
                        <a:schemeClr val="tx1"/>
                      </a:solidFill>
                      <a:prstDash val="solid"/>
                      <a:round/>
                      <a:headEnd type="none" w="med" len="med"/>
                      <a:tailEnd type="none" w="med" len="med"/>
                    </a:lnL>
                    <a:lnR w="3175" cap="flat" cmpd="sng" algn="ctr">
                      <a:solidFill>
                        <a:schemeClr val="tx1"/>
                      </a:solidFill>
                      <a:prstDash val="solid"/>
                      <a:round/>
                      <a:headEnd type="none" w="med" len="med"/>
                      <a:tailEnd type="none" w="med" len="med"/>
                    </a:lnR>
                    <a:lnT w="3175" cap="flat" cmpd="sng" algn="ctr">
                      <a:solidFill>
                        <a:schemeClr val="tx1"/>
                      </a:solidFill>
                      <a:prstDash val="solid"/>
                      <a:round/>
                      <a:headEnd type="none" w="med" len="med"/>
                      <a:tailEnd type="none" w="med" len="med"/>
                    </a:lnT>
                    <a:lnB w="3175" cap="flat" cmpd="sng" algn="ctr">
                      <a:solidFill>
                        <a:schemeClr val="tx1"/>
                      </a:solidFill>
                      <a:prstDash val="solid"/>
                      <a:round/>
                      <a:headEnd type="none" w="med" len="med"/>
                      <a:tailEnd type="none" w="med" len="med"/>
                    </a:lnB>
                    <a:solidFill>
                      <a:srgbClr val="E6F1EF"/>
                    </a:solidFill>
                  </a:tcPr>
                </a:tc>
                <a:extLst>
                  <a:ext uri="{0D108BD9-81ED-4DB2-BD59-A6C34878D82A}">
                    <a16:rowId xmlns:a16="http://schemas.microsoft.com/office/drawing/2014/main" val="1439372766"/>
                  </a:ext>
                </a:extLst>
              </a:tr>
            </a:tbl>
          </a:graphicData>
        </a:graphic>
      </p:graphicFrame>
      <p:sp>
        <p:nvSpPr>
          <p:cNvPr id="5" name="Title 1">
            <a:extLst>
              <a:ext uri="{FF2B5EF4-FFF2-40B4-BE49-F238E27FC236}">
                <a16:creationId xmlns:a16="http://schemas.microsoft.com/office/drawing/2014/main" id="{40335829-57ED-B34D-851D-AF966B65F047}"/>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Activity 2</a:t>
            </a:r>
            <a:endParaRPr lang="en-US" sz="2200" dirty="0">
              <a:solidFill>
                <a:schemeClr val="bg1"/>
              </a:solidFill>
            </a:endParaRPr>
          </a:p>
        </p:txBody>
      </p:sp>
      <p:sp>
        <p:nvSpPr>
          <p:cNvPr id="6" name="Title 1">
            <a:extLst>
              <a:ext uri="{FF2B5EF4-FFF2-40B4-BE49-F238E27FC236}">
                <a16:creationId xmlns:a16="http://schemas.microsoft.com/office/drawing/2014/main" id="{DE747243-26CC-AB48-86F7-D5536334B21F}"/>
              </a:ext>
            </a:extLst>
          </p:cNvPr>
          <p:cNvSpPr>
            <a:spLocks noGrp="1"/>
          </p:cNvSpPr>
          <p:nvPr>
            <p:ph type="title"/>
          </p:nvPr>
        </p:nvSpPr>
        <p:spPr>
          <a:xfrm>
            <a:off x="540000" y="540000"/>
            <a:ext cx="10080000" cy="440661"/>
          </a:xfrm>
        </p:spPr>
        <p:txBody>
          <a:bodyPr/>
          <a:lstStyle/>
          <a:p>
            <a:r>
              <a:rPr lang="en-US" dirty="0"/>
              <a:t>Formative assessment grid</a:t>
            </a:r>
          </a:p>
        </p:txBody>
      </p:sp>
      <p:sp>
        <p:nvSpPr>
          <p:cNvPr id="2" name="Rectangle: Rounded Corners 1">
            <a:extLst>
              <a:ext uri="{FF2B5EF4-FFF2-40B4-BE49-F238E27FC236}">
                <a16:creationId xmlns:a16="http://schemas.microsoft.com/office/drawing/2014/main" id="{F10FD970-985F-2BF1-3ECE-694E0B71AC9C}"/>
              </a:ext>
            </a:extLst>
          </p:cNvPr>
          <p:cNvSpPr/>
          <p:nvPr/>
        </p:nvSpPr>
        <p:spPr>
          <a:xfrm rot="16200000">
            <a:off x="6805333" y="2733992"/>
            <a:ext cx="6057900" cy="1397000"/>
          </a:xfrm>
          <a:prstGeom prst="roundRect">
            <a:avLst/>
          </a:prstGeom>
          <a:noFill/>
          <a:ln w="38100"/>
        </p:spPr>
        <p:style>
          <a:lnRef idx="2">
            <a:schemeClr val="accent6"/>
          </a:lnRef>
          <a:fillRef idx="1">
            <a:schemeClr val="lt1"/>
          </a:fillRef>
          <a:effectRef idx="0">
            <a:schemeClr val="accent6"/>
          </a:effectRef>
          <a:fontRef idx="minor">
            <a:schemeClr val="dk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en-GB"/>
          </a:p>
        </p:txBody>
      </p:sp>
      <p:sp>
        <p:nvSpPr>
          <p:cNvPr id="3" name="Text Box 2">
            <a:extLst>
              <a:ext uri="{FF2B5EF4-FFF2-40B4-BE49-F238E27FC236}">
                <a16:creationId xmlns:a16="http://schemas.microsoft.com/office/drawing/2014/main" id="{64A68D11-7F0C-B075-2921-332EE89D216B}"/>
              </a:ext>
            </a:extLst>
          </p:cNvPr>
          <p:cNvSpPr txBox="1">
            <a:spLocks noChangeArrowheads="1"/>
          </p:cNvSpPr>
          <p:nvPr/>
        </p:nvSpPr>
        <p:spPr bwMode="auto">
          <a:xfrm>
            <a:off x="9094508" y="419417"/>
            <a:ext cx="1434465" cy="6050915"/>
          </a:xfrm>
          <a:prstGeom prst="rect">
            <a:avLst/>
          </a:prstGeom>
          <a:noFill/>
          <a:ln w="9525">
            <a:noFill/>
            <a:miter lim="800000"/>
            <a:headEnd/>
            <a:tailEnd/>
          </a:ln>
        </p:spPr>
        <p:txBody>
          <a:bodyPr rot="0" vert="horz" wrap="square" lIns="91440" tIns="45720" rIns="91440" bIns="45720" anchor="t" anchorCtr="0">
            <a:noAutofit/>
          </a:bodyPr>
          <a:lstStyle/>
          <a:p>
            <a:pPr algn="ctr">
              <a:lnSpc>
                <a:spcPct val="107000"/>
              </a:lnSpc>
              <a:spcAft>
                <a:spcPts val="600"/>
              </a:spcAft>
            </a:pPr>
            <a:r>
              <a:rPr lang="en-GB" sz="1800" b="1">
                <a:solidFill>
                  <a:srgbClr val="006F62"/>
                </a:solidFill>
                <a:effectLst/>
                <a:latin typeface="Century Gothic" panose="020B0502020202020204" pitchFamily="34" charset="0"/>
                <a:ea typeface="Calibri" panose="020F0502020204030204" pitchFamily="34" charset="0"/>
                <a:cs typeface="Arial" panose="020B0604020202020204" pitchFamily="34" charset="0"/>
              </a:rPr>
              <a:t>Reactivity series</a:t>
            </a:r>
            <a:endParaRPr lang="en-GB" sz="1100">
              <a:effectLst/>
              <a:latin typeface="Century Gothic" panose="020B0502020202020204" pitchFamily="34" charset="0"/>
              <a:ea typeface="Calibri" panose="020F0502020204030204" pitchFamily="34" charset="0"/>
              <a:cs typeface="Arial" panose="020B0604020202020204" pitchFamily="34" charset="0"/>
            </a:endParaRPr>
          </a:p>
          <a:p>
            <a:pPr algn="ctr">
              <a:lnSpc>
                <a:spcPct val="107000"/>
              </a:lnSpc>
              <a:spcAft>
                <a:spcPts val="600"/>
              </a:spcAft>
            </a:pPr>
            <a:r>
              <a:rPr lang="en-GB" sz="1600" dirty="0">
                <a:effectLst/>
                <a:latin typeface="Century Gothic" panose="020B0502020202020204" pitchFamily="34" charset="0"/>
                <a:ea typeface="Calibri" panose="020F0502020204030204" pitchFamily="34" charset="0"/>
                <a:cs typeface="Arial" panose="020B0604020202020204" pitchFamily="34" charset="0"/>
              </a:rPr>
              <a:t>potassium</a:t>
            </a:r>
            <a:endParaRPr lang="en-GB" sz="1100" dirty="0">
              <a:effectLst/>
              <a:latin typeface="Century Gothic" panose="020B0502020202020204" pitchFamily="34" charset="0"/>
              <a:ea typeface="Calibri" panose="020F0502020204030204" pitchFamily="34" charset="0"/>
              <a:cs typeface="Arial" panose="020B0604020202020204" pitchFamily="34" charset="0"/>
            </a:endParaRPr>
          </a:p>
          <a:p>
            <a:pPr algn="ctr">
              <a:lnSpc>
                <a:spcPct val="107000"/>
              </a:lnSpc>
              <a:spcAft>
                <a:spcPts val="600"/>
              </a:spcAft>
            </a:pPr>
            <a:r>
              <a:rPr lang="en-GB" sz="1600" dirty="0">
                <a:effectLst/>
                <a:latin typeface="Century Gothic" panose="020B0502020202020204" pitchFamily="34" charset="0"/>
                <a:ea typeface="Calibri" panose="020F0502020204030204" pitchFamily="34" charset="0"/>
                <a:cs typeface="Arial" panose="020B0604020202020204" pitchFamily="34" charset="0"/>
              </a:rPr>
              <a:t>sodium</a:t>
            </a:r>
            <a:endParaRPr lang="en-GB" sz="1100" dirty="0">
              <a:effectLst/>
              <a:latin typeface="Century Gothic" panose="020B0502020202020204" pitchFamily="34" charset="0"/>
              <a:ea typeface="Calibri" panose="020F0502020204030204" pitchFamily="34" charset="0"/>
              <a:cs typeface="Arial" panose="020B0604020202020204" pitchFamily="34" charset="0"/>
            </a:endParaRPr>
          </a:p>
          <a:p>
            <a:pPr algn="ctr">
              <a:lnSpc>
                <a:spcPct val="107000"/>
              </a:lnSpc>
              <a:spcAft>
                <a:spcPts val="600"/>
              </a:spcAft>
            </a:pPr>
            <a:r>
              <a:rPr lang="en-GB" sz="1600" dirty="0">
                <a:effectLst/>
                <a:latin typeface="Century Gothic" panose="020B0502020202020204" pitchFamily="34" charset="0"/>
                <a:ea typeface="Calibri" panose="020F0502020204030204" pitchFamily="34" charset="0"/>
                <a:cs typeface="Arial" panose="020B0604020202020204" pitchFamily="34" charset="0"/>
              </a:rPr>
              <a:t>calcium</a:t>
            </a:r>
            <a:endParaRPr lang="en-GB" sz="1100" dirty="0">
              <a:effectLst/>
              <a:latin typeface="Century Gothic" panose="020B0502020202020204" pitchFamily="34" charset="0"/>
              <a:ea typeface="Calibri" panose="020F0502020204030204" pitchFamily="34" charset="0"/>
              <a:cs typeface="Arial" panose="020B0604020202020204" pitchFamily="34" charset="0"/>
            </a:endParaRPr>
          </a:p>
          <a:p>
            <a:pPr algn="ctr">
              <a:lnSpc>
                <a:spcPct val="107000"/>
              </a:lnSpc>
              <a:spcAft>
                <a:spcPts val="600"/>
              </a:spcAft>
            </a:pPr>
            <a:r>
              <a:rPr lang="en-GB" sz="1600" dirty="0">
                <a:effectLst/>
                <a:latin typeface="Century Gothic" panose="020B0502020202020204" pitchFamily="34" charset="0"/>
                <a:ea typeface="Calibri" panose="020F0502020204030204" pitchFamily="34" charset="0"/>
                <a:cs typeface="Arial" panose="020B0604020202020204" pitchFamily="34" charset="0"/>
              </a:rPr>
              <a:t>magnesium</a:t>
            </a:r>
            <a:endParaRPr lang="en-GB" sz="1100" dirty="0">
              <a:effectLst/>
              <a:latin typeface="Century Gothic" panose="020B0502020202020204" pitchFamily="34" charset="0"/>
              <a:ea typeface="Calibri" panose="020F0502020204030204" pitchFamily="34" charset="0"/>
              <a:cs typeface="Arial" panose="020B0604020202020204" pitchFamily="34" charset="0"/>
            </a:endParaRPr>
          </a:p>
          <a:p>
            <a:pPr algn="ctr">
              <a:lnSpc>
                <a:spcPct val="107000"/>
              </a:lnSpc>
              <a:spcAft>
                <a:spcPts val="600"/>
              </a:spcAft>
            </a:pPr>
            <a:r>
              <a:rPr lang="en-GB" sz="1600" dirty="0">
                <a:effectLst/>
                <a:latin typeface="Century Gothic" panose="020B0502020202020204" pitchFamily="34" charset="0"/>
                <a:ea typeface="Calibri" panose="020F0502020204030204" pitchFamily="34" charset="0"/>
                <a:cs typeface="Arial" panose="020B0604020202020204" pitchFamily="34" charset="0"/>
              </a:rPr>
              <a:t>aluminium</a:t>
            </a:r>
            <a:endParaRPr lang="en-GB" sz="1100" dirty="0">
              <a:effectLst/>
              <a:latin typeface="Century Gothic" panose="020B0502020202020204" pitchFamily="34" charset="0"/>
              <a:ea typeface="Calibri" panose="020F0502020204030204" pitchFamily="34" charset="0"/>
              <a:cs typeface="Arial" panose="020B0604020202020204" pitchFamily="34" charset="0"/>
            </a:endParaRPr>
          </a:p>
          <a:p>
            <a:pPr algn="ctr">
              <a:lnSpc>
                <a:spcPct val="107000"/>
              </a:lnSpc>
              <a:spcAft>
                <a:spcPts val="600"/>
              </a:spcAft>
            </a:pPr>
            <a:r>
              <a:rPr lang="en-GB" sz="1600" b="1" i="1" dirty="0">
                <a:effectLst/>
                <a:latin typeface="Century Gothic" panose="020B0502020202020204" pitchFamily="34" charset="0"/>
                <a:ea typeface="Calibri" panose="020F0502020204030204" pitchFamily="34" charset="0"/>
                <a:cs typeface="Arial" panose="020B0604020202020204" pitchFamily="34" charset="0"/>
              </a:rPr>
              <a:t>carbon</a:t>
            </a:r>
            <a:endParaRPr lang="en-GB" sz="1100" dirty="0">
              <a:effectLst/>
              <a:latin typeface="Century Gothic" panose="020B0502020202020204" pitchFamily="34" charset="0"/>
              <a:ea typeface="Calibri" panose="020F0502020204030204" pitchFamily="34" charset="0"/>
              <a:cs typeface="Arial" panose="020B0604020202020204" pitchFamily="34" charset="0"/>
            </a:endParaRPr>
          </a:p>
          <a:p>
            <a:pPr algn="ctr">
              <a:lnSpc>
                <a:spcPct val="107000"/>
              </a:lnSpc>
              <a:spcAft>
                <a:spcPts val="600"/>
              </a:spcAft>
            </a:pPr>
            <a:r>
              <a:rPr lang="en-GB" sz="1600" dirty="0">
                <a:effectLst/>
                <a:latin typeface="Century Gothic" panose="020B0502020202020204" pitchFamily="34" charset="0"/>
                <a:ea typeface="Calibri" panose="020F0502020204030204" pitchFamily="34" charset="0"/>
                <a:cs typeface="Arial" panose="020B0604020202020204" pitchFamily="34" charset="0"/>
              </a:rPr>
              <a:t>zinc</a:t>
            </a:r>
            <a:endParaRPr lang="en-GB" sz="1100" dirty="0">
              <a:effectLst/>
              <a:latin typeface="Century Gothic" panose="020B0502020202020204" pitchFamily="34" charset="0"/>
              <a:ea typeface="Calibri" panose="020F0502020204030204" pitchFamily="34" charset="0"/>
              <a:cs typeface="Arial" panose="020B0604020202020204" pitchFamily="34" charset="0"/>
            </a:endParaRPr>
          </a:p>
          <a:p>
            <a:pPr algn="ctr">
              <a:lnSpc>
                <a:spcPct val="107000"/>
              </a:lnSpc>
              <a:spcAft>
                <a:spcPts val="600"/>
              </a:spcAft>
            </a:pPr>
            <a:r>
              <a:rPr lang="en-GB" sz="1600" dirty="0">
                <a:effectLst/>
                <a:latin typeface="Century Gothic" panose="020B0502020202020204" pitchFamily="34" charset="0"/>
                <a:ea typeface="Calibri" panose="020F0502020204030204" pitchFamily="34" charset="0"/>
                <a:cs typeface="Arial" panose="020B0604020202020204" pitchFamily="34" charset="0"/>
              </a:rPr>
              <a:t>iron</a:t>
            </a:r>
            <a:endParaRPr lang="en-GB" sz="1100" dirty="0">
              <a:effectLst/>
              <a:latin typeface="Century Gothic" panose="020B0502020202020204" pitchFamily="34" charset="0"/>
              <a:ea typeface="Calibri" panose="020F0502020204030204" pitchFamily="34" charset="0"/>
              <a:cs typeface="Arial" panose="020B0604020202020204" pitchFamily="34" charset="0"/>
            </a:endParaRPr>
          </a:p>
          <a:p>
            <a:pPr algn="ctr">
              <a:lnSpc>
                <a:spcPct val="107000"/>
              </a:lnSpc>
              <a:spcAft>
                <a:spcPts val="600"/>
              </a:spcAft>
            </a:pPr>
            <a:r>
              <a:rPr lang="en-GB" sz="1600" dirty="0">
                <a:effectLst/>
                <a:latin typeface="Century Gothic" panose="020B0502020202020204" pitchFamily="34" charset="0"/>
                <a:ea typeface="Calibri" panose="020F0502020204030204" pitchFamily="34" charset="0"/>
                <a:cs typeface="Arial" panose="020B0604020202020204" pitchFamily="34" charset="0"/>
              </a:rPr>
              <a:t>tin</a:t>
            </a:r>
            <a:endParaRPr lang="en-GB" sz="1100" dirty="0">
              <a:effectLst/>
              <a:latin typeface="Century Gothic" panose="020B0502020202020204" pitchFamily="34" charset="0"/>
              <a:ea typeface="Calibri" panose="020F0502020204030204" pitchFamily="34" charset="0"/>
              <a:cs typeface="Arial" panose="020B0604020202020204" pitchFamily="34" charset="0"/>
            </a:endParaRPr>
          </a:p>
          <a:p>
            <a:pPr algn="ctr">
              <a:lnSpc>
                <a:spcPct val="107000"/>
              </a:lnSpc>
              <a:spcAft>
                <a:spcPts val="600"/>
              </a:spcAft>
            </a:pPr>
            <a:r>
              <a:rPr lang="en-GB" sz="1600" dirty="0">
                <a:effectLst/>
                <a:latin typeface="Century Gothic" panose="020B0502020202020204" pitchFamily="34" charset="0"/>
                <a:ea typeface="Calibri" panose="020F0502020204030204" pitchFamily="34" charset="0"/>
                <a:cs typeface="Arial" panose="020B0604020202020204" pitchFamily="34" charset="0"/>
              </a:rPr>
              <a:t>lead</a:t>
            </a:r>
            <a:endParaRPr lang="en-GB" sz="1100" dirty="0">
              <a:effectLst/>
              <a:latin typeface="Century Gothic" panose="020B0502020202020204" pitchFamily="34" charset="0"/>
              <a:ea typeface="Calibri" panose="020F0502020204030204" pitchFamily="34" charset="0"/>
              <a:cs typeface="Arial" panose="020B0604020202020204" pitchFamily="34" charset="0"/>
            </a:endParaRPr>
          </a:p>
          <a:p>
            <a:pPr algn="ctr">
              <a:lnSpc>
                <a:spcPct val="107000"/>
              </a:lnSpc>
              <a:spcAft>
                <a:spcPts val="600"/>
              </a:spcAft>
            </a:pPr>
            <a:r>
              <a:rPr lang="en-GB" sz="1600" b="1" i="1" dirty="0">
                <a:effectLst/>
                <a:latin typeface="Century Gothic" panose="020B0502020202020204" pitchFamily="34" charset="0"/>
                <a:ea typeface="Calibri" panose="020F0502020204030204" pitchFamily="34" charset="0"/>
                <a:cs typeface="Arial" panose="020B0604020202020204" pitchFamily="34" charset="0"/>
              </a:rPr>
              <a:t>hydrogen</a:t>
            </a:r>
            <a:endParaRPr lang="en-GB" sz="1100" dirty="0">
              <a:effectLst/>
              <a:latin typeface="Century Gothic" panose="020B0502020202020204" pitchFamily="34" charset="0"/>
              <a:ea typeface="Calibri" panose="020F0502020204030204" pitchFamily="34" charset="0"/>
              <a:cs typeface="Arial" panose="020B0604020202020204" pitchFamily="34" charset="0"/>
            </a:endParaRPr>
          </a:p>
          <a:p>
            <a:pPr algn="ctr">
              <a:lnSpc>
                <a:spcPct val="107000"/>
              </a:lnSpc>
              <a:spcAft>
                <a:spcPts val="600"/>
              </a:spcAft>
            </a:pPr>
            <a:r>
              <a:rPr lang="en-GB" sz="1600" dirty="0">
                <a:effectLst/>
                <a:latin typeface="Century Gothic" panose="020B0502020202020204" pitchFamily="34" charset="0"/>
                <a:ea typeface="Calibri" panose="020F0502020204030204" pitchFamily="34" charset="0"/>
                <a:cs typeface="Arial" panose="020B0604020202020204" pitchFamily="34" charset="0"/>
              </a:rPr>
              <a:t>copper</a:t>
            </a:r>
            <a:endParaRPr lang="en-GB" sz="1100" dirty="0">
              <a:effectLst/>
              <a:latin typeface="Century Gothic" panose="020B0502020202020204" pitchFamily="34" charset="0"/>
              <a:ea typeface="Calibri" panose="020F0502020204030204" pitchFamily="34" charset="0"/>
              <a:cs typeface="Arial" panose="020B0604020202020204" pitchFamily="34" charset="0"/>
            </a:endParaRPr>
          </a:p>
          <a:p>
            <a:pPr algn="ctr">
              <a:lnSpc>
                <a:spcPct val="107000"/>
              </a:lnSpc>
              <a:spcAft>
                <a:spcPts val="600"/>
              </a:spcAft>
            </a:pPr>
            <a:r>
              <a:rPr lang="en-GB" sz="1600" dirty="0">
                <a:effectLst/>
                <a:latin typeface="Century Gothic" panose="020B0502020202020204" pitchFamily="34" charset="0"/>
                <a:ea typeface="Calibri" panose="020F0502020204030204" pitchFamily="34" charset="0"/>
                <a:cs typeface="Arial" panose="020B0604020202020204" pitchFamily="34" charset="0"/>
              </a:rPr>
              <a:t>silver</a:t>
            </a:r>
            <a:endParaRPr lang="en-GB" sz="1100" dirty="0">
              <a:effectLst/>
              <a:latin typeface="Century Gothic" panose="020B0502020202020204" pitchFamily="34" charset="0"/>
              <a:ea typeface="Calibri" panose="020F0502020204030204" pitchFamily="34" charset="0"/>
              <a:cs typeface="Arial" panose="020B0604020202020204" pitchFamily="34" charset="0"/>
            </a:endParaRPr>
          </a:p>
          <a:p>
            <a:pPr algn="ctr">
              <a:lnSpc>
                <a:spcPct val="107000"/>
              </a:lnSpc>
              <a:spcAft>
                <a:spcPts val="600"/>
              </a:spcAft>
            </a:pPr>
            <a:r>
              <a:rPr lang="en-GB" sz="1600" dirty="0">
                <a:effectLst/>
                <a:latin typeface="Century Gothic" panose="020B0502020202020204" pitchFamily="34" charset="0"/>
                <a:ea typeface="Calibri" panose="020F0502020204030204" pitchFamily="34" charset="0"/>
                <a:cs typeface="Arial" panose="020B0604020202020204" pitchFamily="34" charset="0"/>
              </a:rPr>
              <a:t>gold</a:t>
            </a:r>
            <a:endParaRPr lang="en-GB" sz="1100" dirty="0">
              <a:effectLst/>
              <a:latin typeface="Century Gothic" panose="020B0502020202020204" pitchFamily="34" charset="0"/>
              <a:ea typeface="Calibri" panose="020F0502020204030204" pitchFamily="34" charset="0"/>
              <a:cs typeface="Arial" panose="020B0604020202020204" pitchFamily="34" charset="0"/>
            </a:endParaRPr>
          </a:p>
          <a:p>
            <a:pPr algn="ctr">
              <a:lnSpc>
                <a:spcPct val="107000"/>
              </a:lnSpc>
              <a:spcAft>
                <a:spcPts val="600"/>
              </a:spcAft>
            </a:pPr>
            <a:r>
              <a:rPr lang="en-GB" sz="1600" dirty="0">
                <a:effectLst/>
                <a:latin typeface="Century Gothic" panose="020B0502020202020204" pitchFamily="34" charset="0"/>
                <a:ea typeface="Calibri" panose="020F0502020204030204" pitchFamily="34" charset="0"/>
                <a:cs typeface="Arial" panose="020B0604020202020204" pitchFamily="34" charset="0"/>
              </a:rPr>
              <a:t>platinum</a:t>
            </a:r>
            <a:endParaRPr lang="en-GB" sz="1100" dirty="0">
              <a:effectLst/>
              <a:latin typeface="Century Gothic" panose="020B0502020202020204" pitchFamily="34" charset="0"/>
              <a:ea typeface="Calibri" panose="020F0502020204030204" pitchFamily="34" charset="0"/>
              <a:cs typeface="Arial" panose="020B0604020202020204" pitchFamily="34" charset="0"/>
            </a:endParaRPr>
          </a:p>
          <a:p>
            <a:pPr algn="just">
              <a:lnSpc>
                <a:spcPts val="1400"/>
              </a:lnSpc>
              <a:spcAft>
                <a:spcPts val="600"/>
              </a:spcAft>
            </a:pPr>
            <a:r>
              <a:rPr lang="en-GB" sz="1400" dirty="0">
                <a:effectLst/>
                <a:latin typeface="Arial" panose="020B0604020202020204" pitchFamily="34" charset="0"/>
                <a:ea typeface="Calibri" panose="020F0502020204030204" pitchFamily="34" charset="0"/>
              </a:rPr>
              <a:t> </a:t>
            </a:r>
            <a:endParaRPr lang="en-GB" sz="1000" dirty="0">
              <a:effectLst/>
              <a:latin typeface="Arial" panose="020B0604020202020204" pitchFamily="34" charset="0"/>
              <a:ea typeface="Calibri" panose="020F0502020204030204" pitchFamily="34" charset="0"/>
            </a:endParaRPr>
          </a:p>
        </p:txBody>
      </p:sp>
    </p:spTree>
    <p:extLst>
      <p:ext uri="{BB962C8B-B14F-4D97-AF65-F5344CB8AC3E}">
        <p14:creationId xmlns:p14="http://schemas.microsoft.com/office/powerpoint/2010/main" val="25929052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AE684B-2A4D-B343-8C5B-2FEBA66DBD67}"/>
              </a:ext>
            </a:extLst>
          </p:cNvPr>
          <p:cNvSpPr>
            <a:spLocks noGrp="1"/>
          </p:cNvSpPr>
          <p:nvPr>
            <p:ph type="title"/>
          </p:nvPr>
        </p:nvSpPr>
        <p:spPr/>
        <p:txBody>
          <a:bodyPr/>
          <a:lstStyle/>
          <a:p>
            <a:r>
              <a:rPr lang="en-US" dirty="0"/>
              <a:t>Microscale displacement reactions</a:t>
            </a:r>
          </a:p>
        </p:txBody>
      </p:sp>
      <p:sp>
        <p:nvSpPr>
          <p:cNvPr id="3" name="Content Placeholder 2">
            <a:extLst>
              <a:ext uri="{FF2B5EF4-FFF2-40B4-BE49-F238E27FC236}">
                <a16:creationId xmlns:a16="http://schemas.microsoft.com/office/drawing/2014/main" id="{9BA29C05-F931-6E4B-9D4F-9C057DE0A13E}"/>
              </a:ext>
            </a:extLst>
          </p:cNvPr>
          <p:cNvSpPr>
            <a:spLocks noGrp="1"/>
          </p:cNvSpPr>
          <p:nvPr>
            <p:ph idx="1"/>
          </p:nvPr>
        </p:nvSpPr>
        <p:spPr>
          <a:xfrm>
            <a:off x="540000" y="1260000"/>
            <a:ext cx="4480235" cy="5040000"/>
          </a:xfrm>
        </p:spPr>
        <p:txBody>
          <a:bodyPr/>
          <a:lstStyle/>
          <a:p>
            <a:pPr marL="0" indent="0" algn="l"/>
            <a:r>
              <a:rPr lang="en-GB" b="0" i="0" dirty="0">
                <a:solidFill>
                  <a:srgbClr val="333333"/>
                </a:solidFill>
                <a:effectLst/>
              </a:rPr>
              <a:t>Give learners the opportunity to observe displacement reactions in the microscale with this experiment: </a:t>
            </a:r>
            <a:r>
              <a:rPr lang="en-GB" sz="1800" u="sng" dirty="0">
                <a:solidFill>
                  <a:srgbClr val="000000"/>
                </a:solidFill>
                <a:effectLst/>
                <a:ea typeface="Calibri" panose="020F0502020204030204" pitchFamily="34" charset="0"/>
                <a:hlinkClick r:id="rId2"/>
              </a:rPr>
              <a:t>rsc.li/3xDBvO4</a:t>
            </a:r>
            <a:r>
              <a:rPr lang="en-GB" sz="1800" dirty="0">
                <a:solidFill>
                  <a:srgbClr val="000000"/>
                </a:solidFill>
                <a:effectLst/>
                <a:ea typeface="Calibri" panose="020F0502020204030204" pitchFamily="34" charset="0"/>
              </a:rPr>
              <a:t> </a:t>
            </a:r>
            <a:endParaRPr lang="en-GB" b="0" i="0" dirty="0">
              <a:solidFill>
                <a:srgbClr val="333333"/>
              </a:solidFill>
              <a:effectLst/>
            </a:endParaRPr>
          </a:p>
          <a:p>
            <a:pPr marL="0" indent="0" algn="l"/>
            <a:r>
              <a:rPr lang="en-GB" dirty="0">
                <a:solidFill>
                  <a:srgbClr val="333333"/>
                </a:solidFill>
              </a:rPr>
              <a:t>O</a:t>
            </a:r>
            <a:r>
              <a:rPr lang="en-GB" b="0" i="0" dirty="0">
                <a:solidFill>
                  <a:srgbClr val="333333"/>
                </a:solidFill>
                <a:effectLst/>
              </a:rPr>
              <a:t>r with this alternative version using integrated instructions</a:t>
            </a:r>
            <a:r>
              <a:rPr lang="en-GB" dirty="0">
                <a:solidFill>
                  <a:srgbClr val="333333"/>
                </a:solidFill>
              </a:rPr>
              <a:t>: </a:t>
            </a:r>
            <a:r>
              <a:rPr lang="en-GB" sz="1800" u="sng" dirty="0">
                <a:solidFill>
                  <a:srgbClr val="0000FF"/>
                </a:solidFill>
                <a:effectLst/>
                <a:ea typeface="Calibri" panose="020F0502020204030204" pitchFamily="34" charset="0"/>
                <a:hlinkClick r:id="rId3"/>
              </a:rPr>
              <a:t>rsc.li/2OfpmtQ</a:t>
            </a:r>
            <a:r>
              <a:rPr lang="en-GB" sz="1800" u="sng" dirty="0">
                <a:solidFill>
                  <a:srgbClr val="0000FF"/>
                </a:solidFill>
                <a:effectLst/>
                <a:ea typeface="Calibri" panose="020F0502020204030204" pitchFamily="34" charset="0"/>
              </a:rPr>
              <a:t> </a:t>
            </a:r>
            <a:endParaRPr lang="en-GB" b="0" i="0" dirty="0">
              <a:solidFill>
                <a:srgbClr val="333333"/>
              </a:solidFill>
              <a:effectLst/>
            </a:endParaRPr>
          </a:p>
        </p:txBody>
      </p:sp>
      <p:sp>
        <p:nvSpPr>
          <p:cNvPr id="4" name="Title 1">
            <a:extLst>
              <a:ext uri="{FF2B5EF4-FFF2-40B4-BE49-F238E27FC236}">
                <a16:creationId xmlns:a16="http://schemas.microsoft.com/office/drawing/2014/main" id="{72BAE003-9E23-7B4C-B0E8-F99098771EFA}"/>
              </a:ext>
            </a:extLst>
          </p:cNvPr>
          <p:cNvSpPr txBox="1">
            <a:spLocks/>
          </p:cNvSpPr>
          <p:nvPr/>
        </p:nvSpPr>
        <p:spPr>
          <a:xfrm rot="5400000">
            <a:off x="9717000" y="2205000"/>
            <a:ext cx="4140000" cy="810000"/>
          </a:xfrm>
          <a:prstGeom prst="rect">
            <a:avLst/>
          </a:prstGeom>
        </p:spPr>
        <p:txBody>
          <a:bodyPr vert="horz" lIns="0" tIns="0" rIns="0" bIns="0" rtlCol="0" anchor="ctr" anchorCtr="0">
            <a:noAutofit/>
          </a:bodyPr>
          <a:lstStyle>
            <a:lvl1pPr algn="l" defTabSz="914400" rtl="0" eaLnBrk="1" latinLnBrk="0" hangingPunct="1">
              <a:lnSpc>
                <a:spcPct val="90000"/>
              </a:lnSpc>
              <a:spcBef>
                <a:spcPct val="0"/>
              </a:spcBef>
              <a:buNone/>
              <a:defRPr sz="3400" b="1" i="0" kern="1200">
                <a:solidFill>
                  <a:srgbClr val="006F62"/>
                </a:solidFill>
                <a:latin typeface="Century Gothic" panose="020B0502020202020204" pitchFamily="34" charset="0"/>
                <a:ea typeface="+mj-ea"/>
                <a:cs typeface="+mj-cs"/>
              </a:defRPr>
            </a:lvl1pPr>
          </a:lstStyle>
          <a:p>
            <a:r>
              <a:rPr lang="en-GB" sz="2200" dirty="0">
                <a:solidFill>
                  <a:schemeClr val="bg1"/>
                </a:solidFill>
              </a:rPr>
              <a:t>More resources</a:t>
            </a:r>
            <a:endParaRPr lang="en-US" sz="2200" dirty="0">
              <a:solidFill>
                <a:schemeClr val="bg1"/>
              </a:solidFill>
            </a:endParaRPr>
          </a:p>
        </p:txBody>
      </p:sp>
      <p:pic>
        <p:nvPicPr>
          <p:cNvPr id="6" name="Picture 5">
            <a:extLst>
              <a:ext uri="{FF2B5EF4-FFF2-40B4-BE49-F238E27FC236}">
                <a16:creationId xmlns:a16="http://schemas.microsoft.com/office/drawing/2014/main" id="{7422BE61-12A5-5944-384B-3BDB84999539}"/>
              </a:ext>
            </a:extLst>
          </p:cNvPr>
          <p:cNvPicPr>
            <a:picLocks noChangeAspect="1"/>
          </p:cNvPicPr>
          <p:nvPr/>
        </p:nvPicPr>
        <p:blipFill rotWithShape="1">
          <a:blip r:embed="rId4"/>
          <a:srcRect l="2469" t="5870" r="4603" b="2989"/>
          <a:stretch/>
        </p:blipFill>
        <p:spPr>
          <a:xfrm rot="198984">
            <a:off x="5804983" y="1606308"/>
            <a:ext cx="4711854" cy="3263717"/>
          </a:xfrm>
          <a:prstGeom prst="rect">
            <a:avLst/>
          </a:prstGeom>
          <a:ln>
            <a:noFill/>
          </a:ln>
          <a:effectLst>
            <a:outerShdw blurRad="292100" dist="139700" dir="2700000" algn="tl" rotWithShape="0">
              <a:srgbClr val="333333">
                <a:alpha val="65000"/>
              </a:srgbClr>
            </a:outerShdw>
          </a:effectLst>
        </p:spPr>
      </p:pic>
    </p:spTree>
    <p:extLst>
      <p:ext uri="{BB962C8B-B14F-4D97-AF65-F5344CB8AC3E}">
        <p14:creationId xmlns:p14="http://schemas.microsoft.com/office/powerpoint/2010/main" val="218683913"/>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1714</TotalTime>
  <Words>443</Words>
  <Application>Microsoft Office PowerPoint</Application>
  <PresentationFormat>Widescreen</PresentationFormat>
  <Paragraphs>61</Paragraphs>
  <Slides>6</Slides>
  <Notes>1</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6</vt:i4>
      </vt:variant>
    </vt:vector>
  </HeadingPairs>
  <TitlesOfParts>
    <vt:vector size="12" baseType="lpstr">
      <vt:lpstr>Arial</vt:lpstr>
      <vt:lpstr>Calibri</vt:lpstr>
      <vt:lpstr>Calibri Light</vt:lpstr>
      <vt:lpstr>Century Gothic</vt:lpstr>
      <vt:lpstr>Roboto</vt:lpstr>
      <vt:lpstr>Office Theme</vt:lpstr>
      <vt:lpstr>11–14 years</vt:lpstr>
      <vt:lpstr>The problem</vt:lpstr>
      <vt:lpstr>Learning objectives</vt:lpstr>
      <vt:lpstr>Displacement reaction snap</vt:lpstr>
      <vt:lpstr>Formative assessment grid</vt:lpstr>
      <vt:lpstr>Microscale displacement reactions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Displacement reaction snap and formative assessment</dc:title>
  <dc:creator>Royal Society of Chemistry</dc:creator>
  <cp:keywords>Displacement reactions, metal displacement, simple deisplacement, reactivity series of metals</cp:keywords>
  <cp:lastModifiedBy>Kirsty Patterson</cp:lastModifiedBy>
  <cp:revision>580</cp:revision>
  <dcterms:created xsi:type="dcterms:W3CDTF">2021-04-13T16:26:00Z</dcterms:created>
  <dcterms:modified xsi:type="dcterms:W3CDTF">2022-11-18T12:50:24Z</dcterms:modified>
  <cp:category>From On track, Education in Chemistry, https://rsc.li/3O8cjrP</cp:category>
</cp:coreProperties>
</file>