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4"/>
  </p:notesMasterIdLst>
  <p:sldIdLst>
    <p:sldId id="256" r:id="rId2"/>
    <p:sldId id="263" r:id="rId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004976"/>
    <a:srgbClr val="DA1883"/>
    <a:srgbClr val="FF9E1B"/>
    <a:srgbClr val="E7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270" autoAdjust="0"/>
  </p:normalViewPr>
  <p:slideViewPr>
    <p:cSldViewPr snapToGrid="0" snapToObjects="1">
      <p:cViewPr varScale="1">
        <p:scale>
          <a:sx n="73" d="100"/>
          <a:sy n="73" d="100"/>
        </p:scale>
        <p:origin x="1242"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22/11/2019</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Title slide</a:t>
            </a: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8408362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General layout options available from the layout tab</a:t>
            </a:r>
          </a:p>
          <a:p>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458433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wo Content_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Table Placeholder 7">
            <a:extLst>
              <a:ext uri="{FF2B5EF4-FFF2-40B4-BE49-F238E27FC236}">
                <a16:creationId xmlns:a16="http://schemas.microsoft.com/office/drawing/2014/main" id="{4F9A3F18-D6DB-8A4A-9CFF-CE8F9745CD9C}"/>
              </a:ext>
            </a:extLst>
          </p:cNvPr>
          <p:cNvSpPr>
            <a:spLocks noGrp="1"/>
          </p:cNvSpPr>
          <p:nvPr>
            <p:ph type="tbl" sz="quarter" idx="13"/>
          </p:nvPr>
        </p:nvSpPr>
        <p:spPr>
          <a:xfrm>
            <a:off x="625151" y="485190"/>
            <a:ext cx="7920000" cy="5160236"/>
          </a:xfrm>
        </p:spPr>
        <p:txBody>
          <a:bodyPr/>
          <a:lstStyle>
            <a:lvl1pPr marL="0" indent="0">
              <a:buNone/>
              <a:defRPr/>
            </a:lvl1pPr>
          </a:lstStyle>
          <a:p>
            <a:r>
              <a:rPr lang="en-US" smtClean="0"/>
              <a:t>Click icon to add table</a:t>
            </a:r>
            <a:endParaRPr lang="en-GB" dirty="0"/>
          </a:p>
        </p:txBody>
      </p:sp>
    </p:spTree>
    <p:extLst>
      <p:ext uri="{BB962C8B-B14F-4D97-AF65-F5344CB8AC3E}">
        <p14:creationId xmlns:p14="http://schemas.microsoft.com/office/powerpoint/2010/main" val="48011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Two Content Char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3" name="Chart Placeholder 2">
            <a:extLst>
              <a:ext uri="{FF2B5EF4-FFF2-40B4-BE49-F238E27FC236}">
                <a16:creationId xmlns:a16="http://schemas.microsoft.com/office/drawing/2014/main" id="{4D046EF4-35C0-154D-8AE5-E51008719997}"/>
              </a:ext>
            </a:extLst>
          </p:cNvPr>
          <p:cNvSpPr>
            <a:spLocks noGrp="1"/>
          </p:cNvSpPr>
          <p:nvPr>
            <p:ph type="chart" sz="quarter" idx="14"/>
          </p:nvPr>
        </p:nvSpPr>
        <p:spPr>
          <a:xfrm>
            <a:off x="625475" y="485774"/>
            <a:ext cx="7920000" cy="5106643"/>
          </a:xfrm>
        </p:spPr>
        <p:txBody>
          <a:bodyPr/>
          <a:lstStyle>
            <a:lvl1pPr marL="0" indent="0">
              <a:buNone/>
              <a:defRPr/>
            </a:lvl1pPr>
          </a:lstStyle>
          <a:p>
            <a:r>
              <a:rPr lang="en-US" smtClean="0"/>
              <a:t>Click icon to add chart</a:t>
            </a:r>
            <a:endParaRPr lang="en-GB" dirty="0"/>
          </a:p>
        </p:txBody>
      </p:sp>
    </p:spTree>
    <p:extLst>
      <p:ext uri="{BB962C8B-B14F-4D97-AF65-F5344CB8AC3E}">
        <p14:creationId xmlns:p14="http://schemas.microsoft.com/office/powerpoint/2010/main" val="10879860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Two Content">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EC44A48F-5130-444E-9335-545707EB156A}"/>
              </a:ext>
            </a:extLst>
          </p:cNvPr>
          <p:cNvGrpSpPr/>
          <p:nvPr userDrawn="1"/>
        </p:nvGrpSpPr>
        <p:grpSpPr>
          <a:xfrm>
            <a:off x="1705495" y="326616"/>
            <a:ext cx="6491056" cy="6167616"/>
            <a:chOff x="1886274" y="-792480"/>
            <a:chExt cx="9546939" cy="9071229"/>
          </a:xfrm>
        </p:grpSpPr>
        <p:sp>
          <p:nvSpPr>
            <p:cNvPr id="4" name="Oval 3">
              <a:extLst>
                <a:ext uri="{FF2B5EF4-FFF2-40B4-BE49-F238E27FC236}">
                  <a16:creationId xmlns:a16="http://schemas.microsoft.com/office/drawing/2014/main" id="{10066618-1123-CA44-AF6F-D50F2EE9DE2B}"/>
                </a:ext>
              </a:extLst>
            </p:cNvPr>
            <p:cNvSpPr/>
            <p:nvPr userDrawn="1"/>
          </p:nvSpPr>
          <p:spPr>
            <a:xfrm>
              <a:off x="1886274" y="-792480"/>
              <a:ext cx="8464226" cy="8464226"/>
            </a:xfrm>
            <a:prstGeom prst="ellipse">
              <a:avLst/>
            </a:prstGeom>
            <a:solidFill>
              <a:srgbClr val="71DB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B4522535-63CF-3C45-9F05-14108DC90509}"/>
                </a:ext>
              </a:extLst>
            </p:cNvPr>
            <p:cNvGrpSpPr/>
            <p:nvPr userDrawn="1"/>
          </p:nvGrpSpPr>
          <p:grpSpPr>
            <a:xfrm rot="13500000" flipH="1">
              <a:off x="4775873" y="1621409"/>
              <a:ext cx="5119341" cy="8195339"/>
              <a:chOff x="12727547" y="-5509958"/>
              <a:chExt cx="1257062" cy="2012378"/>
            </a:xfrm>
          </p:grpSpPr>
          <p:sp>
            <p:nvSpPr>
              <p:cNvPr id="6" name="Freeform 37">
                <a:extLst>
                  <a:ext uri="{FF2B5EF4-FFF2-40B4-BE49-F238E27FC236}">
                    <a16:creationId xmlns:a16="http://schemas.microsoft.com/office/drawing/2014/main" id="{50115A77-0B97-EC45-8777-6B69FABE5A2F}"/>
                  </a:ext>
                </a:extLst>
              </p:cNvPr>
              <p:cNvSpPr>
                <a:spLocks noChangeArrowheads="1"/>
              </p:cNvSpPr>
              <p:nvPr userDrawn="1"/>
            </p:nvSpPr>
            <p:spPr bwMode="auto">
              <a:xfrm>
                <a:off x="12727547" y="-5509958"/>
                <a:ext cx="1197716" cy="1197716"/>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rgbClr val="115E67">
                  <a:alpha val="70000"/>
                </a:srgbClr>
              </a:solidFill>
              <a:ln>
                <a:noFill/>
              </a:ln>
              <a:effectLst/>
            </p:spPr>
            <p:txBody>
              <a:bodyPr wrap="none" anchor="ctr"/>
              <a:lstStyle/>
              <a:p>
                <a:endParaRPr lang="en-US"/>
              </a:p>
            </p:txBody>
          </p:sp>
          <p:sp>
            <p:nvSpPr>
              <p:cNvPr id="8" name="Freeform 39">
                <a:extLst>
                  <a:ext uri="{FF2B5EF4-FFF2-40B4-BE49-F238E27FC236}">
                    <a16:creationId xmlns:a16="http://schemas.microsoft.com/office/drawing/2014/main" id="{2987E0B2-FA79-EE47-B4D5-61FBED881445}"/>
                  </a:ext>
                </a:extLst>
              </p:cNvPr>
              <p:cNvSpPr>
                <a:spLocks noChangeArrowheads="1"/>
              </p:cNvSpPr>
              <p:nvPr userDrawn="1"/>
            </p:nvSpPr>
            <p:spPr bwMode="auto">
              <a:xfrm>
                <a:off x="13389348" y="-5121510"/>
                <a:ext cx="595261" cy="1623930"/>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rgbClr val="115E67"/>
              </a:solidFill>
              <a:ln>
                <a:noFill/>
              </a:ln>
              <a:effectLst/>
            </p:spPr>
            <p:txBody>
              <a:bodyPr wrap="none" anchor="ctr"/>
              <a:lstStyle/>
              <a:p>
                <a:endParaRPr lang="en-US"/>
              </a:p>
            </p:txBody>
          </p:sp>
        </p:grpSp>
      </p:grpSp>
      <p:sp>
        <p:nvSpPr>
          <p:cNvPr id="9" name="Title 1">
            <a:extLst>
              <a:ext uri="{FF2B5EF4-FFF2-40B4-BE49-F238E27FC236}">
                <a16:creationId xmlns:a16="http://schemas.microsoft.com/office/drawing/2014/main" id="{EAA9D87E-0F85-964E-8716-8FC0F07014F3}"/>
              </a:ext>
            </a:extLst>
          </p:cNvPr>
          <p:cNvSpPr>
            <a:spLocks noGrp="1"/>
          </p:cNvSpPr>
          <p:nvPr>
            <p:ph type="ctrTitle" hasCustomPrompt="1"/>
          </p:nvPr>
        </p:nvSpPr>
        <p:spPr>
          <a:xfrm>
            <a:off x="1724909" y="2492388"/>
            <a:ext cx="5425038" cy="1279991"/>
          </a:xfrm>
          <a:prstGeom prst="rect">
            <a:avLst/>
          </a:prstGeom>
        </p:spPr>
        <p:txBody>
          <a:bodyPr anchor="ctr" anchorCtr="0">
            <a:noAutofit/>
          </a:bodyPr>
          <a:lstStyle>
            <a:lvl1pPr algn="ctr">
              <a:defRPr sz="7200">
                <a:solidFill>
                  <a:schemeClr val="bg1"/>
                </a:solidFill>
              </a:defRPr>
            </a:lvl1pPr>
          </a:lstStyle>
          <a:p>
            <a:r>
              <a:rPr lang="en-US" dirty="0"/>
              <a:t>Thank you</a:t>
            </a:r>
          </a:p>
        </p:txBody>
      </p:sp>
    </p:spTree>
    <p:extLst>
      <p:ext uri="{BB962C8B-B14F-4D97-AF65-F5344CB8AC3E}">
        <p14:creationId xmlns:p14="http://schemas.microsoft.com/office/powerpoint/2010/main" val="4156311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Title Slid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15" name="Freeform 37">
            <a:extLst>
              <a:ext uri="{FF2B5EF4-FFF2-40B4-BE49-F238E27FC236}">
                <a16:creationId xmlns:a16="http://schemas.microsoft.com/office/drawing/2014/main" id="{93C3C4B3-B776-E84D-82E2-C91175068278}"/>
              </a:ext>
            </a:extLst>
          </p:cNvPr>
          <p:cNvSpPr>
            <a:spLocks noChangeArrowheads="1"/>
          </p:cNvSpPr>
          <p:nvPr userDrawn="1"/>
        </p:nvSpPr>
        <p:spPr bwMode="auto">
          <a:xfrm>
            <a:off x="0" y="-1615395"/>
            <a:ext cx="6299561" cy="6299562"/>
          </a:xfrm>
          <a:custGeom>
            <a:avLst/>
            <a:gdLst>
              <a:gd name="T0" fmla="*/ 0 w 2937"/>
              <a:gd name="T1" fmla="*/ 0 h 2938"/>
              <a:gd name="T2" fmla="*/ 0 w 2937"/>
              <a:gd name="T3" fmla="*/ 0 h 2938"/>
              <a:gd name="T4" fmla="*/ 0 w 2937"/>
              <a:gd name="T5" fmla="*/ 762 h 2938"/>
              <a:gd name="T6" fmla="*/ 2174 w 2937"/>
              <a:gd name="T7" fmla="*/ 2937 h 2938"/>
              <a:gd name="T8" fmla="*/ 2936 w 2937"/>
              <a:gd name="T9" fmla="*/ 2937 h 2938"/>
              <a:gd name="T10" fmla="*/ 2071 w 2937"/>
              <a:gd name="T11" fmla="*/ 861 h 2938"/>
              <a:gd name="T12" fmla="*/ 0 w 2937"/>
              <a:gd name="T13" fmla="*/ 0 h 2938"/>
            </a:gdLst>
            <a:ahLst/>
            <a:cxnLst>
              <a:cxn ang="0">
                <a:pos x="T0" y="T1"/>
              </a:cxn>
              <a:cxn ang="0">
                <a:pos x="T2" y="T3"/>
              </a:cxn>
              <a:cxn ang="0">
                <a:pos x="T4" y="T5"/>
              </a:cxn>
              <a:cxn ang="0">
                <a:pos x="T6" y="T7"/>
              </a:cxn>
              <a:cxn ang="0">
                <a:pos x="T8" y="T9"/>
              </a:cxn>
              <a:cxn ang="0">
                <a:pos x="T10" y="T11"/>
              </a:cxn>
              <a:cxn ang="0">
                <a:pos x="T12" y="T13"/>
              </a:cxn>
            </a:cxnLst>
            <a:rect l="0" t="0" r="r" b="b"/>
            <a:pathLst>
              <a:path w="2937" h="2938">
                <a:moveTo>
                  <a:pt x="0" y="0"/>
                </a:moveTo>
                <a:lnTo>
                  <a:pt x="0" y="0"/>
                </a:lnTo>
                <a:cubicBezTo>
                  <a:pt x="0" y="762"/>
                  <a:pt x="0" y="762"/>
                  <a:pt x="0" y="762"/>
                </a:cubicBezTo>
                <a:cubicBezTo>
                  <a:pt x="1196" y="762"/>
                  <a:pt x="2170" y="1740"/>
                  <a:pt x="2174" y="2937"/>
                </a:cubicBezTo>
                <a:cubicBezTo>
                  <a:pt x="2936" y="2937"/>
                  <a:pt x="2936" y="2937"/>
                  <a:pt x="2936" y="2937"/>
                </a:cubicBezTo>
                <a:cubicBezTo>
                  <a:pt x="2932" y="2127"/>
                  <a:pt x="2605" y="1395"/>
                  <a:pt x="2071" y="861"/>
                </a:cubicBezTo>
                <a:cubicBezTo>
                  <a:pt x="1541" y="331"/>
                  <a:pt x="809" y="0"/>
                  <a:pt x="0" y="0"/>
                </a:cubicBezTo>
              </a:path>
            </a:pathLst>
          </a:custGeom>
          <a:solidFill>
            <a:schemeClr val="accent5">
              <a:alpha val="70000"/>
            </a:schemeClr>
          </a:solidFill>
          <a:ln>
            <a:noFill/>
          </a:ln>
          <a:effectLst/>
        </p:spPr>
        <p:txBody>
          <a:bodyPr wrap="none" anchor="ctr"/>
          <a:lstStyle/>
          <a:p>
            <a:endParaRPr lang="en-US"/>
          </a:p>
        </p:txBody>
      </p:sp>
      <p:sp>
        <p:nvSpPr>
          <p:cNvPr id="16" name="Freeform 39">
            <a:extLst>
              <a:ext uri="{FF2B5EF4-FFF2-40B4-BE49-F238E27FC236}">
                <a16:creationId xmlns:a16="http://schemas.microsoft.com/office/drawing/2014/main" id="{E297564A-12A2-BA41-8894-F130669DE6FB}"/>
              </a:ext>
            </a:extLst>
          </p:cNvPr>
          <p:cNvSpPr>
            <a:spLocks noChangeArrowheads="1"/>
          </p:cNvSpPr>
          <p:nvPr userDrawn="1"/>
        </p:nvSpPr>
        <p:spPr bwMode="auto">
          <a:xfrm>
            <a:off x="3480839" y="417002"/>
            <a:ext cx="3130860" cy="8541295"/>
          </a:xfrm>
          <a:custGeom>
            <a:avLst/>
            <a:gdLst>
              <a:gd name="T0" fmla="*/ 361 w 1461"/>
              <a:gd name="T1" fmla="*/ 0 h 3980"/>
              <a:gd name="T2" fmla="*/ 361 w 1461"/>
              <a:gd name="T3" fmla="*/ 0 h 3980"/>
              <a:gd name="T4" fmla="*/ 0 w 1461"/>
              <a:gd name="T5" fmla="*/ 361 h 3980"/>
              <a:gd name="T6" fmla="*/ 0 w 1461"/>
              <a:gd name="T7" fmla="*/ 3617 h 3980"/>
              <a:gd name="T8" fmla="*/ 361 w 1461"/>
              <a:gd name="T9" fmla="*/ 3979 h 3980"/>
              <a:gd name="T10" fmla="*/ 361 w 1461"/>
              <a:gd name="T11" fmla="*/ 0 h 3980"/>
            </a:gdLst>
            <a:ahLst/>
            <a:cxnLst>
              <a:cxn ang="0">
                <a:pos x="T0" y="T1"/>
              </a:cxn>
              <a:cxn ang="0">
                <a:pos x="T2" y="T3"/>
              </a:cxn>
              <a:cxn ang="0">
                <a:pos x="T4" y="T5"/>
              </a:cxn>
              <a:cxn ang="0">
                <a:pos x="T6" y="T7"/>
              </a:cxn>
              <a:cxn ang="0">
                <a:pos x="T8" y="T9"/>
              </a:cxn>
              <a:cxn ang="0">
                <a:pos x="T10" y="T11"/>
              </a:cxn>
            </a:cxnLst>
            <a:rect l="0" t="0" r="r" b="b"/>
            <a:pathLst>
              <a:path w="1461" h="3980">
                <a:moveTo>
                  <a:pt x="361" y="0"/>
                </a:moveTo>
                <a:lnTo>
                  <a:pt x="361" y="0"/>
                </a:lnTo>
                <a:cubicBezTo>
                  <a:pt x="0" y="361"/>
                  <a:pt x="0" y="361"/>
                  <a:pt x="0" y="361"/>
                </a:cubicBezTo>
                <a:cubicBezTo>
                  <a:pt x="900" y="1257"/>
                  <a:pt x="900" y="2717"/>
                  <a:pt x="0" y="3617"/>
                </a:cubicBezTo>
                <a:cubicBezTo>
                  <a:pt x="361" y="3979"/>
                  <a:pt x="361" y="3979"/>
                  <a:pt x="361" y="3979"/>
                </a:cubicBezTo>
                <a:cubicBezTo>
                  <a:pt x="1460" y="2881"/>
                  <a:pt x="1460" y="1093"/>
                  <a:pt x="361" y="0"/>
                </a:cubicBezTo>
              </a:path>
            </a:pathLst>
          </a:custGeom>
          <a:solidFill>
            <a:schemeClr val="accent5"/>
          </a:solidFill>
          <a:ln>
            <a:noFill/>
          </a:ln>
          <a:effectLst/>
        </p:spPr>
        <p:txBody>
          <a:bodyPr wrap="none" anchor="ctr"/>
          <a:lstStyle/>
          <a:p>
            <a:endParaRPr lang="en-US"/>
          </a:p>
        </p:txBody>
      </p:sp>
      <p:sp>
        <p:nvSpPr>
          <p:cNvPr id="17" name="Slide Number Placeholder 5">
            <a:extLst>
              <a:ext uri="{FF2B5EF4-FFF2-40B4-BE49-F238E27FC236}">
                <a16:creationId xmlns:a16="http://schemas.microsoft.com/office/drawing/2014/main" id="{04621391-E3C4-B045-86E6-595666839345}"/>
              </a:ext>
            </a:extLst>
          </p:cNvPr>
          <p:cNvSpPr>
            <a:spLocks noGrp="1"/>
          </p:cNvSpPr>
          <p:nvPr>
            <p:ph type="sldNum" sz="quarter" idx="12"/>
          </p:nvPr>
        </p:nvSpPr>
        <p:spPr>
          <a:xfrm>
            <a:off x="7738281" y="6300000"/>
            <a:ext cx="1105060" cy="365125"/>
          </a:xfrm>
        </p:spPr>
        <p:txBody>
          <a:bodyPr/>
          <a:lstStyle>
            <a:lvl1pPr algn="r">
              <a:defRPr>
                <a:solidFill>
                  <a:schemeClr val="bg1"/>
                </a:solidFill>
              </a:defRPr>
            </a:lvl1pPr>
          </a:lstStyle>
          <a:p>
            <a:fld id="{D993BE9A-2295-974E-B063-F12D5C0A2200}" type="slidenum">
              <a:rPr lang="en-GB" smtClean="0"/>
              <a:pPr/>
              <a:t>‹#›</a:t>
            </a:fld>
            <a:endParaRPr lang="en-GB" dirty="0"/>
          </a:p>
        </p:txBody>
      </p:sp>
      <p:pic>
        <p:nvPicPr>
          <p:cNvPr id="21" name="Picture 20">
            <a:extLst>
              <a:ext uri="{FF2B5EF4-FFF2-40B4-BE49-F238E27FC236}">
                <a16:creationId xmlns:a16="http://schemas.microsoft.com/office/drawing/2014/main" id="{FC6F8479-3E29-BF4C-ACB0-386394253AF1}"/>
              </a:ext>
            </a:extLst>
          </p:cNvPr>
          <p:cNvPicPr>
            <a:picLocks noChangeAspect="1"/>
          </p:cNvPicPr>
          <p:nvPr userDrawn="1"/>
        </p:nvPicPr>
        <p:blipFill>
          <a:blip r:embed="rId3"/>
          <a:stretch>
            <a:fillRect/>
          </a:stretch>
        </p:blipFill>
        <p:spPr>
          <a:xfrm>
            <a:off x="6237027" y="-33433"/>
            <a:ext cx="2906973" cy="1263902"/>
          </a:xfrm>
          <a:prstGeom prst="rect">
            <a:avLst/>
          </a:prstGeom>
        </p:spPr>
      </p:pic>
      <p:sp>
        <p:nvSpPr>
          <p:cNvPr id="9" name="Title 1">
            <a:extLst>
              <a:ext uri="{FF2B5EF4-FFF2-40B4-BE49-F238E27FC236}">
                <a16:creationId xmlns:a16="http://schemas.microsoft.com/office/drawing/2014/main" id="{96D2F9E9-1358-D947-8B4D-6D3485810C20}"/>
              </a:ext>
            </a:extLst>
          </p:cNvPr>
          <p:cNvSpPr>
            <a:spLocks noGrp="1"/>
          </p:cNvSpPr>
          <p:nvPr>
            <p:ph type="ctrTitle" hasCustomPrompt="1"/>
          </p:nvPr>
        </p:nvSpPr>
        <p:spPr>
          <a:xfrm>
            <a:off x="424800" y="1985256"/>
            <a:ext cx="3833263" cy="2387600"/>
          </a:xfrm>
          <a:prstGeom prst="rect">
            <a:avLst/>
          </a:prstGeom>
        </p:spPr>
        <p:txBody>
          <a:bodyPr anchor="b">
            <a:normAutofit/>
          </a:bodyPr>
          <a:lstStyle>
            <a:lvl1pPr algn="l">
              <a:defRPr sz="4000"/>
            </a:lvl1pPr>
          </a:lstStyle>
          <a:p>
            <a:r>
              <a:rPr lang="en-US" dirty="0"/>
              <a:t>Click to </a:t>
            </a:r>
            <a:br>
              <a:rPr lang="en-US" dirty="0"/>
            </a:br>
            <a:r>
              <a:rPr lang="en-US" dirty="0"/>
              <a:t>edit Master </a:t>
            </a:r>
            <a:br>
              <a:rPr lang="en-US" dirty="0"/>
            </a:br>
            <a:r>
              <a:rPr lang="en-US" dirty="0"/>
              <a:t>title style</a:t>
            </a:r>
          </a:p>
        </p:txBody>
      </p:sp>
      <p:sp>
        <p:nvSpPr>
          <p:cNvPr id="10" name="Subtitle 2">
            <a:extLst>
              <a:ext uri="{FF2B5EF4-FFF2-40B4-BE49-F238E27FC236}">
                <a16:creationId xmlns:a16="http://schemas.microsoft.com/office/drawing/2014/main" id="{A83160CC-27CA-2742-ACBC-0AE8C3FE96A5}"/>
              </a:ext>
            </a:extLst>
          </p:cNvPr>
          <p:cNvSpPr>
            <a:spLocks noGrp="1"/>
          </p:cNvSpPr>
          <p:nvPr>
            <p:ph type="subTitle" idx="1" hasCustomPrompt="1"/>
          </p:nvPr>
        </p:nvSpPr>
        <p:spPr>
          <a:xfrm>
            <a:off x="424800" y="4471200"/>
            <a:ext cx="3833263" cy="1655762"/>
          </a:xfrm>
          <a:prstGeom prst="rect">
            <a:avLst/>
          </a:prstGeo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a:t>
            </a:r>
            <a:br>
              <a:rPr lang="en-US" dirty="0"/>
            </a:br>
            <a:r>
              <a:rPr lang="en-US" dirty="0"/>
              <a:t>subtitle style</a:t>
            </a:r>
          </a:p>
        </p:txBody>
      </p:sp>
    </p:spTree>
    <p:extLst>
      <p:ext uri="{BB962C8B-B14F-4D97-AF65-F5344CB8AC3E}">
        <p14:creationId xmlns:p14="http://schemas.microsoft.com/office/powerpoint/2010/main" val="20946232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10"/>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 id="2147483728" r:id="rId5"/>
    <p:sldLayoutId id="2147483684" r:id="rId6"/>
    <p:sldLayoutId id="2147483685" r:id="rId7"/>
    <p:sldLayoutId id="2147483740" r:id="rId8"/>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79692CC-F9DB-064A-B741-6ECADEA3AB11}"/>
              </a:ext>
            </a:extLst>
          </p:cNvPr>
          <p:cNvSpPr>
            <a:spLocks noGrp="1"/>
          </p:cNvSpPr>
          <p:nvPr>
            <p:ph type="sldNum" sz="quarter" idx="12"/>
          </p:nvPr>
        </p:nvSpPr>
        <p:spPr/>
        <p:txBody>
          <a:bodyPr/>
          <a:lstStyle/>
          <a:p>
            <a:fld id="{D993BE9A-2295-974E-B063-F12D5C0A2200}" type="slidenum">
              <a:rPr lang="en-GB" smtClean="0"/>
              <a:pPr/>
              <a:t>1</a:t>
            </a:fld>
            <a:endParaRPr lang="en-GB" dirty="0"/>
          </a:p>
        </p:txBody>
      </p:sp>
      <p:sp>
        <p:nvSpPr>
          <p:cNvPr id="4" name="Title 3">
            <a:extLst>
              <a:ext uri="{FF2B5EF4-FFF2-40B4-BE49-F238E27FC236}">
                <a16:creationId xmlns:a16="http://schemas.microsoft.com/office/drawing/2014/main" id="{5EC05187-AAC1-EB42-B801-1B67B48744BB}"/>
              </a:ext>
            </a:extLst>
          </p:cNvPr>
          <p:cNvSpPr>
            <a:spLocks noGrp="1"/>
          </p:cNvSpPr>
          <p:nvPr>
            <p:ph type="ctrTitle"/>
          </p:nvPr>
        </p:nvSpPr>
        <p:spPr/>
        <p:txBody>
          <a:bodyPr/>
          <a:lstStyle/>
          <a:p>
            <a:r>
              <a:rPr lang="en-GB" dirty="0" smtClean="0"/>
              <a:t>Data thinking concept cartoon</a:t>
            </a:r>
            <a:endParaRPr lang="en-GB" dirty="0"/>
          </a:p>
        </p:txBody>
      </p:sp>
      <p:sp>
        <p:nvSpPr>
          <p:cNvPr id="7" name="TextBox 6"/>
          <p:cNvSpPr txBox="1"/>
          <p:nvPr/>
        </p:nvSpPr>
        <p:spPr>
          <a:xfrm>
            <a:off x="419100" y="352652"/>
            <a:ext cx="1457325" cy="738664"/>
          </a:xfrm>
          <a:prstGeom prst="rect">
            <a:avLst/>
          </a:prstGeom>
          <a:noFill/>
        </p:spPr>
        <p:txBody>
          <a:bodyPr wrap="square" rtlCol="0">
            <a:spAutoFit/>
          </a:bodyPr>
          <a:lstStyle/>
          <a:p>
            <a:r>
              <a:rPr lang="en-GB" sz="1400" dirty="0" smtClean="0">
                <a:solidFill>
                  <a:srgbClr val="004976"/>
                </a:solidFill>
              </a:rPr>
              <a:t>From </a:t>
            </a:r>
            <a:r>
              <a:rPr lang="en-GB" sz="1400" i="1" dirty="0" smtClean="0">
                <a:solidFill>
                  <a:srgbClr val="004976"/>
                </a:solidFill>
              </a:rPr>
              <a:t>Education in Chemistry</a:t>
            </a:r>
          </a:p>
          <a:p>
            <a:r>
              <a:rPr lang="en-GB" sz="1400" dirty="0" smtClean="0">
                <a:solidFill>
                  <a:srgbClr val="004976"/>
                </a:solidFill>
              </a:rPr>
              <a:t>rsc.li/35s2fSG</a:t>
            </a:r>
            <a:endParaRPr lang="en-GB" sz="1400" dirty="0">
              <a:solidFill>
                <a:srgbClr val="004976"/>
              </a:solidFill>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8471" y="5764967"/>
            <a:ext cx="1004751" cy="1004751"/>
          </a:xfrm>
          <a:prstGeom prst="rect">
            <a:avLst/>
          </a:prstGeom>
        </p:spPr>
      </p:pic>
      <p:sp>
        <p:nvSpPr>
          <p:cNvPr id="2" name="TextBox 1"/>
          <p:cNvSpPr txBox="1"/>
          <p:nvPr/>
        </p:nvSpPr>
        <p:spPr>
          <a:xfrm>
            <a:off x="1293222" y="5891349"/>
            <a:ext cx="1449978" cy="773776"/>
          </a:xfrm>
          <a:prstGeom prst="rect">
            <a:avLst/>
          </a:prstGeom>
          <a:solidFill>
            <a:schemeClr val="bg1"/>
          </a:solidFill>
        </p:spPr>
        <p:txBody>
          <a:bodyPr wrap="square" rtlCol="0">
            <a:spAutoFit/>
          </a:bodyPr>
          <a:lstStyle/>
          <a:p>
            <a:endParaRPr lang="en-GB" dirty="0"/>
          </a:p>
        </p:txBody>
      </p:sp>
    </p:spTree>
    <p:extLst>
      <p:ext uri="{BB962C8B-B14F-4D97-AF65-F5344CB8AC3E}">
        <p14:creationId xmlns:p14="http://schemas.microsoft.com/office/powerpoint/2010/main" val="693783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0597" y="1690690"/>
            <a:ext cx="4943195" cy="2959326"/>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dirty="0"/>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28650" y="294790"/>
            <a:ext cx="7886700" cy="1325563"/>
          </a:xfrm>
        </p:spPr>
        <p:txBody>
          <a:bodyPr/>
          <a:lstStyle/>
          <a:p>
            <a:r>
              <a:rPr lang="en-GB" dirty="0" smtClean="0"/>
              <a:t>Data thinking</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70985" y="1216026"/>
            <a:ext cx="2962448" cy="1557655"/>
          </a:xfrm>
        </p:spPr>
        <p:txBody>
          <a:bodyPr>
            <a:normAutofit lnSpcReduction="10000"/>
          </a:bodyPr>
          <a:lstStyle/>
          <a:p>
            <a:r>
              <a:rPr lang="en-GB" sz="1400" dirty="0" smtClean="0"/>
              <a:t>After an experiment determining how the concentration of hydrochloric acid affects the rate of reaction with magnesium, students made the following points about the data. How might you respond to their ideas?</a:t>
            </a:r>
            <a:endParaRPr lang="en-GB" sz="1400" dirty="0"/>
          </a:p>
        </p:txBody>
      </p:sp>
      <p:grpSp>
        <p:nvGrpSpPr>
          <p:cNvPr id="11" name="Group 10"/>
          <p:cNvGrpSpPr/>
          <p:nvPr/>
        </p:nvGrpSpPr>
        <p:grpSpPr>
          <a:xfrm>
            <a:off x="1801504" y="4087124"/>
            <a:ext cx="2277687" cy="1242090"/>
            <a:chOff x="1463039" y="3787110"/>
            <a:chExt cx="2277687" cy="1242090"/>
          </a:xfrm>
        </p:grpSpPr>
        <p:sp>
          <p:nvSpPr>
            <p:cNvPr id="8" name="Oval Callout 7"/>
            <p:cNvSpPr/>
            <p:nvPr/>
          </p:nvSpPr>
          <p:spPr>
            <a:xfrm>
              <a:off x="1463039" y="3787110"/>
              <a:ext cx="2277687" cy="1242090"/>
            </a:xfrm>
            <a:prstGeom prst="wedgeEllipseCallou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531302" y="4014287"/>
              <a:ext cx="2202872" cy="738664"/>
            </a:xfrm>
            <a:prstGeom prst="rect">
              <a:avLst/>
            </a:prstGeom>
            <a:noFill/>
          </p:spPr>
          <p:txBody>
            <a:bodyPr wrap="square" rtlCol="0">
              <a:spAutoFit/>
            </a:bodyPr>
            <a:lstStyle/>
            <a:p>
              <a:pPr algn="ctr"/>
              <a:r>
                <a:rPr lang="en-GB" sz="1400" dirty="0">
                  <a:solidFill>
                    <a:srgbClr val="54585A"/>
                  </a:solidFill>
                </a:rPr>
                <a:t>Some points are not on the </a:t>
              </a:r>
              <a:r>
                <a:rPr lang="en-GB" sz="1400" dirty="0" smtClean="0">
                  <a:solidFill>
                    <a:srgbClr val="54585A"/>
                  </a:solidFill>
                </a:rPr>
                <a:t>line, </a:t>
              </a:r>
              <a:r>
                <a:rPr lang="en-GB" sz="1400" dirty="0">
                  <a:solidFill>
                    <a:srgbClr val="54585A"/>
                  </a:solidFill>
                </a:rPr>
                <a:t>because the magnesium was impure.</a:t>
              </a:r>
            </a:p>
          </p:txBody>
        </p:sp>
      </p:grpSp>
      <p:grpSp>
        <p:nvGrpSpPr>
          <p:cNvPr id="21" name="Group 20"/>
          <p:cNvGrpSpPr/>
          <p:nvPr/>
        </p:nvGrpSpPr>
        <p:grpSpPr>
          <a:xfrm>
            <a:off x="389466" y="2818748"/>
            <a:ext cx="2091267" cy="1112959"/>
            <a:chOff x="186266" y="5025373"/>
            <a:chExt cx="2091267" cy="1112959"/>
          </a:xfrm>
        </p:grpSpPr>
        <p:sp>
          <p:nvSpPr>
            <p:cNvPr id="15" name="TextBox 14"/>
            <p:cNvSpPr txBox="1"/>
            <p:nvPr/>
          </p:nvSpPr>
          <p:spPr>
            <a:xfrm>
              <a:off x="186266" y="5096609"/>
              <a:ext cx="2091267" cy="954107"/>
            </a:xfrm>
            <a:prstGeom prst="rect">
              <a:avLst/>
            </a:prstGeom>
            <a:noFill/>
          </p:spPr>
          <p:txBody>
            <a:bodyPr wrap="square" rtlCol="0">
              <a:spAutoFit/>
            </a:bodyPr>
            <a:lstStyle/>
            <a:p>
              <a:pPr algn="ctr"/>
              <a:r>
                <a:rPr lang="en-GB" sz="1400" dirty="0" smtClean="0">
                  <a:solidFill>
                    <a:srgbClr val="54585A"/>
                  </a:solidFill>
                </a:rPr>
                <a:t>The line of best fit shows what the results should have been under perfect conditions.</a:t>
              </a:r>
              <a:endParaRPr lang="en-GB" sz="1400" dirty="0">
                <a:solidFill>
                  <a:srgbClr val="54585A"/>
                </a:solidFill>
              </a:endParaRPr>
            </a:p>
          </p:txBody>
        </p:sp>
        <p:sp>
          <p:nvSpPr>
            <p:cNvPr id="16" name="Rounded Rectangular Callout 15"/>
            <p:cNvSpPr/>
            <p:nvPr/>
          </p:nvSpPr>
          <p:spPr>
            <a:xfrm>
              <a:off x="186266" y="5025373"/>
              <a:ext cx="2091267" cy="1112959"/>
            </a:xfrm>
            <a:prstGeom prst="wedgeRoundRectCallout">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 name="Group 6"/>
          <p:cNvGrpSpPr/>
          <p:nvPr/>
        </p:nvGrpSpPr>
        <p:grpSpPr>
          <a:xfrm>
            <a:off x="4330218" y="4708169"/>
            <a:ext cx="4398749" cy="854432"/>
            <a:chOff x="4330218" y="4708169"/>
            <a:chExt cx="4398749" cy="854432"/>
          </a:xfrm>
        </p:grpSpPr>
        <p:sp>
          <p:nvSpPr>
            <p:cNvPr id="18" name="TextBox 17"/>
            <p:cNvSpPr txBox="1"/>
            <p:nvPr/>
          </p:nvSpPr>
          <p:spPr>
            <a:xfrm>
              <a:off x="4450977" y="4882098"/>
              <a:ext cx="4128519" cy="523220"/>
            </a:xfrm>
            <a:prstGeom prst="rect">
              <a:avLst/>
            </a:prstGeom>
            <a:noFill/>
          </p:spPr>
          <p:txBody>
            <a:bodyPr wrap="square" rtlCol="0">
              <a:spAutoFit/>
            </a:bodyPr>
            <a:lstStyle/>
            <a:p>
              <a:pPr algn="ctr"/>
              <a:r>
                <a:rPr lang="en-GB" sz="1400" dirty="0" smtClean="0">
                  <a:solidFill>
                    <a:srgbClr val="54585A"/>
                  </a:solidFill>
                </a:rPr>
                <a:t>The graph should go through the origin, because when there is no </a:t>
              </a:r>
              <a:r>
                <a:rPr lang="en-GB" sz="1400" dirty="0" err="1" smtClean="0">
                  <a:solidFill>
                    <a:srgbClr val="54585A"/>
                  </a:solidFill>
                </a:rPr>
                <a:t>HCl</a:t>
              </a:r>
              <a:r>
                <a:rPr lang="en-GB" sz="1400" dirty="0" smtClean="0">
                  <a:solidFill>
                    <a:srgbClr val="54585A"/>
                  </a:solidFill>
                </a:rPr>
                <a:t> there is no reaction.</a:t>
              </a:r>
              <a:endParaRPr lang="en-GB" sz="1400" dirty="0">
                <a:solidFill>
                  <a:srgbClr val="54585A"/>
                </a:solidFill>
              </a:endParaRPr>
            </a:p>
          </p:txBody>
        </p:sp>
        <p:sp>
          <p:nvSpPr>
            <p:cNvPr id="19" name="Rounded Rectangular Callout 18"/>
            <p:cNvSpPr/>
            <p:nvPr/>
          </p:nvSpPr>
          <p:spPr>
            <a:xfrm flipV="1">
              <a:off x="4330218" y="4708169"/>
              <a:ext cx="4398749" cy="854432"/>
            </a:xfrm>
            <a:prstGeom prst="wedgeRoundRectCallout">
              <a:avLst/>
            </a:prstGeom>
            <a:no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 name="Group 13"/>
          <p:cNvGrpSpPr/>
          <p:nvPr/>
        </p:nvGrpSpPr>
        <p:grpSpPr>
          <a:xfrm>
            <a:off x="5443903" y="365126"/>
            <a:ext cx="3285066" cy="1532466"/>
            <a:chOff x="4859867" y="651933"/>
            <a:chExt cx="3285066" cy="1532466"/>
          </a:xfrm>
        </p:grpSpPr>
        <p:sp>
          <p:nvSpPr>
            <p:cNvPr id="13" name="Oval Callout 12"/>
            <p:cNvSpPr/>
            <p:nvPr/>
          </p:nvSpPr>
          <p:spPr>
            <a:xfrm>
              <a:off x="4859867" y="651933"/>
              <a:ext cx="3285066" cy="1532466"/>
            </a:xfrm>
            <a:prstGeom prst="wedgeEllipseCallou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5085625" y="939338"/>
              <a:ext cx="2798464" cy="954107"/>
            </a:xfrm>
            <a:prstGeom prst="rect">
              <a:avLst/>
            </a:prstGeom>
            <a:noFill/>
          </p:spPr>
          <p:txBody>
            <a:bodyPr wrap="square" rtlCol="0">
              <a:spAutoFit/>
            </a:bodyPr>
            <a:lstStyle/>
            <a:p>
              <a:pPr algn="ctr"/>
              <a:r>
                <a:rPr lang="en-GB" sz="1400" dirty="0" smtClean="0">
                  <a:solidFill>
                    <a:srgbClr val="54585A"/>
                  </a:solidFill>
                </a:rPr>
                <a:t>The points are not in a </a:t>
              </a:r>
              <a:br>
                <a:rPr lang="en-GB" sz="1400" dirty="0" smtClean="0">
                  <a:solidFill>
                    <a:srgbClr val="54585A"/>
                  </a:solidFill>
                </a:rPr>
              </a:br>
              <a:r>
                <a:rPr lang="en-GB" sz="1400" dirty="0" smtClean="0">
                  <a:solidFill>
                    <a:srgbClr val="54585A"/>
                  </a:solidFill>
                </a:rPr>
                <a:t>straight line, because there is no linear relationship between concentration and rate.</a:t>
              </a:r>
              <a:endParaRPr lang="en-GB" sz="1400" dirty="0">
                <a:solidFill>
                  <a:srgbClr val="54585A"/>
                </a:solidFill>
              </a:endParaRPr>
            </a:p>
          </p:txBody>
        </p:sp>
      </p:grpSp>
    </p:spTree>
    <p:extLst>
      <p:ext uri="{BB962C8B-B14F-4D97-AF65-F5344CB8AC3E}">
        <p14:creationId xmlns:p14="http://schemas.microsoft.com/office/powerpoint/2010/main" val="426379391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520686E-D0C1-4083-975B-80B1A93A3BD9}" vid="{155F70C1-B673-44C5-866D-58A5F67A673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 EiC download powerpoint template 4_3</Template>
  <TotalTime>57</TotalTime>
  <Words>115</Words>
  <Application>Microsoft Office PowerPoint</Application>
  <PresentationFormat>On-screen Show (4:3)</PresentationFormat>
  <Paragraphs>15</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Data thinking concept cartoon</vt:lpstr>
      <vt:lpstr>Data thinking</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thinking</dc:title>
  <dc:creator>Lisa Clatworthy</dc:creator>
  <dc:description>From Choosing the right graph, Education in Chemistry rsc.li/35s2fSG</dc:description>
  <cp:lastModifiedBy>Lisa Clatworthy</cp:lastModifiedBy>
  <cp:revision>10</cp:revision>
  <dcterms:created xsi:type="dcterms:W3CDTF">2019-11-15T11:33:51Z</dcterms:created>
  <dcterms:modified xsi:type="dcterms:W3CDTF">2019-11-22T08:50:48Z</dcterms:modified>
</cp:coreProperties>
</file>