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74" r:id="rId5"/>
    <p:sldId id="273"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585A"/>
    <a:srgbClr val="DA1883"/>
    <a:srgbClr val="FF9E1B"/>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10" autoAdjust="0"/>
    <p:restoredTop sz="66317" autoAdjust="0"/>
  </p:normalViewPr>
  <p:slideViewPr>
    <p:cSldViewPr snapToGrid="0" snapToObjects="1">
      <p:cViewPr varScale="1">
        <p:scale>
          <a:sx n="76" d="100"/>
          <a:sy n="76" d="100"/>
        </p:scale>
        <p:origin x="120" y="90"/>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04/06/2020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a:t>
            </a:r>
            <a:r>
              <a:rPr lang="en-GB" i="1" baseline="0" dirty="0" smtClean="0"/>
              <a:t>Chemistry World</a:t>
            </a:r>
            <a:r>
              <a:rPr lang="en-GB" baseline="0" dirty="0" smtClean="0"/>
              <a:t>. Use this slide as a lesson starter for synthetic and naturally occurring polymers.</a:t>
            </a:r>
          </a:p>
          <a:p>
            <a:pPr defTabSz="966612">
              <a:defRPr/>
            </a:pPr>
            <a:endParaRPr lang="en-GB" baseline="0" dirty="0" smtClean="0"/>
          </a:p>
          <a:p>
            <a:pPr defTabSz="966612">
              <a:defRPr/>
            </a:pPr>
            <a:r>
              <a:rPr lang="en-GB" baseline="0" dirty="0" smtClean="0"/>
              <a:t>Image credit Ed (Edgar181) / Public domain</a:t>
            </a:r>
            <a:endParaRPr lang="en-GB" dirty="0"/>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14860635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a:t>
            </a:r>
            <a:r>
              <a:rPr lang="en-GB" i="1" baseline="0" dirty="0" smtClean="0"/>
              <a:t>Chemistry World</a:t>
            </a:r>
            <a:r>
              <a:rPr lang="en-GB" baseline="0" dirty="0" smtClean="0"/>
              <a:t>. Use this slide as a lesson starter for synthetic and naturally occurring polymers.</a:t>
            </a:r>
          </a:p>
          <a:p>
            <a:pPr defTabSz="966612">
              <a:defRPr/>
            </a:pPr>
            <a:endParaRPr lang="en-GB"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rgbClr val="222222"/>
                </a:solidFill>
                <a:latin typeface="Arial" panose="020B0604020202020204" pitchFamily="34" charset="0"/>
              </a:rPr>
              <a:t>Answers </a:t>
            </a:r>
          </a:p>
          <a:p>
            <a:pPr marL="228600" indent="-228600">
              <a:buAutoNum type="arabicPeriod"/>
            </a:pPr>
            <a:r>
              <a:rPr lang="en-GB" sz="1200" baseline="0" dirty="0" smtClean="0">
                <a:solidFill>
                  <a:srgbClr val="222222"/>
                </a:solidFill>
                <a:latin typeface="Arial" panose="020B0604020202020204" pitchFamily="34" charset="0"/>
              </a:rPr>
              <a:t>A substance p</a:t>
            </a:r>
            <a:r>
              <a:rPr lang="en-GB" sz="1200" dirty="0" smtClean="0">
                <a:solidFill>
                  <a:srgbClr val="222222"/>
                </a:solidFill>
                <a:latin typeface="Arial" panose="020B0604020202020204" pitchFamily="34" charset="0"/>
              </a:rPr>
              <a:t>roduced by</a:t>
            </a:r>
            <a:r>
              <a:rPr lang="en-GB" sz="1200" baseline="0" dirty="0" smtClean="0">
                <a:solidFill>
                  <a:srgbClr val="222222"/>
                </a:solidFill>
                <a:latin typeface="Arial" panose="020B0604020202020204" pitchFamily="34" charset="0"/>
              </a:rPr>
              <a:t> humans.</a:t>
            </a:r>
          </a:p>
          <a:p>
            <a:pPr marL="228600" indent="-228600">
              <a:buAutoNum type="arabicPeriod"/>
            </a:pPr>
            <a:r>
              <a:rPr lang="en-GB" sz="1200" baseline="0" dirty="0" smtClean="0">
                <a:solidFill>
                  <a:srgbClr val="222222"/>
                </a:solidFill>
                <a:latin typeface="Arial" panose="020B0604020202020204" pitchFamily="34" charset="0"/>
              </a:rPr>
              <a:t>Nucleotides.</a:t>
            </a:r>
          </a:p>
          <a:p>
            <a:pPr marL="228600" indent="-228600">
              <a:buAutoNum type="arabicPeriod"/>
            </a:pPr>
            <a:r>
              <a:rPr lang="en-GB" sz="1200" baseline="0" dirty="0" smtClean="0">
                <a:solidFill>
                  <a:srgbClr val="222222"/>
                </a:solidFill>
                <a:latin typeface="Arial" panose="020B0604020202020204" pitchFamily="34" charset="0"/>
              </a:rPr>
              <a:t>Extension question. Any from:</a:t>
            </a:r>
          </a:p>
          <a:p>
            <a:pPr marL="628650" lvl="1" indent="-171450">
              <a:buFont typeface="Arial" panose="020B0604020202020204" pitchFamily="34" charset="0"/>
              <a:buChar char="•"/>
            </a:pPr>
            <a:r>
              <a:rPr lang="en-US" dirty="0" smtClean="0"/>
              <a:t>The reaction may not go to completion because it is reversible.</a:t>
            </a:r>
          </a:p>
          <a:p>
            <a:pPr marL="628650" lvl="1" indent="-171450">
              <a:buFont typeface="Arial" panose="020B0604020202020204" pitchFamily="34" charset="0"/>
              <a:buChar char="•"/>
            </a:pPr>
            <a:r>
              <a:rPr lang="en-US" dirty="0" smtClean="0"/>
              <a:t>Some of the product may be lost when it is separated from the reaction mixture.</a:t>
            </a:r>
          </a:p>
          <a:p>
            <a:pPr marL="628650" lvl="1" indent="-171450">
              <a:buFont typeface="Arial" panose="020B0604020202020204" pitchFamily="34" charset="0"/>
              <a:buChar char="•"/>
            </a:pPr>
            <a:r>
              <a:rPr lang="en-US" dirty="0" smtClean="0"/>
              <a:t>Some of the reactants may react in ways different to the expected reaction.</a:t>
            </a:r>
          </a:p>
          <a:p>
            <a:pPr marL="628650" lvl="1" indent="-171450">
              <a:buFont typeface="Arial" panose="020B0604020202020204" pitchFamily="34" charset="0"/>
              <a:buChar char="•"/>
            </a:pPr>
            <a:r>
              <a:rPr lang="en-US" dirty="0" smtClean="0"/>
              <a:t>The</a:t>
            </a:r>
            <a:r>
              <a:rPr lang="en-US" baseline="0" dirty="0" smtClean="0"/>
              <a:t> process has many steps.</a:t>
            </a:r>
            <a:endParaRPr lang="en-GB" dirty="0"/>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821675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smtClean="0"/>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smtClean="0"/>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smtClean="0"/>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40" y="203931"/>
            <a:ext cx="7886700" cy="1325563"/>
          </a:xfrm>
        </p:spPr>
        <p:txBody>
          <a:bodyPr/>
          <a:lstStyle/>
          <a:p>
            <a:r>
              <a:rPr lang="en-US" dirty="0"/>
              <a:t>Record breaking carbohydrate</a:t>
            </a:r>
            <a:endParaRPr lang="en-GB" dirty="0"/>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552450" y="1553039"/>
            <a:ext cx="5165303" cy="4263010"/>
          </a:xfrm>
        </p:spPr>
        <p:txBody>
          <a:bodyPr>
            <a:normAutofit fontScale="92500"/>
          </a:bodyPr>
          <a:lstStyle/>
          <a:p>
            <a:r>
              <a:rPr lang="en-GB" sz="1800" dirty="0"/>
              <a:t>The longest synthetic carbohydrate, a sugar with 100 monosaccharide units bonded in a linear polymer chain, has been made by chemists in just eight days. The scientists used an automated synthesiser. The 100-mer beats the previous record holder, a 92-mer created by chemists in 2017.</a:t>
            </a:r>
          </a:p>
          <a:p>
            <a:r>
              <a:rPr lang="en-GB" sz="1800" dirty="0"/>
              <a:t>Automated synthesisers can easily prepare long protein or DNA sequences – polymers with 200 individual units are not unusual. But automated polysaccharide synthesis is lagging behind as there are more things that can go wrong in the process. The growing polymer was fixed on a solid support. It was produced through a four-step process for each monomer addition. The 100-mer took 203 steps, yielding 2% of the product in just 188 hours. </a:t>
            </a:r>
          </a:p>
        </p:txBody>
      </p:sp>
      <p:sp>
        <p:nvSpPr>
          <p:cNvPr id="6" name="TextBox 5"/>
          <p:cNvSpPr txBox="1"/>
          <p:nvPr/>
        </p:nvSpPr>
        <p:spPr>
          <a:xfrm>
            <a:off x="731520" y="1219862"/>
            <a:ext cx="6989893" cy="307777"/>
          </a:xfrm>
          <a:prstGeom prst="rect">
            <a:avLst/>
          </a:prstGeom>
          <a:noFill/>
        </p:spPr>
        <p:txBody>
          <a:bodyPr wrap="square" rtlCol="0">
            <a:spAutoFit/>
          </a:bodyPr>
          <a:lstStyle/>
          <a:p>
            <a:r>
              <a:rPr lang="en-GB" sz="1400" i="1" dirty="0" smtClean="0">
                <a:solidFill>
                  <a:srgbClr val="004976"/>
                </a:solidFill>
              </a:rPr>
              <a:t>Read the full article at </a:t>
            </a:r>
            <a:r>
              <a:rPr lang="en-GB" sz="1400" i="1" dirty="0">
                <a:solidFill>
                  <a:srgbClr val="004976"/>
                </a:solidFill>
              </a:rPr>
              <a:t>rsc.li/373AgLh</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5" name="TextBox 4"/>
          <p:cNvSpPr txBox="1"/>
          <p:nvPr/>
        </p:nvSpPr>
        <p:spPr>
          <a:xfrm>
            <a:off x="5905041" y="3453082"/>
            <a:ext cx="2938300" cy="1477328"/>
          </a:xfrm>
          <a:prstGeom prst="rect">
            <a:avLst/>
          </a:prstGeom>
          <a:noFill/>
        </p:spPr>
        <p:txBody>
          <a:bodyPr wrap="square" rtlCol="0">
            <a:spAutoFit/>
          </a:bodyPr>
          <a:lstStyle/>
          <a:p>
            <a:r>
              <a:rPr lang="en-GB" dirty="0" smtClean="0"/>
              <a:t>The chemical </a:t>
            </a:r>
            <a:r>
              <a:rPr lang="en-GB" dirty="0"/>
              <a:t>structure of </a:t>
            </a:r>
            <a:r>
              <a:rPr lang="en-GB" dirty="0" smtClean="0"/>
              <a:t>mannose – the sugar monomer used to create the </a:t>
            </a:r>
            <a:r>
              <a:rPr lang="en-GB" dirty="0"/>
              <a:t>longest synthetic carbohydrate</a:t>
            </a:r>
          </a:p>
        </p:txBody>
      </p:sp>
      <p:pic>
        <p:nvPicPr>
          <p:cNvPr id="10" name="Picture 2" descr="https://upload.wikimedia.org/wikipedia/commons/thumb/1/11/Mannose_structure.svg/512px-Mannose_structure.sv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05041" y="1673775"/>
            <a:ext cx="2385414" cy="1462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9092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40" y="203931"/>
            <a:ext cx="7886700" cy="1325563"/>
          </a:xfrm>
        </p:spPr>
        <p:txBody>
          <a:bodyPr/>
          <a:lstStyle/>
          <a:p>
            <a:r>
              <a:rPr lang="en-US" dirty="0"/>
              <a:t>Record breaking carbohydrate</a:t>
            </a:r>
            <a:endParaRPr lang="en-GB" dirty="0"/>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552450" y="1553039"/>
            <a:ext cx="5165303" cy="4263010"/>
          </a:xfrm>
        </p:spPr>
        <p:txBody>
          <a:bodyPr>
            <a:normAutofit fontScale="92500"/>
          </a:bodyPr>
          <a:lstStyle/>
          <a:p>
            <a:r>
              <a:rPr lang="en-GB" sz="1800" dirty="0"/>
              <a:t>The longest </a:t>
            </a:r>
            <a:r>
              <a:rPr lang="en-GB" sz="1800" dirty="0" smtClean="0"/>
              <a:t>synthetic </a:t>
            </a:r>
            <a:r>
              <a:rPr lang="en-GB" sz="1800" dirty="0"/>
              <a:t>carbohydrate, a sugar with 100 monosaccharide units bonded in a linear polymer chain, has been made by chemists in just eight days. The scientists used an automated synthesiser. The 100-mer beats the previous record holder, a 92-mer created by chemists in 2017.</a:t>
            </a:r>
          </a:p>
          <a:p>
            <a:r>
              <a:rPr lang="en-GB" sz="1800" dirty="0"/>
              <a:t>Automated synthesisers can easily prepare long </a:t>
            </a:r>
            <a:r>
              <a:rPr lang="en-GB" sz="1800" dirty="0" smtClean="0"/>
              <a:t>protein </a:t>
            </a:r>
            <a:r>
              <a:rPr lang="en-GB" sz="1800" dirty="0"/>
              <a:t>or DNA sequences – polymers with 200 individual units are not unusual. But automated polysaccharide synthesis is lagging behind as there are more things that can go wrong in the process. The growing polymer was fixed on a solid support. It was produced through a four-step process for each monomer addition. The 100-mer took 203 steps, yielding 2% of the product in just 188 hours. </a:t>
            </a:r>
          </a:p>
        </p:txBody>
      </p:sp>
      <p:sp>
        <p:nvSpPr>
          <p:cNvPr id="6" name="TextBox 5"/>
          <p:cNvSpPr txBox="1"/>
          <p:nvPr/>
        </p:nvSpPr>
        <p:spPr>
          <a:xfrm>
            <a:off x="731520" y="1219862"/>
            <a:ext cx="6989893" cy="307777"/>
          </a:xfrm>
          <a:prstGeom prst="rect">
            <a:avLst/>
          </a:prstGeom>
          <a:noFill/>
        </p:spPr>
        <p:txBody>
          <a:bodyPr wrap="square" rtlCol="0">
            <a:spAutoFit/>
          </a:bodyPr>
          <a:lstStyle/>
          <a:p>
            <a:r>
              <a:rPr lang="en-GB" sz="1400" i="1" dirty="0" smtClean="0">
                <a:solidFill>
                  <a:srgbClr val="004976"/>
                </a:solidFill>
              </a:rPr>
              <a:t>Read the full article at rsc.li/373AgLh</a:t>
            </a:r>
            <a:endParaRPr lang="en-GB" sz="1400" i="1" dirty="0">
              <a:solidFill>
                <a:srgbClr val="004976"/>
              </a:solidFill>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5" name="TextBox 4"/>
          <p:cNvSpPr txBox="1"/>
          <p:nvPr/>
        </p:nvSpPr>
        <p:spPr>
          <a:xfrm>
            <a:off x="5816906" y="3537363"/>
            <a:ext cx="2938300" cy="2031325"/>
          </a:xfrm>
          <a:prstGeom prst="rect">
            <a:avLst/>
          </a:prstGeom>
          <a:noFill/>
        </p:spPr>
        <p:txBody>
          <a:bodyPr wrap="square" rtlCol="0">
            <a:spAutoFit/>
          </a:bodyPr>
          <a:lstStyle/>
          <a:p>
            <a:pPr marL="342900" indent="-342900">
              <a:buAutoNum type="arabicPeriod"/>
            </a:pPr>
            <a:r>
              <a:rPr lang="en-GB" dirty="0" smtClean="0"/>
              <a:t>What is meant by ‘synthetic’?</a:t>
            </a:r>
          </a:p>
          <a:p>
            <a:pPr marL="342900" indent="-342900">
              <a:buAutoNum type="arabicPeriod"/>
            </a:pPr>
            <a:r>
              <a:rPr lang="en-GB" dirty="0" smtClean="0"/>
              <a:t>What type of monomer makes up a DNA sequence?</a:t>
            </a:r>
          </a:p>
          <a:p>
            <a:pPr marL="342900" indent="-342900">
              <a:buAutoNum type="arabicPeriod"/>
            </a:pPr>
            <a:r>
              <a:rPr lang="en-GB" dirty="0" smtClean="0"/>
              <a:t>Suggest why the yield of the product is </a:t>
            </a:r>
            <a:r>
              <a:rPr lang="en-GB" dirty="0" smtClean="0"/>
              <a:t>low.</a:t>
            </a:r>
            <a:endParaRPr lang="en-GB" dirty="0"/>
          </a:p>
        </p:txBody>
      </p:sp>
      <p:pic>
        <p:nvPicPr>
          <p:cNvPr id="9" name="Picture 2" descr="https://upload.wikimedia.org/wikipedia/commons/thumb/1/11/Mannose_structure.svg/512px-Mannose_structure.sv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05041" y="1673775"/>
            <a:ext cx="2385414" cy="1462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3828171"/>
      </p:ext>
    </p:extLst>
  </p:cSld>
  <p:clrMapOvr>
    <a:masterClrMapping/>
  </p:clrMapOvr>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pptx" id="{8C227671-679E-4005-AE38-7E4654D46299}" vid="{3A4C9E2F-8493-4A3B-ACEE-3D5EC76FA4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Template xmlns="27d643f5-4560-4eff-9f48-d0fe6b2bec2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07900DF-3EEF-46A5-94A9-21789EBC7165}">
  <ds:schemaRefs>
    <ds:schemaRef ds:uri="http://schemas.microsoft.com/office/2006/documentManagement/types"/>
    <ds:schemaRef ds:uri="http://schemas.microsoft.com/office/2006/metadata/properties"/>
    <ds:schemaRef ds:uri="http://purl.org/dc/terms/"/>
    <ds:schemaRef ds:uri="http://schemas.openxmlformats.org/package/2006/metadata/core-properties"/>
    <ds:schemaRef ds:uri="http://purl.org/dc/dcmitype/"/>
    <ds:schemaRef ds:uri="27d643f5-4560-4eff-9f48-d0fe6b2bec2d"/>
    <ds:schemaRef ds:uri="http://www.w3.org/XML/1998/namespace"/>
    <ds:schemaRef ds:uri="http://purl.org/dc/elements/1.1/"/>
  </ds:schemaRefs>
</ds:datastoreItem>
</file>

<file path=customXml/itemProps3.xml><?xml version="1.0" encoding="utf-8"?>
<ds:datastoreItem xmlns:ds="http://schemas.openxmlformats.org/officeDocument/2006/customXml" ds:itemID="{7D9B7705-6E4A-433D-914A-8894B6FAEAC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NEW EIC starter slide template (1)</Template>
  <TotalTime>238</TotalTime>
  <Words>449</Words>
  <Application>Microsoft Office PowerPoint</Application>
  <PresentationFormat>On-screen Show (4:3)</PresentationFormat>
  <Paragraphs>29</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1_RSC_Plain_no footer</vt:lpstr>
      <vt:lpstr>Record breaking carbohydrate</vt:lpstr>
      <vt:lpstr>Record breaking carbohydrate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Education in Chemistry How to build a record-breaking carbohydrate rsc.li/373AgLh</dc:title>
  <dc:creator>Neil Goalby</dc:creator>
  <cp:lastModifiedBy>Katherine Hartop</cp:lastModifiedBy>
  <cp:revision>26</cp:revision>
  <dcterms:created xsi:type="dcterms:W3CDTF">2020-04-08T13:50:19Z</dcterms:created>
  <dcterms:modified xsi:type="dcterms:W3CDTF">2020-06-04T08:30:15Z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