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  <p:sldMasterId id="2147483738" r:id="rId2"/>
  </p:sldMasterIdLst>
  <p:notesMasterIdLst>
    <p:notesMasterId r:id="rId12"/>
  </p:notesMasterIdLst>
  <p:sldIdLst>
    <p:sldId id="256" r:id="rId3"/>
    <p:sldId id="263" r:id="rId4"/>
    <p:sldId id="271" r:id="rId5"/>
    <p:sldId id="272" r:id="rId6"/>
    <p:sldId id="273" r:id="rId7"/>
    <p:sldId id="274" r:id="rId8"/>
    <p:sldId id="275" r:id="rId9"/>
    <p:sldId id="276" r:id="rId10"/>
    <p:sldId id="277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976"/>
    <a:srgbClr val="DA1883"/>
    <a:srgbClr val="FF9E1B"/>
    <a:srgbClr val="54585A"/>
    <a:srgbClr val="E7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0" autoAdjust="0"/>
    <p:restoredTop sz="80727" autoAdjust="0"/>
  </p:normalViewPr>
  <p:slideViewPr>
    <p:cSldViewPr snapToGrid="0" snapToObjects="1">
      <p:cViewPr varScale="1">
        <p:scale>
          <a:sx n="93" d="100"/>
          <a:sy n="93" d="100"/>
        </p:scale>
        <p:origin x="2160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54ED3-4554-2847-B655-88FA98F1AC0A}" type="datetimeFigureOut">
              <a:rPr lang="en-GB" smtClean="0"/>
              <a:t>24/10/2019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E44EFE-404B-D849-BE65-BA999C857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730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ellcomecollection.org/works/sx36f5am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Periodic_table_Meyer_1864.png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Title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08362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1803, Dalton’s first symbol representation of atoms. They were arranged by their atomic mass, this led to his 1805 work which outlined and began our understanding of atomic theory.</a:t>
            </a:r>
          </a:p>
          <a:p>
            <a:endParaRPr lang="en-GB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Image: </a:t>
            </a:r>
            <a:r>
              <a:rPr lang="en-GB" baseline="0" dirty="0" err="1" smtClean="0"/>
              <a:t>Wellcome</a:t>
            </a:r>
            <a:r>
              <a:rPr lang="en-GB" baseline="0" dirty="0" smtClean="0"/>
              <a:t> Collection (</a:t>
            </a:r>
            <a:r>
              <a:rPr lang="en-GB" dirty="0" smtClean="0">
                <a:hlinkClick r:id="rId3"/>
              </a:rPr>
              <a:t>https://wellcomecollection.org/works/sx36f5am</a:t>
            </a:r>
            <a:r>
              <a:rPr lang="en-GB" dirty="0" smtClean="0"/>
              <a:t>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4331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1829, </a:t>
            </a:r>
            <a:r>
              <a:rPr lang="en-GB" dirty="0" err="1" smtClean="0"/>
              <a:t>Döbereiner</a:t>
            </a:r>
            <a:r>
              <a:rPr lang="en-GB" dirty="0" smtClean="0"/>
              <a:t> </a:t>
            </a:r>
            <a:r>
              <a:rPr lang="en-GB" dirty="0" smtClean="0"/>
              <a:t>noticed that elements could be grouped into threes. Each group of three had similar properties. Of each three elements, the middle element had roughly the mean RM of the three.</a:t>
            </a:r>
          </a:p>
          <a:p>
            <a:r>
              <a:rPr lang="en-GB" dirty="0" smtClean="0"/>
              <a:t>However, the rule sometimes broke down and not everything could be perfectly grouped.</a:t>
            </a:r>
          </a:p>
          <a:p>
            <a:endParaRPr lang="en-GB" dirty="0" smtClean="0"/>
          </a:p>
          <a:p>
            <a:r>
              <a:rPr lang="en-GB" dirty="0" smtClean="0"/>
              <a:t>Created by P Banks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7702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Lothar</a:t>
            </a:r>
            <a:r>
              <a:rPr lang="en-GB" dirty="0" smtClean="0"/>
              <a:t> Meyer used the atomic masses and the volumes of elements to arrange them into a table. It is very similar to Mendeleev’s in many respects. For the first time it also correctly classified elements into six families based on their </a:t>
            </a:r>
            <a:r>
              <a:rPr lang="en-GB" dirty="0" err="1" smtClean="0"/>
              <a:t>valency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r>
              <a:rPr lang="en-GB" dirty="0" smtClean="0"/>
              <a:t>Like Mendeleev, Meyer left spaces in the table, but did not emphasise that these may be for new elements or predict their properties.</a:t>
            </a:r>
          </a:p>
          <a:p>
            <a:endParaRPr lang="en-GB" dirty="0" smtClean="0"/>
          </a:p>
          <a:p>
            <a:r>
              <a:rPr lang="en-GB" dirty="0" smtClean="0"/>
              <a:t>Image: </a:t>
            </a:r>
            <a:r>
              <a:rPr lang="en-GB" dirty="0" smtClean="0">
                <a:hlinkClick r:id="rId3"/>
              </a:rPr>
              <a:t>https://commons.wikimedia.org/wiki/File:Periodic_table_Meyer_1864.png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59367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This slide and the next three show how elements slotted into the gaps that Mendeleev left in his periodic table. </a:t>
            </a:r>
          </a:p>
          <a:p>
            <a:endParaRPr lang="en-GB" dirty="0" smtClean="0"/>
          </a:p>
          <a:p>
            <a:r>
              <a:rPr lang="en-GB" dirty="0" smtClean="0"/>
              <a:t>Created by P Banks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05521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Mendeleev called the gaps ‘</a:t>
            </a:r>
            <a:r>
              <a:rPr lang="en-GB" dirty="0" err="1" smtClean="0"/>
              <a:t>Eka</a:t>
            </a:r>
            <a:r>
              <a:rPr lang="en-GB" dirty="0" smtClean="0"/>
              <a:t>-’, or </a:t>
            </a:r>
            <a:r>
              <a:rPr lang="en-GB" dirty="0" smtClean="0"/>
              <a:t>‘close to-’.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Created by P Banks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76869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As elements were discovered, they fit perfectly into the gaps. Mendeleev also showed that the reactions and properties of these elements were as he had predicted simply using his table.</a:t>
            </a:r>
          </a:p>
          <a:p>
            <a:endParaRPr lang="en-GB" dirty="0" smtClean="0"/>
          </a:p>
          <a:p>
            <a:r>
              <a:rPr lang="en-GB" dirty="0" smtClean="0"/>
              <a:t>Created by P Banks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21830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Adding in the noble gases wasn’t a problem for Mendeleev’s periodic table. They fit perfectly on the side.</a:t>
            </a:r>
          </a:p>
          <a:p>
            <a:endParaRPr lang="en-GB" dirty="0" smtClean="0"/>
          </a:p>
          <a:p>
            <a:r>
              <a:rPr lang="en-GB" dirty="0" smtClean="0"/>
              <a:t>Created by P Banks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24443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periodic table we know today, There are some very slight changes (more spread out) but the ideas Mendeleev used are still very much present in this version.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996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F06E72-FD10-384B-917A-421C42C98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49FB06-ED83-EA45-AEBD-3751AE6255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8650" y="1825625"/>
            <a:ext cx="7886700" cy="34083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84208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C8ADCB8-941A-2E48-A25E-6D520F81200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77658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288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wo Content_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C4AF84-80AB-C24E-A255-17AE1204EC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002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wo Content Tex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2D47F291-18EF-E34E-8DD6-E5E40C8FD305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373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wo Content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able Placeholder 7">
            <a:extLst>
              <a:ext uri="{FF2B5EF4-FFF2-40B4-BE49-F238E27FC236}">
                <a16:creationId xmlns:a16="http://schemas.microsoft.com/office/drawing/2014/main" id="{4F9A3F18-D6DB-8A4A-9CFF-CE8F9745CD9C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625151" y="485190"/>
            <a:ext cx="7920000" cy="516023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01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3" name="Chart Placeholder 2">
            <a:extLst>
              <a:ext uri="{FF2B5EF4-FFF2-40B4-BE49-F238E27FC236}">
                <a16:creationId xmlns:a16="http://schemas.microsoft.com/office/drawing/2014/main" id="{4D046EF4-35C0-154D-8AE5-E51008719997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25475" y="485774"/>
            <a:ext cx="7920000" cy="510664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7986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C44A48F-5130-444E-9335-545707EB156A}"/>
              </a:ext>
            </a:extLst>
          </p:cNvPr>
          <p:cNvGrpSpPr/>
          <p:nvPr userDrawn="1"/>
        </p:nvGrpSpPr>
        <p:grpSpPr>
          <a:xfrm>
            <a:off x="1705495" y="326616"/>
            <a:ext cx="6491056" cy="6167616"/>
            <a:chOff x="1886274" y="-792480"/>
            <a:chExt cx="9546939" cy="9071229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10066618-1123-CA44-AF6F-D50F2EE9DE2B}"/>
                </a:ext>
              </a:extLst>
            </p:cNvPr>
            <p:cNvSpPr/>
            <p:nvPr userDrawn="1"/>
          </p:nvSpPr>
          <p:spPr>
            <a:xfrm>
              <a:off x="1886274" y="-792480"/>
              <a:ext cx="8464226" cy="8464226"/>
            </a:xfrm>
            <a:prstGeom prst="ellipse">
              <a:avLst/>
            </a:prstGeom>
            <a:solidFill>
              <a:srgbClr val="71DB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4522535-63CF-3C45-9F05-14108DC90509}"/>
                </a:ext>
              </a:extLst>
            </p:cNvPr>
            <p:cNvGrpSpPr/>
            <p:nvPr userDrawn="1"/>
          </p:nvGrpSpPr>
          <p:grpSpPr>
            <a:xfrm rot="13500000" flipH="1">
              <a:off x="4775873" y="1621409"/>
              <a:ext cx="5119341" cy="8195339"/>
              <a:chOff x="12727547" y="-5509958"/>
              <a:chExt cx="1257062" cy="2012378"/>
            </a:xfrm>
          </p:grpSpPr>
          <p:sp>
            <p:nvSpPr>
              <p:cNvPr id="6" name="Freeform 37">
                <a:extLst>
                  <a:ext uri="{FF2B5EF4-FFF2-40B4-BE49-F238E27FC236}">
                    <a16:creationId xmlns:a16="http://schemas.microsoft.com/office/drawing/2014/main" id="{50115A77-0B97-EC45-8777-6B69FABE5A2F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2727547" y="-5509958"/>
                <a:ext cx="1197716" cy="1197716"/>
              </a:xfrm>
              <a:custGeom>
                <a:avLst/>
                <a:gdLst>
                  <a:gd name="T0" fmla="*/ 0 w 2937"/>
                  <a:gd name="T1" fmla="*/ 0 h 2938"/>
                  <a:gd name="T2" fmla="*/ 0 w 2937"/>
                  <a:gd name="T3" fmla="*/ 0 h 2938"/>
                  <a:gd name="T4" fmla="*/ 0 w 2937"/>
                  <a:gd name="T5" fmla="*/ 762 h 2938"/>
                  <a:gd name="T6" fmla="*/ 2174 w 2937"/>
                  <a:gd name="T7" fmla="*/ 2937 h 2938"/>
                  <a:gd name="T8" fmla="*/ 2936 w 2937"/>
                  <a:gd name="T9" fmla="*/ 2937 h 2938"/>
                  <a:gd name="T10" fmla="*/ 2071 w 2937"/>
                  <a:gd name="T11" fmla="*/ 861 h 2938"/>
                  <a:gd name="T12" fmla="*/ 0 w 2937"/>
                  <a:gd name="T13" fmla="*/ 0 h 2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37" h="2938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762"/>
                      <a:pt x="0" y="762"/>
                      <a:pt x="0" y="762"/>
                    </a:cubicBezTo>
                    <a:cubicBezTo>
                      <a:pt x="1196" y="762"/>
                      <a:pt x="2170" y="1740"/>
                      <a:pt x="2174" y="2937"/>
                    </a:cubicBezTo>
                    <a:cubicBezTo>
                      <a:pt x="2936" y="2937"/>
                      <a:pt x="2936" y="2937"/>
                      <a:pt x="2936" y="2937"/>
                    </a:cubicBezTo>
                    <a:cubicBezTo>
                      <a:pt x="2932" y="2127"/>
                      <a:pt x="2605" y="1395"/>
                      <a:pt x="2071" y="861"/>
                    </a:cubicBezTo>
                    <a:cubicBezTo>
                      <a:pt x="1541" y="331"/>
                      <a:pt x="809" y="0"/>
                      <a:pt x="0" y="0"/>
                    </a:cubicBezTo>
                  </a:path>
                </a:pathLst>
              </a:custGeom>
              <a:solidFill>
                <a:srgbClr val="115E67">
                  <a:alpha val="7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" name="Freeform 39">
                <a:extLst>
                  <a:ext uri="{FF2B5EF4-FFF2-40B4-BE49-F238E27FC236}">
                    <a16:creationId xmlns:a16="http://schemas.microsoft.com/office/drawing/2014/main" id="{2987E0B2-FA79-EE47-B4D5-61FBED881445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3389348" y="-5121510"/>
                <a:ext cx="595261" cy="1623930"/>
              </a:xfrm>
              <a:custGeom>
                <a:avLst/>
                <a:gdLst>
                  <a:gd name="T0" fmla="*/ 361 w 1461"/>
                  <a:gd name="T1" fmla="*/ 0 h 3980"/>
                  <a:gd name="T2" fmla="*/ 361 w 1461"/>
                  <a:gd name="T3" fmla="*/ 0 h 3980"/>
                  <a:gd name="T4" fmla="*/ 0 w 1461"/>
                  <a:gd name="T5" fmla="*/ 361 h 3980"/>
                  <a:gd name="T6" fmla="*/ 0 w 1461"/>
                  <a:gd name="T7" fmla="*/ 3617 h 3980"/>
                  <a:gd name="T8" fmla="*/ 361 w 1461"/>
                  <a:gd name="T9" fmla="*/ 3979 h 3980"/>
                  <a:gd name="T10" fmla="*/ 361 w 1461"/>
                  <a:gd name="T11" fmla="*/ 0 h 39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61" h="3980">
                    <a:moveTo>
                      <a:pt x="361" y="0"/>
                    </a:moveTo>
                    <a:lnTo>
                      <a:pt x="361" y="0"/>
                    </a:lnTo>
                    <a:cubicBezTo>
                      <a:pt x="0" y="361"/>
                      <a:pt x="0" y="361"/>
                      <a:pt x="0" y="361"/>
                    </a:cubicBezTo>
                    <a:cubicBezTo>
                      <a:pt x="900" y="1257"/>
                      <a:pt x="900" y="2717"/>
                      <a:pt x="0" y="3617"/>
                    </a:cubicBezTo>
                    <a:cubicBezTo>
                      <a:pt x="361" y="3979"/>
                      <a:pt x="361" y="3979"/>
                      <a:pt x="361" y="3979"/>
                    </a:cubicBezTo>
                    <a:cubicBezTo>
                      <a:pt x="1460" y="2881"/>
                      <a:pt x="1460" y="1093"/>
                      <a:pt x="361" y="0"/>
                    </a:cubicBezTo>
                  </a:path>
                </a:pathLst>
              </a:custGeom>
              <a:solidFill>
                <a:srgbClr val="115E67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9" name="Title 1">
            <a:extLst>
              <a:ext uri="{FF2B5EF4-FFF2-40B4-BE49-F238E27FC236}">
                <a16:creationId xmlns:a16="http://schemas.microsoft.com/office/drawing/2014/main" id="{EAA9D87E-0F85-964E-8716-8FC0F07014F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24909" y="2492388"/>
            <a:ext cx="5425038" cy="127999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15631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9">
            <a:extLst>
              <a:ext uri="{FF2B5EF4-FFF2-40B4-BE49-F238E27FC236}">
                <a16:creationId xmlns:a16="http://schemas.microsoft.com/office/drawing/2014/main" id="{44E5F2E7-9553-9844-A022-5C50BEC50CCE}"/>
              </a:ext>
            </a:extLst>
          </p:cNvPr>
          <p:cNvSpPr/>
          <p:nvPr userDrawn="1"/>
        </p:nvSpPr>
        <p:spPr>
          <a:xfrm>
            <a:off x="0" y="0"/>
            <a:ext cx="5502876" cy="6858000"/>
          </a:xfrm>
          <a:custGeom>
            <a:avLst/>
            <a:gdLst>
              <a:gd name="connsiteX0" fmla="*/ 0 w 5502876"/>
              <a:gd name="connsiteY0" fmla="*/ 0 h 6858000"/>
              <a:gd name="connsiteX1" fmla="*/ 2878429 w 5502876"/>
              <a:gd name="connsiteY1" fmla="*/ 0 h 6858000"/>
              <a:gd name="connsiteX2" fmla="*/ 3075767 w 5502876"/>
              <a:gd name="connsiteY2" fmla="*/ 126314 h 6858000"/>
              <a:gd name="connsiteX3" fmla="*/ 5502876 w 5502876"/>
              <a:gd name="connsiteY3" fmla="*/ 4684167 h 6858000"/>
              <a:gd name="connsiteX4" fmla="*/ 5069930 w 5502876"/>
              <a:gd name="connsiteY4" fmla="*/ 6824305 h 6858000"/>
              <a:gd name="connsiteX5" fmla="*/ 5054661 w 5502876"/>
              <a:gd name="connsiteY5" fmla="*/ 6858000 h 6858000"/>
              <a:gd name="connsiteX6" fmla="*/ 0 w 550287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02876" h="6858000">
                <a:moveTo>
                  <a:pt x="0" y="0"/>
                </a:moveTo>
                <a:lnTo>
                  <a:pt x="2878429" y="0"/>
                </a:lnTo>
                <a:lnTo>
                  <a:pt x="3075767" y="126314"/>
                </a:lnTo>
                <a:cubicBezTo>
                  <a:pt x="4538948" y="1113250"/>
                  <a:pt x="5502876" y="2785217"/>
                  <a:pt x="5502876" y="4684167"/>
                </a:cubicBezTo>
                <a:cubicBezTo>
                  <a:pt x="5502876" y="5443747"/>
                  <a:pt x="5348648" y="6166876"/>
                  <a:pt x="5069930" y="6824305"/>
                </a:cubicBezTo>
                <a:lnTo>
                  <a:pt x="505466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 37">
            <a:extLst>
              <a:ext uri="{FF2B5EF4-FFF2-40B4-BE49-F238E27FC236}">
                <a16:creationId xmlns:a16="http://schemas.microsoft.com/office/drawing/2014/main" id="{93C3C4B3-B776-E84D-82E2-C9117506827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1615395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Freeform 39">
            <a:extLst>
              <a:ext uri="{FF2B5EF4-FFF2-40B4-BE49-F238E27FC236}">
                <a16:creationId xmlns:a16="http://schemas.microsoft.com/office/drawing/2014/main" id="{E297564A-12A2-BA41-8894-F130669DE6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480839" y="41700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4621391-E3C4-B045-86E6-595666839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38281" y="6300000"/>
            <a:ext cx="1105060" cy="365125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C6F8479-3E29-BF4C-ACB0-386394253AF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37027" y="-33433"/>
            <a:ext cx="2906973" cy="1263902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6D2F9E9-1358-D947-8B4D-6D3485810C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4800" y="1985256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83160CC-27CA-2742-ACBC-0AE8C3FE96A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4800" y="4471200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863853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60A59A-0229-B543-911D-3D0CE90201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B408F8-9631-1541-AD35-B900E96DCB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3CBF73-4BB6-A643-81EF-46DE3F835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40D47-16F1-7A46-A413-7ABFB10048C1}" type="datetimeFigureOut">
              <a:rPr lang="en-GB" smtClean="0"/>
              <a:t>24/10/2019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09C888-F427-DE4D-944B-5EDCF534A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E6ED55-13CC-AD41-849D-5241CD71A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E8DDC-44CA-0E42-AF7D-7EA7D3E74B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563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30000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D10051-213D-F54D-BD3C-B61FA29442AB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5720631"/>
            <a:ext cx="2615950" cy="113736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0C2941-B443-B742-A370-CFF703CA1858}"/>
              </a:ext>
            </a:extLst>
          </p:cNvPr>
          <p:cNvCxnSpPr>
            <a:cxnSpLocks/>
          </p:cNvCxnSpPr>
          <p:nvPr userDrawn="1"/>
        </p:nvCxnSpPr>
        <p:spPr>
          <a:xfrm>
            <a:off x="318000" y="5720598"/>
            <a:ext cx="85253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976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29" r:id="rId2"/>
    <p:sldLayoutId id="2147483731" r:id="rId3"/>
    <p:sldLayoutId id="2147483732" r:id="rId4"/>
    <p:sldLayoutId id="2147483728" r:id="rId5"/>
    <p:sldLayoutId id="2147483684" r:id="rId6"/>
    <p:sldLayoutId id="2147483685" r:id="rId7"/>
    <p:sldLayoutId id="2147483740" r:id="rId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4A6350-C016-DC43-9AD0-1BA4F7F70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07B8A5-8B6F-8A42-AF63-F8EF706641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A12668-9F08-9841-A924-A9E6DEB0CE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240D47-16F1-7A46-A413-7ABFB10048C1}" type="datetimeFigureOut">
              <a:rPr lang="en-GB" smtClean="0"/>
              <a:t>24/10/2019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A0B25E-CD4E-6645-83DC-56890C788E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E4D95F-2007-A34F-AB71-336B98AA8B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E8DDC-44CA-0E42-AF7D-7EA7D3E74B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415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2pLxbOq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9692CC-F9DB-064A-B741-6ECADEA3A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EC05187-AAC1-EB42-B801-1B67B48744B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The history of the periodic table</a:t>
            </a:r>
            <a:endParaRPr lang="en-GB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DA4A9B91-69F6-D74C-BEFE-A57F98DB78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4800" y="4219575"/>
            <a:ext cx="3833263" cy="1974582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GB" sz="2400" dirty="0" smtClean="0"/>
              <a:t>Use these images to illustrate the table’s development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19100" y="352652"/>
            <a:ext cx="14573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4976"/>
                </a:solidFill>
              </a:rPr>
              <a:t>From </a:t>
            </a:r>
            <a:r>
              <a:rPr lang="en-GB" sz="1400" i="1" dirty="0" smtClean="0">
                <a:solidFill>
                  <a:srgbClr val="004976"/>
                </a:solidFill>
              </a:rPr>
              <a:t>Education in Chemistry</a:t>
            </a:r>
          </a:p>
          <a:p>
            <a:r>
              <a:rPr lang="en-GB" sz="1400" dirty="0" smtClean="0">
                <a:solidFill>
                  <a:srgbClr val="004976"/>
                </a:solidFill>
                <a:hlinkClick r:id="rId3"/>
              </a:rPr>
              <a:t>rsc.li/2pLxbOq</a:t>
            </a:r>
            <a:endParaRPr lang="en-GB" sz="1400" dirty="0">
              <a:solidFill>
                <a:srgbClr val="004976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0837" y="5765488"/>
            <a:ext cx="1055163" cy="1055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78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2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Dalton’s Atoms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537" y="1443037"/>
            <a:ext cx="2828925" cy="3971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79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Döbereiner’s</a:t>
            </a:r>
            <a:r>
              <a:rPr lang="en-GB" dirty="0" smtClean="0"/>
              <a:t> </a:t>
            </a:r>
            <a:r>
              <a:rPr lang="en-GB" dirty="0" smtClean="0"/>
              <a:t>Triads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2" y="1349892"/>
            <a:ext cx="8535874" cy="4181663"/>
          </a:xfrm>
        </p:spPr>
      </p:pic>
    </p:spTree>
    <p:extLst>
      <p:ext uri="{BB962C8B-B14F-4D97-AF65-F5344CB8AC3E}">
        <p14:creationId xmlns:p14="http://schemas.microsoft.com/office/powerpoint/2010/main" val="3839487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Lothar</a:t>
            </a:r>
            <a:r>
              <a:rPr lang="en-GB" dirty="0" smtClean="0"/>
              <a:t> Meyer’s periodic table</a:t>
            </a:r>
            <a:endParaRPr lang="en-GB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1BC0FEB7-C8B7-482F-B79B-B2735E11F8B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49" y="1688783"/>
            <a:ext cx="8288007" cy="3494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8827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Mendeleev’s periodic table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96" y="1283569"/>
            <a:ext cx="8286045" cy="3946773"/>
          </a:xfrm>
        </p:spPr>
      </p:pic>
    </p:spTree>
    <p:extLst>
      <p:ext uri="{BB962C8B-B14F-4D97-AF65-F5344CB8AC3E}">
        <p14:creationId xmlns:p14="http://schemas.microsoft.com/office/powerpoint/2010/main" val="227128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6</a:t>
            </a:fld>
            <a:endParaRPr lang="en-GB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628" y="1320800"/>
            <a:ext cx="8330807" cy="4084152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Mendeleev’s periodic table, 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855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Mendeleev’s periodic table, 3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589" y="1343378"/>
            <a:ext cx="8276752" cy="3505446"/>
          </a:xfrm>
        </p:spPr>
      </p:pic>
    </p:spTree>
    <p:extLst>
      <p:ext uri="{BB962C8B-B14F-4D97-AF65-F5344CB8AC3E}">
        <p14:creationId xmlns:p14="http://schemas.microsoft.com/office/powerpoint/2010/main" val="237027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8</a:t>
            </a:fld>
            <a:endParaRPr lang="en-GB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1340559"/>
            <a:ext cx="8379883" cy="3308110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Mendeleev’s periodic table, 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363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9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Today’s periodic table</a:t>
            </a: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645" y="1287739"/>
            <a:ext cx="8590844" cy="4362781"/>
          </a:xfrm>
        </p:spPr>
      </p:pic>
    </p:spTree>
    <p:extLst>
      <p:ext uri="{BB962C8B-B14F-4D97-AF65-F5344CB8AC3E}">
        <p14:creationId xmlns:p14="http://schemas.microsoft.com/office/powerpoint/2010/main" val="406122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RSC_Plain_no footer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20686E-D0C1-4083-975B-80B1A93A3BD9}" vid="{155F70C1-B673-44C5-866D-58A5F67A6732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20686E-D0C1-4083-975B-80B1A93A3BD9}" vid="{4ABE18D0-3872-4301-93C4-69E152A96F1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NEW EiC download powerpoint template 4_3</Template>
  <TotalTime>241</TotalTime>
  <Words>376</Words>
  <Application>Microsoft Office PowerPoint</Application>
  <PresentationFormat>On-screen Show (4:3)</PresentationFormat>
  <Paragraphs>56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1_RSC_Plain_no footer</vt:lpstr>
      <vt:lpstr>Custom Design</vt:lpstr>
      <vt:lpstr>The history of the periodic table</vt:lpstr>
      <vt:lpstr>Dalton’s Atoms</vt:lpstr>
      <vt:lpstr>Döbereiner’s Triads</vt:lpstr>
      <vt:lpstr>Lothar Meyer’s periodic table</vt:lpstr>
      <vt:lpstr>Mendeleev’s periodic table</vt:lpstr>
      <vt:lpstr>Mendeleev’s periodic table, 2</vt:lpstr>
      <vt:lpstr>Mendeleev’s periodic table, 3</vt:lpstr>
      <vt:lpstr>Mendeleev’s periodic table, 4</vt:lpstr>
      <vt:lpstr>Today’s periodic table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history of the periodic table</dc:title>
  <dc:creator>Lisa Clatworthy</dc:creator>
  <dc:description>From How to teach the history of the periodic table, Education in Chemistry, rsc.li/2pLxbOq</dc:description>
  <cp:lastModifiedBy>Jamie Durrani</cp:lastModifiedBy>
  <cp:revision>7</cp:revision>
  <dcterms:created xsi:type="dcterms:W3CDTF">2019-10-24T08:08:21Z</dcterms:created>
  <dcterms:modified xsi:type="dcterms:W3CDTF">2019-10-24T14:15:39Z</dcterms:modified>
</cp:coreProperties>
</file>