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74" r:id="rId5"/>
    <p:sldId id="27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585A"/>
    <a:srgbClr val="DA1883"/>
    <a:srgbClr val="FF9E1B"/>
    <a:srgbClr val="E7E6E6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/>
    <p:restoredTop sz="74767" autoAdjust="0"/>
  </p:normalViewPr>
  <p:slideViewPr>
    <p:cSldViewPr snapToGrid="0" snapToObjects="1">
      <p:cViewPr varScale="1">
        <p:scale>
          <a:sx n="86" d="100"/>
          <a:sy n="86" d="100"/>
        </p:scale>
        <p:origin x="2514" y="84"/>
      </p:cViewPr>
      <p:guideLst>
        <p:guide orient="horz" pos="268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on 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analysis topic as an example of instrumental methods.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002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on </a:t>
            </a:r>
            <a:r>
              <a:rPr lang="en-GB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analytic chemistry as 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 example of instrumental methods.</a:t>
            </a:r>
          </a:p>
          <a:p>
            <a:pPr defTabSz="966612">
              <a:defRPr/>
            </a:pP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Answers </a:t>
            </a:r>
          </a:p>
          <a:p>
            <a:pPr marL="228600" indent="-228600" defTabSz="966612">
              <a:buAutoNum type="arabicPeriod"/>
              <a:defRPr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Virus is highly contagious / can spread quickly/ causes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sickness.</a:t>
            </a:r>
            <a:endParaRPr lang="en-GB" sz="1200" baseline="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228600" indent="-228600" defTabSz="966612">
              <a:buAutoNum type="arabicPeriod"/>
              <a:defRPr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Results can be gained in a few minutes in the place of infection. This would allow for quick cleaning of infected areas.</a:t>
            </a:r>
          </a:p>
          <a:p>
            <a:pPr marL="228600" indent="-228600" defTabSz="966612">
              <a:buAutoNum type="arabicPeriod"/>
              <a:defRPr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Testing for presence of virus in restaurants/cruise ships/other food serving areas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etc.</a:t>
            </a:r>
            <a:endParaRPr lang="en-GB" sz="1200" baseline="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436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rsc.li/2qpCkM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rsc.li/2qpCkM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5779" y="5967567"/>
            <a:ext cx="1084997" cy="7331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6730" y="1014347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 smtClean="0">
                <a:solidFill>
                  <a:srgbClr val="004976"/>
                </a:solidFill>
                <a:hlinkClick r:id="rId4"/>
              </a:rPr>
              <a:t>rsc.li/2qpCkMg</a:t>
            </a:r>
            <a:r>
              <a:rPr lang="en-GB" sz="1400" i="1" dirty="0" smtClean="0">
                <a:solidFill>
                  <a:srgbClr val="004976"/>
                </a:solidFill>
              </a:rPr>
              <a:t> </a:t>
            </a:r>
            <a:endParaRPr lang="en-GB" sz="1400" i="1" dirty="0">
              <a:solidFill>
                <a:srgbClr val="004976"/>
              </a:solidFill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730" y="124387"/>
            <a:ext cx="7886700" cy="13255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Detecting norovirus with a smartphone</a:t>
            </a:r>
            <a:endParaRPr lang="en-GB" sz="3200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 txBox="1">
            <a:spLocks/>
          </p:cNvSpPr>
          <p:nvPr/>
        </p:nvSpPr>
        <p:spPr>
          <a:xfrm>
            <a:off x="506730" y="1368217"/>
            <a:ext cx="8139430" cy="30032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Researchers have created a handheld detection system that is sensitive enough to detect a few particles of norovirus. </a:t>
            </a:r>
            <a:r>
              <a:rPr lang="en-GB" sz="1800" dirty="0" smtClean="0"/>
              <a:t>The </a:t>
            </a:r>
            <a:r>
              <a:rPr lang="en-GB" sz="1800" dirty="0" smtClean="0"/>
              <a:t>set-up </a:t>
            </a:r>
            <a:r>
              <a:rPr lang="en-GB" sz="1800" dirty="0"/>
              <a:t>uses a </a:t>
            </a:r>
            <a:r>
              <a:rPr lang="en-GB" sz="1800" dirty="0" smtClean="0"/>
              <a:t>smartphone with a microscope attachment, and a </a:t>
            </a:r>
            <a:r>
              <a:rPr lang="en-GB" sz="1800" dirty="0"/>
              <a:t>separate light </a:t>
            </a:r>
            <a:r>
              <a:rPr lang="en-GB" sz="1800" dirty="0" smtClean="0"/>
              <a:t>source.</a:t>
            </a:r>
          </a:p>
          <a:p>
            <a:r>
              <a:rPr lang="en-GB" sz="1800" dirty="0" smtClean="0"/>
              <a:t>To </a:t>
            </a:r>
            <a:r>
              <a:rPr lang="en-GB" sz="1800" dirty="0"/>
              <a:t>test a sample, it is added to a small paper chip, followed by a suspension of fluorescent beads coated with norovirus antibodies. After a few minutes, the antibodies bind to any norovirus particles in the sample. This causes the fluorescent beads to clump around the </a:t>
            </a:r>
            <a:r>
              <a:rPr lang="en-GB" sz="1800" dirty="0" smtClean="0"/>
              <a:t>norovirus. </a:t>
            </a:r>
            <a:r>
              <a:rPr lang="en-GB" sz="1800" dirty="0"/>
              <a:t>The </a:t>
            </a:r>
            <a:r>
              <a:rPr lang="en-GB" sz="1800" dirty="0" smtClean="0"/>
              <a:t>increase </a:t>
            </a:r>
            <a:r>
              <a:rPr lang="en-GB" sz="1800" dirty="0"/>
              <a:t>in fluorescence around each norovirus particle can be detected by taking a picture of the chip with the smartphone’s camera. An app then analyses the picture to calculate the sample’s norovirus concentration from the pixel count in the image. </a:t>
            </a:r>
          </a:p>
        </p:txBody>
      </p:sp>
    </p:spTree>
    <p:extLst>
      <p:ext uri="{BB962C8B-B14F-4D97-AF65-F5344CB8AC3E}">
        <p14:creationId xmlns:p14="http://schemas.microsoft.com/office/powerpoint/2010/main" val="1627578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5779" y="5967567"/>
            <a:ext cx="1084997" cy="733106"/>
          </a:xfrm>
          <a:prstGeom prst="rect">
            <a:avLst/>
          </a:prstGeom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 txBox="1">
            <a:spLocks/>
          </p:cNvSpPr>
          <p:nvPr/>
        </p:nvSpPr>
        <p:spPr>
          <a:xfrm>
            <a:off x="506730" y="1368217"/>
            <a:ext cx="8139430" cy="30032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Researchers have created a handheld detection system that is sensitive enough to detect a few particles of norovirus. </a:t>
            </a:r>
            <a:r>
              <a:rPr lang="en-GB" sz="1800" dirty="0" smtClean="0"/>
              <a:t>The </a:t>
            </a:r>
            <a:r>
              <a:rPr lang="en-GB" sz="1800" dirty="0" smtClean="0"/>
              <a:t>set-up </a:t>
            </a:r>
            <a:r>
              <a:rPr lang="en-GB" sz="1800" dirty="0"/>
              <a:t>uses a </a:t>
            </a:r>
            <a:r>
              <a:rPr lang="en-GB" sz="1800" dirty="0" smtClean="0"/>
              <a:t>smartphone with a microscope attachment, and a </a:t>
            </a:r>
            <a:r>
              <a:rPr lang="en-GB" sz="1800" dirty="0"/>
              <a:t>separate light </a:t>
            </a:r>
            <a:r>
              <a:rPr lang="en-GB" sz="1800" dirty="0" smtClean="0"/>
              <a:t>source.</a:t>
            </a:r>
          </a:p>
          <a:p>
            <a:r>
              <a:rPr lang="en-GB" sz="1800" dirty="0" smtClean="0"/>
              <a:t>To </a:t>
            </a:r>
            <a:r>
              <a:rPr lang="en-GB" sz="1800" dirty="0"/>
              <a:t>test a sample, it is added to a small paper chip, followed by a suspension of fluorescent beads coated with norovirus antibodies. After a few minutes, the antibodies bind to any norovirus particles in the sample. This causes the fluorescent beads to clump around the </a:t>
            </a:r>
            <a:r>
              <a:rPr lang="en-GB" sz="1800" dirty="0" smtClean="0"/>
              <a:t>norovirus. </a:t>
            </a:r>
            <a:r>
              <a:rPr lang="en-GB" sz="1800" dirty="0"/>
              <a:t>The </a:t>
            </a:r>
            <a:r>
              <a:rPr lang="en-GB" sz="1800" dirty="0" smtClean="0"/>
              <a:t>increase </a:t>
            </a:r>
            <a:r>
              <a:rPr lang="en-GB" sz="1800" dirty="0"/>
              <a:t>in fluorescence around each norovirus particle can be detected by taking a picture of the chip with the smartphone’s camera. An app then analyses the picture to calculate the sample’s norovirus concentration from the pixel count in the image.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6730" y="1014347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 smtClean="0">
                <a:solidFill>
                  <a:srgbClr val="004976"/>
                </a:solidFill>
                <a:hlinkClick r:id="rId4"/>
              </a:rPr>
              <a:t>rsc.li/2qpCkMg</a:t>
            </a:r>
            <a:r>
              <a:rPr lang="en-GB" sz="1400" i="1" dirty="0" smtClean="0">
                <a:solidFill>
                  <a:srgbClr val="004976"/>
                </a:solidFill>
              </a:rPr>
              <a:t> </a:t>
            </a:r>
            <a:endParaRPr lang="en-GB" sz="1400" i="1" dirty="0">
              <a:solidFill>
                <a:srgbClr val="004976"/>
              </a:solidFill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730" y="124387"/>
            <a:ext cx="7886700" cy="13255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Detecting norovirus with a smartphone</a:t>
            </a:r>
            <a:endParaRPr lang="en-GB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506730" y="4480760"/>
            <a:ext cx="81394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54585A"/>
                </a:solidFill>
              </a:rPr>
              <a:t>1. </a:t>
            </a:r>
            <a:r>
              <a:rPr lang="en-GB" dirty="0" smtClean="0">
                <a:solidFill>
                  <a:srgbClr val="54585A"/>
                </a:solidFill>
              </a:rPr>
              <a:t>Why is it important to detect norovirus?</a:t>
            </a:r>
          </a:p>
          <a:p>
            <a:r>
              <a:rPr lang="en-GB" dirty="0" smtClean="0">
                <a:solidFill>
                  <a:srgbClr val="54585A"/>
                </a:solidFill>
              </a:rPr>
              <a:t>2. Suggest why a mobile device is better than sending samples to a laboratory.</a:t>
            </a:r>
          </a:p>
          <a:p>
            <a:r>
              <a:rPr lang="en-GB" dirty="0" smtClean="0">
                <a:solidFill>
                  <a:srgbClr val="54585A"/>
                </a:solidFill>
              </a:rPr>
              <a:t>3. Suggest where the device could be used.</a:t>
            </a:r>
            <a:endParaRPr lang="en-GB" dirty="0">
              <a:solidFill>
                <a:srgbClr val="5458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593912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7900DF-3EEF-46A5-94A9-21789EBC7165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27d643f5-4560-4eff-9f48-d0fe6b2bec2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564</TotalTime>
  <Words>437</Words>
  <Application>Microsoft Office PowerPoint</Application>
  <PresentationFormat>On-screen Show (4:3)</PresentationFormat>
  <Paragraphs>21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1_RSC_Plain_no footer</vt:lpstr>
      <vt:lpstr>Detecting norovirus with a smartphone</vt:lpstr>
      <vt:lpstr>Detecting norovirus with a smartphone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Andy McLaughlin</dc:creator>
  <cp:lastModifiedBy>Lisa Clatworthy</cp:lastModifiedBy>
  <cp:revision>60</cp:revision>
  <dcterms:created xsi:type="dcterms:W3CDTF">2019-06-17T10:12:16Z</dcterms:created>
  <dcterms:modified xsi:type="dcterms:W3CDTF">2019-11-07T15:39:43Z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