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80714" autoAdjust="0"/>
  </p:normalViewPr>
  <p:slideViewPr>
    <p:cSldViewPr snapToGrid="0" snapToObjects="1">
      <p:cViewPr varScale="1">
        <p:scale>
          <a:sx n="54" d="100"/>
          <a:sy n="54" d="100"/>
        </p:scale>
        <p:origin x="1820" y="4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30/12/2021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potable water.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a:t>
            </a:r>
            <a:r>
              <a:rPr lang="en-GB" b="0" i="0" dirty="0" err="1">
                <a:solidFill>
                  <a:srgbClr val="172B4D"/>
                </a:solidFill>
                <a:effectLst/>
                <a:latin typeface="-apple-system"/>
              </a:rPr>
              <a:t>Magnetix</a:t>
            </a:r>
            <a:r>
              <a:rPr lang="en-GB" b="0" i="0" dirty="0">
                <a:solidFill>
                  <a:srgbClr val="172B4D"/>
                </a:solidFill>
                <a:effectLst/>
                <a:latin typeface="-apple-system"/>
              </a:rPr>
              <a:t>/Shutterstock</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potable water.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a:t>
            </a:r>
            <a:r>
              <a:rPr lang="en-GB" b="0" i="0" dirty="0" err="1">
                <a:solidFill>
                  <a:srgbClr val="172B4D"/>
                </a:solidFill>
                <a:effectLst/>
                <a:latin typeface="-apple-system"/>
              </a:rPr>
              <a:t>Magnetix</a:t>
            </a:r>
            <a:r>
              <a:rPr lang="en-GB" b="0" i="0" dirty="0">
                <a:solidFill>
                  <a:srgbClr val="172B4D"/>
                </a:solidFill>
                <a:effectLst/>
                <a:latin typeface="-apple-system"/>
              </a:rPr>
              <a:t>/Shutterstock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Potable water is water that is safe to drink. </a:t>
            </a:r>
          </a:p>
          <a:p>
            <a:pPr marL="228600" indent="-228600">
              <a:buAutoNum type="arabicPeriod"/>
            </a:pPr>
            <a:r>
              <a:rPr lang="en-GB" sz="1200" baseline="0" dirty="0">
                <a:solidFill>
                  <a:schemeClr val="tx1"/>
                </a:solidFill>
                <a:latin typeface="+mn-lt"/>
              </a:rPr>
              <a:t>Water is treated by:</a:t>
            </a:r>
          </a:p>
          <a:p>
            <a:pPr marL="628650" lvl="1" indent="-171450">
              <a:buFont typeface="Arial" panose="020B0604020202020204" pitchFamily="34" charset="0"/>
              <a:buChar char="•"/>
            </a:pPr>
            <a:r>
              <a:rPr lang="en-GB" dirty="0"/>
              <a:t>choosing an appropriate source of fresh water </a:t>
            </a:r>
          </a:p>
          <a:p>
            <a:pPr marL="628650" lvl="1" indent="-171450">
              <a:buFont typeface="Arial" panose="020B0604020202020204" pitchFamily="34" charset="0"/>
              <a:buChar char="•"/>
            </a:pPr>
            <a:r>
              <a:rPr lang="en-GB" dirty="0"/>
              <a:t>passing the water through filter beds to remove any solids</a:t>
            </a:r>
          </a:p>
          <a:p>
            <a:pPr marL="628650" lvl="1" indent="-171450">
              <a:buFont typeface="Arial" panose="020B0604020202020204" pitchFamily="34" charset="0"/>
              <a:buChar char="•"/>
            </a:pPr>
            <a:r>
              <a:rPr lang="en-GB" dirty="0"/>
              <a:t>sterilising to kill microbes with chlorine, ozone or ultra-violet light</a:t>
            </a:r>
            <a:endParaRPr lang="en-GB" sz="1200" baseline="0" dirty="0">
              <a:solidFill>
                <a:schemeClr val="tx1"/>
              </a:solidFill>
              <a:latin typeface="+mn-lt"/>
            </a:endParaRPr>
          </a:p>
          <a:p>
            <a:pPr marL="0" indent="0">
              <a:buNone/>
            </a:pPr>
            <a:r>
              <a:rPr lang="en-US" dirty="0"/>
              <a:t>3. Reverse osmosis needs </a:t>
            </a:r>
            <a:r>
              <a:rPr lang="en-GB" dirty="0"/>
              <a:t>needs high pressure to push the water through the membrane. It takes a lot of energy to produce the high pressure required.</a:t>
            </a: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0203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sm2yN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sm2yN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91041"/>
            <a:ext cx="7886700" cy="1325563"/>
          </a:xfrm>
        </p:spPr>
        <p:txBody>
          <a:bodyPr>
            <a:normAutofit/>
          </a:bodyPr>
          <a:lstStyle/>
          <a:p>
            <a:r>
              <a:rPr lang="en-US" sz="3200" dirty="0"/>
              <a:t>Filtering water to </a:t>
            </a:r>
            <a:r>
              <a:rPr lang="en-US" sz="3200"/>
              <a:t>remove arsenic </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02922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rsc.li/3sm2yNN</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1324163"/>
            <a:ext cx="8095792" cy="1633525"/>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a:t>Membranes made using milk proteins can remove enough arsenic from tap water to bring it to within recommended safety limits for drinking. Heat and a low pH are used to convert a protein found in milk into nanofibrils. Amino acids on the surface of the nanofibrils can bind to metal ions including arsenic.</a:t>
            </a:r>
          </a:p>
        </p:txBody>
      </p:sp>
      <p:sp>
        <p:nvSpPr>
          <p:cNvPr id="10" name="TextBox 9" descr="Arsenic on the periodic table. Image credit © Magnetix/Shutterstock.">
            <a:extLst>
              <a:ext uri="{FF2B5EF4-FFF2-40B4-BE49-F238E27FC236}">
                <a16:creationId xmlns:a16="http://schemas.microsoft.com/office/drawing/2014/main" id="{6806C270-B663-4F31-BDD7-DF71B6A47DBC}"/>
              </a:ext>
            </a:extLst>
          </p:cNvPr>
          <p:cNvSpPr txBox="1"/>
          <p:nvPr/>
        </p:nvSpPr>
        <p:spPr>
          <a:xfrm>
            <a:off x="552449" y="2355466"/>
            <a:ext cx="5667729" cy="2446824"/>
          </a:xfrm>
          <a:prstGeom prst="rect">
            <a:avLst/>
          </a:prstGeom>
          <a:noFill/>
        </p:spPr>
        <p:txBody>
          <a:bodyPr wrap="square">
            <a:spAutoFit/>
          </a:bodyPr>
          <a:lstStyle/>
          <a:p>
            <a:r>
              <a:rPr lang="en-GB" sz="1700" dirty="0">
                <a:solidFill>
                  <a:srgbClr val="54585A"/>
                </a:solidFill>
              </a:rPr>
              <a:t>In some areas of Peru the amount of arsenic found in groundwater has led to its concentration in drinking water exceeding safe levels by a factor of 100. Analysis of the water after treatment with the new system showed that 99.9% of the arsenic had been removed. The technology is cheap and has minimal energy requirements. Alternative methods for water treatment use reverse osmosis or exchange resins but these are too expensive for moderate-income countries. </a:t>
            </a:r>
          </a:p>
        </p:txBody>
      </p:sp>
      <p:pic>
        <p:nvPicPr>
          <p:cNvPr id="13" name="Picture 12" descr="Calendar&#10;&#10;Description automatically generatedCalendar&#10;&#10;Description automatically generated">
            <a:extLst>
              <a:ext uri="{FF2B5EF4-FFF2-40B4-BE49-F238E27FC236}">
                <a16:creationId xmlns:a16="http://schemas.microsoft.com/office/drawing/2014/main" id="{86927E2A-97F3-4CAC-89C2-80FE05F0B0DB}"/>
              </a:ext>
            </a:extLst>
          </p:cNvPr>
          <p:cNvPicPr>
            <a:picLocks noChangeAspect="1"/>
          </p:cNvPicPr>
          <p:nvPr/>
        </p:nvPicPr>
        <p:blipFill>
          <a:blip r:embed="rId5"/>
          <a:stretch>
            <a:fillRect/>
          </a:stretch>
        </p:blipFill>
        <p:spPr>
          <a:xfrm>
            <a:off x="6245808" y="2243331"/>
            <a:ext cx="2725417" cy="1817906"/>
          </a:xfrm>
          <a:prstGeom prst="rect">
            <a:avLst/>
          </a:prstGeom>
        </p:spPr>
      </p:pic>
      <p:sp>
        <p:nvSpPr>
          <p:cNvPr id="14" name="TextBox 13">
            <a:extLst>
              <a:ext uri="{FF2B5EF4-FFF2-40B4-BE49-F238E27FC236}">
                <a16:creationId xmlns:a16="http://schemas.microsoft.com/office/drawing/2014/main" id="{0DEA5161-C20B-41C6-9C55-14389FF1FC0B}"/>
              </a:ext>
            </a:extLst>
          </p:cNvPr>
          <p:cNvSpPr txBox="1"/>
          <p:nvPr/>
        </p:nvSpPr>
        <p:spPr>
          <a:xfrm>
            <a:off x="6400800" y="4027843"/>
            <a:ext cx="2442541" cy="738664"/>
          </a:xfrm>
          <a:prstGeom prst="rect">
            <a:avLst/>
          </a:prstGeom>
          <a:noFill/>
        </p:spPr>
        <p:txBody>
          <a:bodyPr wrap="square" rtlCol="0">
            <a:spAutoFit/>
          </a:bodyPr>
          <a:lstStyle/>
          <a:p>
            <a:pPr algn="ctr"/>
            <a:r>
              <a:rPr lang="en-GB" sz="1400" dirty="0"/>
              <a:t>Arsenic occurs naturally in rock and rock erosion can release it into water supplies </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91041"/>
            <a:ext cx="7886700" cy="1325563"/>
          </a:xfrm>
        </p:spPr>
        <p:txBody>
          <a:bodyPr>
            <a:normAutofit/>
          </a:bodyPr>
          <a:lstStyle/>
          <a:p>
            <a:r>
              <a:rPr lang="en-US" sz="3200" dirty="0"/>
              <a:t>Filtering water to remove arsenic </a:t>
            </a:r>
            <a:r>
              <a:rPr lang="en-GB" sz="3200" dirty="0"/>
              <a: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28649" y="4752975"/>
            <a:ext cx="8368206" cy="923330"/>
          </a:xfrm>
          <a:prstGeom prst="rect">
            <a:avLst/>
          </a:prstGeom>
          <a:noFill/>
        </p:spPr>
        <p:txBody>
          <a:bodyPr wrap="square" rtlCol="0">
            <a:spAutoFit/>
          </a:bodyPr>
          <a:lstStyle/>
          <a:p>
            <a:pPr marL="342900" indent="-342900">
              <a:buAutoNum type="arabicPeriod"/>
            </a:pPr>
            <a:r>
              <a:rPr lang="en-GB" dirty="0"/>
              <a:t>What is potable water?</a:t>
            </a:r>
          </a:p>
          <a:p>
            <a:pPr marL="342900" indent="-342900">
              <a:buAutoNum type="arabicPeriod"/>
            </a:pPr>
            <a:r>
              <a:rPr lang="en-GB" dirty="0"/>
              <a:t>Describe how water is turned into drinking water in the UK.</a:t>
            </a:r>
          </a:p>
          <a:p>
            <a:pPr marL="342900" indent="-342900">
              <a:buFontTx/>
              <a:buAutoNum type="arabicPeriod"/>
            </a:pPr>
            <a:r>
              <a:rPr lang="en-GB" dirty="0"/>
              <a:t>Explain why reverse osmosis is an expensive way of purifying water.</a:t>
            </a:r>
          </a:p>
        </p:txBody>
      </p:sp>
      <p:sp>
        <p:nvSpPr>
          <p:cNvPr id="7" name="TextBox 11"/>
          <p:cNvSpPr txBox="1"/>
          <p:nvPr/>
        </p:nvSpPr>
        <p:spPr>
          <a:xfrm>
            <a:off x="824748" y="102922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rsc.li/3sm2yNN</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552449" y="1324163"/>
            <a:ext cx="8095792" cy="1633525"/>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700" dirty="0"/>
              <a:t>Membranes made using milk proteins can remove enough arsenic from tap water to bring it to within recommended safety limits for drinking. Heat and a low pH are used to convert a protein found in milk into nanofibrils. Amino acids on the surface of the nanofibrils can bind to metal ions including arsenic.</a:t>
            </a:r>
          </a:p>
        </p:txBody>
      </p:sp>
      <p:sp>
        <p:nvSpPr>
          <p:cNvPr id="10" name="TextBox 9" descr="Arsenic on the periodic table. Image credit © Magnetix/Shutterstock.">
            <a:extLst>
              <a:ext uri="{FF2B5EF4-FFF2-40B4-BE49-F238E27FC236}">
                <a16:creationId xmlns:a16="http://schemas.microsoft.com/office/drawing/2014/main" id="{6806C270-B663-4F31-BDD7-DF71B6A47DBC}"/>
              </a:ext>
            </a:extLst>
          </p:cNvPr>
          <p:cNvSpPr txBox="1"/>
          <p:nvPr/>
        </p:nvSpPr>
        <p:spPr>
          <a:xfrm>
            <a:off x="552449" y="2355466"/>
            <a:ext cx="5667729" cy="2446824"/>
          </a:xfrm>
          <a:prstGeom prst="rect">
            <a:avLst/>
          </a:prstGeom>
          <a:noFill/>
        </p:spPr>
        <p:txBody>
          <a:bodyPr wrap="square">
            <a:spAutoFit/>
          </a:bodyPr>
          <a:lstStyle/>
          <a:p>
            <a:r>
              <a:rPr lang="en-GB" sz="1700" dirty="0">
                <a:solidFill>
                  <a:srgbClr val="54585A"/>
                </a:solidFill>
              </a:rPr>
              <a:t>In some areas of Peru the amount of arsenic found in groundwater has led to its concentration in drinking water exceeding safe levels by a factor of 100. Analysis of the water after treatment with the new system showed that 99.9% of the arsenic had been removed. The technology is cheap and has minimal energy requirements. Alternative methods for water treatment use reverse osmosis or exchange resins but these are too expensive for moderate-income countries. </a:t>
            </a:r>
          </a:p>
        </p:txBody>
      </p:sp>
      <p:pic>
        <p:nvPicPr>
          <p:cNvPr id="13" name="Picture 12" descr="Calendar&#10;&#10;Description automatically generatedCalendar&#10;&#10;Description automatically generated">
            <a:extLst>
              <a:ext uri="{FF2B5EF4-FFF2-40B4-BE49-F238E27FC236}">
                <a16:creationId xmlns:a16="http://schemas.microsoft.com/office/drawing/2014/main" id="{86927E2A-97F3-4CAC-89C2-80FE05F0B0DB}"/>
              </a:ext>
            </a:extLst>
          </p:cNvPr>
          <p:cNvPicPr>
            <a:picLocks noChangeAspect="1"/>
          </p:cNvPicPr>
          <p:nvPr/>
        </p:nvPicPr>
        <p:blipFill>
          <a:blip r:embed="rId5"/>
          <a:stretch>
            <a:fillRect/>
          </a:stretch>
        </p:blipFill>
        <p:spPr>
          <a:xfrm>
            <a:off x="6245808" y="2243331"/>
            <a:ext cx="2725417" cy="1817906"/>
          </a:xfrm>
          <a:prstGeom prst="rect">
            <a:avLst/>
          </a:prstGeom>
        </p:spPr>
      </p:pic>
      <p:sp>
        <p:nvSpPr>
          <p:cNvPr id="14" name="TextBox 13">
            <a:extLst>
              <a:ext uri="{FF2B5EF4-FFF2-40B4-BE49-F238E27FC236}">
                <a16:creationId xmlns:a16="http://schemas.microsoft.com/office/drawing/2014/main" id="{0DEA5161-C20B-41C6-9C55-14389FF1FC0B}"/>
              </a:ext>
            </a:extLst>
          </p:cNvPr>
          <p:cNvSpPr txBox="1"/>
          <p:nvPr/>
        </p:nvSpPr>
        <p:spPr>
          <a:xfrm>
            <a:off x="6400800" y="4027843"/>
            <a:ext cx="2442541" cy="738664"/>
          </a:xfrm>
          <a:prstGeom prst="rect">
            <a:avLst/>
          </a:prstGeom>
          <a:noFill/>
        </p:spPr>
        <p:txBody>
          <a:bodyPr wrap="square" rtlCol="0">
            <a:spAutoFit/>
          </a:bodyPr>
          <a:lstStyle/>
          <a:p>
            <a:pPr algn="ctr"/>
            <a:r>
              <a:rPr lang="en-GB" sz="1400" dirty="0"/>
              <a:t>Arsenic occurs naturally in rock and rock erosion can release it into water supplies </a:t>
            </a:r>
          </a:p>
        </p:txBody>
      </p:sp>
    </p:spTree>
    <p:extLst>
      <p:ext uri="{BB962C8B-B14F-4D97-AF65-F5344CB8AC3E}">
        <p14:creationId xmlns:p14="http://schemas.microsoft.com/office/powerpoint/2010/main" val="664640866"/>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dcmitype/"/>
    <ds:schemaRef ds:uri="http://www.w3.org/XML/1998/namespace"/>
    <ds:schemaRef ds:uri="http://schemas.openxmlformats.org/package/2006/metadata/core-properties"/>
    <ds:schemaRef ds:uri="http://purl.org/dc/elements/1.1/"/>
    <ds:schemaRef ds:uri="http://schemas.microsoft.com/office/2006/documentManagement/types"/>
    <ds:schemaRef ds:uri="http://purl.org/dc/terms/"/>
    <ds:schemaRef ds:uri="27d643f5-4560-4eff-9f48-d0fe6b2bec2d"/>
    <ds:schemaRef ds:uri="http://schemas.microsoft.com/office/2006/metadata/properties"/>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1556</TotalTime>
  <Words>511</Words>
  <Application>Microsoft Office PowerPoint</Application>
  <PresentationFormat>On-screen Show (4:3)</PresentationFormat>
  <Paragraphs>31</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Filtering water to remove arsenic  </vt:lpstr>
      <vt:lpstr>Filtering water to remove arsenic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Filtering water to remove arsenic  </dc:title>
  <dc:creator>Neil Goalby</dc:creator>
  <cp:keywords>arsenic; protein; potable water; chemistry; drinking water; peru; membranes; low-energy;</cp:keywords>
  <dc:description>From Education in Chemistry Making potable water with milk protein https://rsc.li/3sm2yNN </dc:description>
  <cp:lastModifiedBy>Katherine Hartop</cp:lastModifiedBy>
  <cp:revision>152</cp:revision>
  <dcterms:created xsi:type="dcterms:W3CDTF">2020-04-08T13:50:19Z</dcterms:created>
  <dcterms:modified xsi:type="dcterms:W3CDTF">2021-12-30T10:29:13Z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