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6"/>
  </p:notesMasterIdLst>
  <p:sldIdLst>
    <p:sldId id="29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02E"/>
    <a:srgbClr val="E6F1EF"/>
    <a:srgbClr val="006F62"/>
    <a:srgbClr val="EDF6F9"/>
    <a:srgbClr val="48A9C5"/>
    <a:srgbClr val="FAE7EA"/>
    <a:srgbClr val="F7DBE0"/>
    <a:srgbClr val="F4CFD5"/>
    <a:srgbClr val="FF9E1B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0" autoAdjust="0"/>
    <p:restoredTop sz="53349" autoAdjust="0"/>
  </p:normalViewPr>
  <p:slideViewPr>
    <p:cSldViewPr snapToGrid="0" snapToObjects="1">
      <p:cViewPr varScale="1">
        <p:scale>
          <a:sx n="48" d="100"/>
          <a:sy n="48" d="100"/>
        </p:scale>
        <p:origin x="86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8/10/relationships/authors" Target="authors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9FEE6-68B1-4863-9977-3A95633844E7}" type="datetimeFigureOut">
              <a:rPr lang="en-GB" smtClean="0"/>
              <a:t>01/03/2024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AEAF9-7482-4645-9523-1778CA7384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348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 summarises a recent article published by </a:t>
            </a:r>
            <a:r>
              <a:rPr lang="en-GB" i="1" dirty="0"/>
              <a:t>Chemistry World</a:t>
            </a:r>
            <a:r>
              <a:rPr lang="en-GB" dirty="0"/>
              <a:t>. Use this as a lesson starter when teaching metal extraction</a:t>
            </a:r>
            <a:r>
              <a:rPr lang="en-GB" baseline="0" dirty="0"/>
              <a:t>.</a:t>
            </a:r>
            <a:endParaRPr lang="en-GB" dirty="0"/>
          </a:p>
          <a:p>
            <a:endParaRPr lang="en-GB" dirty="0"/>
          </a:p>
          <a:p>
            <a:r>
              <a:rPr lang="en-GB" dirty="0"/>
              <a:t>Answers</a:t>
            </a:r>
          </a:p>
          <a:p>
            <a:pPr marL="228600" indent="-228600">
              <a:buAutoNum type="arabicPeriod"/>
            </a:pPr>
            <a:r>
              <a:rPr lang="en-GB" baseline="0" dirty="0"/>
              <a:t>Electrolysis of molten aluminium oxide and cryolite.</a:t>
            </a:r>
          </a:p>
          <a:p>
            <a:pPr marL="228600" indent="-228600">
              <a:buAutoNum type="arabicPeriod"/>
            </a:pPr>
            <a:r>
              <a:rPr lang="en-GB" baseline="0" dirty="0"/>
              <a:t>The reaction has high energy costs and produces carbon dioxide as a byproduct.</a:t>
            </a:r>
          </a:p>
          <a:p>
            <a:pPr marL="228600" indent="-228600">
              <a:buAutoNum type="arabicPeriod"/>
            </a:pPr>
            <a:r>
              <a:rPr lang="en-GB" baseline="0" dirty="0"/>
              <a:t>Using a waste product to extract iron prevents red mud from being wasted. The process could potentially use renewable energy and make iron with a lower carbon footprint.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AEAF9-7482-4645-9523-1778CA7384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078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8610100-38BC-194F-9079-8DDE723951FF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A549A9-FDA4-D149-B497-B5121421C2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3C2113-31B6-7F4D-83F0-729A1B46C5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AE3D22E-2B57-CE4A-B915-F81A74DD96F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4983CAC-993B-784B-BDEA-00ABFD7B6D78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8E12F9B7-525F-0A4B-9E77-89C192EAFC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4B3093CA-596C-304F-86CF-A159FB3654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921A4C6-5661-3A4E-8B85-9900DC479D2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E05D642-4592-B14D-98B6-B60260A6476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5BB0AE8-6DC8-9941-9AD4-FAD7BFF45B99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96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D6356E9-83DB-3846-875C-C5E5EC7EAC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3FA7FB9-7137-9A45-867D-BCE63D3F8D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A6B8E1-696C-5E4F-9D45-7AC232FB1B3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D3B23A-8279-7E4D-B704-7EA3436F9D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2D1C70-0A69-9541-B558-61D09370CE8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E92CBCD-F514-E94A-B0E6-0F167406611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3491710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D691BC6-D72A-6741-958D-F420E148587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E727C2-D80B-264D-94C3-9BC1E36809D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C25AED-0875-2647-84A2-6621C0D4157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1D0A769-27C5-794F-BB2C-54D8520DEA0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ADC76F-BA8F-214E-B243-0EA627DD15EE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BB26D91E-C4B8-AA46-ABD6-429FEA0A917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7D9DF858-8FC9-1C4F-9D6D-B98DF46EDE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789112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2E5BEC9-7686-2241-AE5C-CEEBC1DA495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C4DEFC6-320B-5246-85C1-E493344F564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1CC5E98-2B71-6344-A937-ED75B3E16CA3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2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F2D102C-435D-1247-9482-FA39153AC15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813B56-FDD1-0F40-B923-3F191328A3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670BE4-3267-6144-9BEC-0A5842E7190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271170-6657-144A-B313-19782931617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658CCC5-9B98-EA4E-B87D-06F4CFA1356F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1F49BB23-095E-0349-B695-0649F94B38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8641A31-A6C0-CB44-B10F-BD75069256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447034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E99957-780D-FD42-96A0-31CC12A1186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57CCCE1-E878-7F47-B778-AE1FC8180F9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733B6428-7651-D44C-BAFC-EA24E6298D54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97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5D72720-E5A5-3242-8856-378E7BAC1F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988D83-F3D7-9D4F-AC03-6D180FF1A9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3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6F2C0A-6FEF-3A44-B379-1EDDEA6CD9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E25749E-D8CB-D944-A298-64E999C3A8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8811BD-F50F-A84E-B39E-DC7C79CD5D27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21E9C2-01C9-7242-9C40-2EF3DCCAE5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371E1F-9A1C-8848-A2F7-FE022C5BB7D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E44F30F-ACCA-494A-92DE-CD0E2B3C5A3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849808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6F667C-BABD-E64D-A87B-FC8C551108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FC5948B-67D3-AC4F-890F-725332428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2690D6-31DD-8445-BDEA-5C196119A1D9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EE427C-0248-7F4C-8145-DF61B84F8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8DF516-E004-0343-8DCB-7D8B3A6B398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A5DC58F-EBD6-924E-8C77-CBCA410F81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047323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95B0693-64BD-8246-9D0D-0F1C12E815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AA5D099-93EE-7B4C-B9DA-563093148325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F4338AF-FD94-6E4C-B45B-9288553FBD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CEA1DE-E905-1F44-8E1A-6F92FDAED5A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83074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55D6538-5671-7E47-8746-EF8E035520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79C527B-D5B5-874C-8803-29B2EF7DBAB2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09143BE-64DA-4048-A391-C081EE8F0D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66297D-9236-F34E-A7A7-84947CD5057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2692259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856C763-F1AA-E649-B7C9-96967ACB3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Table goes here.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F0FA6AE-B2DA-2E40-8552-72071DEBE7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970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3/1/2024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1" r:id="rId2"/>
    <p:sldLayoutId id="2147483679" r:id="rId3"/>
    <p:sldLayoutId id="2147483662" r:id="rId4"/>
    <p:sldLayoutId id="2147483672" r:id="rId5"/>
    <p:sldLayoutId id="2147483668" r:id="rId6"/>
    <p:sldLayoutId id="2147483686" r:id="rId7"/>
    <p:sldLayoutId id="2147483689" r:id="rId8"/>
    <p:sldLayoutId id="2147483692" r:id="rId9"/>
    <p:sldLayoutId id="214748368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Title 1">
            <a:extLst>
              <a:ext uri="{FF2B5EF4-FFF2-40B4-BE49-F238E27FC236}">
                <a16:creationId xmlns:a16="http://schemas.microsoft.com/office/drawing/2014/main" id="{94DF5491-C51B-5546-8D63-8BD341C64B0A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Science research news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D222CD-678A-0543-B7C7-C1E80F753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Making green steel from red mud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2C49F36-B0B9-49E7-B398-03B87BDA45BB}"/>
              </a:ext>
            </a:extLst>
          </p:cNvPr>
          <p:cNvSpPr txBox="1">
            <a:spLocks/>
          </p:cNvSpPr>
          <p:nvPr/>
        </p:nvSpPr>
        <p:spPr>
          <a:xfrm>
            <a:off x="540000" y="1055282"/>
            <a:ext cx="10080000" cy="44066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tx1"/>
                </a:solidFill>
              </a:rPr>
              <a:t>Slide by Neil Goalby. Available from </a:t>
            </a:r>
            <a:r>
              <a:rPr lang="en-US" sz="1600" dirty="0"/>
              <a:t>rsc.li/3HVs03k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73AA7-0565-0C45-BCCD-847B36196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570" y="1569115"/>
            <a:ext cx="5838776" cy="4463695"/>
          </a:xfrm>
        </p:spPr>
        <p:txBody>
          <a:bodyPr>
            <a:noAutofit/>
          </a:bodyPr>
          <a:lstStyle/>
          <a:p>
            <a:r>
              <a:rPr lang="en-GB" dirty="0"/>
              <a:t>Red mud is a waste product made in huge quantities from aluminium production. It originates from a chemical reaction used for ore refinement for aluminium extraction. Its distinct red colour comes from the presence of iron compounds. </a:t>
            </a:r>
          </a:p>
          <a:p>
            <a:r>
              <a:rPr lang="en-GB" dirty="0"/>
              <a:t>Scientists have developed new method to obtain purer iron from red mud compared to traditional blast furnace methods. The method reacts red mud with hydrogen in an electric furnace using a high current. By using electricity and hydrogen from renewable sources, the process could have a zero-carbon footprint.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FA1DA3-2756-4B86-87AD-EE87219503AB}"/>
              </a:ext>
            </a:extLst>
          </p:cNvPr>
          <p:cNvSpPr txBox="1">
            <a:spLocks/>
          </p:cNvSpPr>
          <p:nvPr/>
        </p:nvSpPr>
        <p:spPr>
          <a:xfrm>
            <a:off x="6796657" y="3705581"/>
            <a:ext cx="3755994" cy="5477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i="1" dirty="0">
                <a:solidFill>
                  <a:srgbClr val="C8102E"/>
                </a:solidFill>
              </a:rPr>
              <a:t>Red mud can poison groundwater and contaminate waterways</a:t>
            </a:r>
          </a:p>
        </p:txBody>
      </p:sp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EA1A01F-587E-4473-9318-709907EEC9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0523158"/>
              </p:ext>
            </p:extLst>
          </p:nvPr>
        </p:nvGraphicFramePr>
        <p:xfrm>
          <a:off x="6796657" y="4325729"/>
          <a:ext cx="3755993" cy="2506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5993">
                  <a:extLst>
                    <a:ext uri="{9D8B030D-6E8A-4147-A177-3AD203B41FA5}">
                      <a16:colId xmlns:a16="http://schemas.microsoft.com/office/drawing/2014/main" val="3287607563"/>
                    </a:ext>
                  </a:extLst>
                </a:gridCol>
              </a:tblGrid>
              <a:tr h="464496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>
                          <a:latin typeface="Century Gothic" panose="020B0502020202020204" pitchFamily="34" charset="0"/>
                        </a:rPr>
                        <a:t>Questions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464764"/>
                  </a:ext>
                </a:extLst>
              </a:tr>
              <a:tr h="181889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What process extracts aluminium from aluminium oxide?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Suggest why extracting iron by reacting iron oxide and carbon in a blast furnace has a high carbon footprint.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Why might the new process be more sustainable?</a:t>
                      </a: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27119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475E2D19-E3DF-A450-9AB7-76B649665B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16200000">
            <a:off x="9191685" y="2096702"/>
            <a:ext cx="30274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© </a:t>
            </a:r>
            <a:r>
              <a:rPr lang="en-GB" sz="800" b="0" i="0" dirty="0" err="1">
                <a:solidFill>
                  <a:srgbClr val="172B4D"/>
                </a:solidFill>
                <a:effectLst/>
                <a:latin typeface="-apple-system"/>
              </a:rPr>
              <a:t>Ajdin</a:t>
            </a:r>
            <a:r>
              <a:rPr lang="en-GB" sz="800" b="0" i="0" dirty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GB" sz="800" b="0" i="0" dirty="0" err="1">
                <a:solidFill>
                  <a:srgbClr val="172B4D"/>
                </a:solidFill>
                <a:effectLst/>
                <a:latin typeface="-apple-system"/>
              </a:rPr>
              <a:t>Kamber</a:t>
            </a:r>
            <a:r>
              <a:rPr lang="en-GB" sz="800" b="0" i="0" dirty="0">
                <a:solidFill>
                  <a:srgbClr val="172B4D"/>
                </a:solidFill>
                <a:effectLst/>
                <a:latin typeface="-apple-system"/>
              </a:rPr>
              <a:t>/Shutterstock</a:t>
            </a:r>
            <a:endParaRPr lang="en-GB" sz="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8B292F-C975-35D4-5788-36F543B9F4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798643" y="1115784"/>
            <a:ext cx="3752019" cy="2501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198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6ec2360f-6db7-4557-82fc-01391e7a085b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25AB96FA536940AA02DC30CD38AC8D" ma:contentTypeVersion="13" ma:contentTypeDescription="Create a new document." ma:contentTypeScope="" ma:versionID="1248ac4f84f34640aec89537518f4f1e">
  <xsd:schema xmlns:xsd="http://www.w3.org/2001/XMLSchema" xmlns:xs="http://www.w3.org/2001/XMLSchema" xmlns:p="http://schemas.microsoft.com/office/2006/metadata/properties" xmlns:ns3="6ec2360f-6db7-4557-82fc-01391e7a085b" xmlns:ns4="09ea5656-4490-4481-bb0e-98dc9cca7dc3" targetNamespace="http://schemas.microsoft.com/office/2006/metadata/properties" ma:root="true" ma:fieldsID="37421a3add55fd35fab2e298208fdee9" ns3:_="" ns4:_="">
    <xsd:import namespace="6ec2360f-6db7-4557-82fc-01391e7a085b"/>
    <xsd:import namespace="09ea5656-4490-4481-bb0e-98dc9cca7dc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c2360f-6db7-4557-82fc-01391e7a085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9" nillable="true" ma:displayName="_activity" ma:hidden="true" ma:internalName="_activity">
      <xsd:simpleType>
        <xsd:restriction base="dms:Note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ea5656-4490-4481-bb0e-98dc9cca7dc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BE32765-0D1B-4967-A921-DBD855E7514C}">
  <ds:schemaRefs>
    <ds:schemaRef ds:uri="http://purl.org/dc/elements/1.1/"/>
    <ds:schemaRef ds:uri="09ea5656-4490-4481-bb0e-98dc9cca7dc3"/>
    <ds:schemaRef ds:uri="http://schemas.microsoft.com/office/2006/documentManagement/types"/>
    <ds:schemaRef ds:uri="http://purl.org/dc/terms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6ec2360f-6db7-4557-82fc-01391e7a085b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24FF2A0-C252-4A30-8EDD-02E4F295A90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34CB16F-2988-44E9-83DD-686FFCAC89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ec2360f-6db7-4557-82fc-01391e7a085b"/>
    <ds:schemaRef ds:uri="09ea5656-4490-4481-bb0e-98dc9cca7d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240</Words>
  <Application>Microsoft Office PowerPoint</Application>
  <PresentationFormat>Widescreen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-apple-system</vt:lpstr>
      <vt:lpstr>Arial</vt:lpstr>
      <vt:lpstr>Calibri</vt:lpstr>
      <vt:lpstr>Calibri Light</vt:lpstr>
      <vt:lpstr>Century Gothic</vt:lpstr>
      <vt:lpstr>Office Theme</vt:lpstr>
      <vt:lpstr>Making green steel from red mud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green steel from red mud</dc:title>
  <dc:creator/>
  <cp:keywords>aluminium; metal extraction; iron; sustainability; green; carbon-zero; science; research; news; chemistry; teaching; context; secondary;</cp:keywords>
  <dc:description>From Education in Chemistry https://rsc.li/3HVs03k Using polluting red mud for greener metal production</dc:description>
  <cp:lastModifiedBy/>
  <cp:revision>1</cp:revision>
  <dcterms:created xsi:type="dcterms:W3CDTF">2022-07-21T16:12:38Z</dcterms:created>
  <dcterms:modified xsi:type="dcterms:W3CDTF">2024-03-01T09:37:41Z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0x010100F425AB96FA536940AA02DC30CD38AC8D</vt:lpwstr>
  </property>
</Properties>
</file>